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29"/>
  </p:notesMasterIdLst>
  <p:handoutMasterIdLst>
    <p:handoutMasterId r:id="rId30"/>
  </p:handoutMasterIdLst>
  <p:sldIdLst>
    <p:sldId id="257" r:id="rId6"/>
    <p:sldId id="298" r:id="rId7"/>
    <p:sldId id="265" r:id="rId8"/>
    <p:sldId id="264" r:id="rId9"/>
    <p:sldId id="266" r:id="rId10"/>
    <p:sldId id="272" r:id="rId11"/>
    <p:sldId id="273" r:id="rId12"/>
    <p:sldId id="274" r:id="rId13"/>
    <p:sldId id="275" r:id="rId14"/>
    <p:sldId id="267" r:id="rId15"/>
    <p:sldId id="268" r:id="rId16"/>
    <p:sldId id="277" r:id="rId17"/>
    <p:sldId id="278" r:id="rId18"/>
    <p:sldId id="279" r:id="rId19"/>
    <p:sldId id="269" r:id="rId20"/>
    <p:sldId id="270" r:id="rId21"/>
    <p:sldId id="280" r:id="rId22"/>
    <p:sldId id="299" r:id="rId23"/>
    <p:sldId id="296" r:id="rId24"/>
    <p:sldId id="295" r:id="rId25"/>
    <p:sldId id="271" r:id="rId26"/>
    <p:sldId id="297" r:id="rId27"/>
    <p:sldId id="263" r:id="rId28"/>
  </p:sldIdLst>
  <p:sldSz cx="8999538" cy="6840538"/>
  <p:notesSz cx="6797675" cy="9926638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74">
          <p15:clr>
            <a:srgbClr val="A4A3A4"/>
          </p15:clr>
        </p15:guide>
        <p15:guide id="2" pos="19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DB9"/>
    <a:srgbClr val="008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620"/>
    <p:restoredTop sz="96323" autoAdjust="0"/>
  </p:normalViewPr>
  <p:slideViewPr>
    <p:cSldViewPr>
      <p:cViewPr varScale="1">
        <p:scale>
          <a:sx n="109" d="100"/>
          <a:sy n="109" d="100"/>
        </p:scale>
        <p:origin x="1260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895468C-6FAD-428C-96C5-47D703F98A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 eaLnBrk="1" hangingPunct="0">
              <a:lnSpc>
                <a:spcPct val="11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100">
                <a:latin typeface="Roboto Condensed" charset="0"/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59389F-ADC5-4B86-91DE-102192F0A2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 eaLnBrk="1" hangingPunct="0">
              <a:lnSpc>
                <a:spcPct val="11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100">
                <a:latin typeface="Roboto Condensed" charset="0"/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fld id="{E3764CC9-7C4B-4BF8-BB0B-C2B5C1666984}" type="datetimeFigureOut">
              <a:rPr lang="et-EE"/>
              <a:pPr>
                <a:defRPr/>
              </a:pPr>
              <a:t>22.04.2025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A4719C-BA36-47C7-8ADB-15FE4361DD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 eaLnBrk="1" hangingPunct="0">
              <a:lnSpc>
                <a:spcPct val="11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100">
                <a:latin typeface="Roboto Condensed" charset="0"/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E4114D-95EF-4B5D-B10E-224F0E21C2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83786" tIns="41893" rIns="83786" bIns="41893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11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100"/>
            </a:lvl1pPr>
          </a:lstStyle>
          <a:p>
            <a:fld id="{180FE200-C71A-45AB-A3B2-7F74BF726B6C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81CF5D1D-FAF4-4B68-967E-C2EC79DF9060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0913" y="754063"/>
            <a:ext cx="4892675" cy="372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6981827-A503-4641-82A1-5665665CEB86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37188" cy="446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t-EE" altLang="et-EE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DB077B8-D1DE-4AD6-9A03-EB63068F5E83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495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5C40BBE-13D1-4EEC-A0D3-753755DF9EBA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846513" y="0"/>
            <a:ext cx="29495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5CDAE34F-44A9-4042-9650-9B8883C98E0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429750"/>
            <a:ext cx="29495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0DCEAB1A-49CC-4BCB-A461-C7C8E4B9211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46513" y="9429750"/>
            <a:ext cx="29495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1988" algn="l"/>
                <a:tab pos="1325563" algn="l"/>
                <a:tab pos="1989138" algn="l"/>
                <a:tab pos="2652713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</a:defRPr>
            </a:lvl1pPr>
          </a:lstStyle>
          <a:p>
            <a:fld id="{240A994E-91A2-4D61-A8D4-004EEFCA8C4C}" type="slidenum">
              <a:rPr lang="et-EE" altLang="et-EE"/>
              <a:pPr/>
              <a:t>‹#›</a:t>
            </a:fld>
            <a:endParaRPr lang="et-EE" alt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8A2F677D-3F0E-4A62-8D74-1BA8C53C04A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FD7AD63-9150-4588-9EEC-A30B93E36126}" type="slidenum">
              <a:rPr lang="et-EE" altLang="et-EE" sz="1300"/>
              <a:pPr>
                <a:spcBef>
                  <a:spcPct val="0"/>
                </a:spcBef>
              </a:pPr>
              <a:t>1</a:t>
            </a:fld>
            <a:endParaRPr lang="et-EE" altLang="et-EE" sz="1300"/>
          </a:p>
        </p:txBody>
      </p:sp>
      <p:sp>
        <p:nvSpPr>
          <p:cNvPr id="5123" name="Rectangle 1">
            <a:extLst>
              <a:ext uri="{FF2B5EF4-FFF2-40B4-BE49-F238E27FC236}">
                <a16:creationId xmlns:a16="http://schemas.microsoft.com/office/drawing/2014/main" id="{05440F51-A53B-465D-A7B9-8A5F6A35B3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9325" y="754063"/>
            <a:ext cx="48974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99B97A61-B045-4F71-8E71-4026759037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t-EE" altLang="et-E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>
            <a:extLst>
              <a:ext uri="{FF2B5EF4-FFF2-40B4-BE49-F238E27FC236}">
                <a16:creationId xmlns:a16="http://schemas.microsoft.com/office/drawing/2014/main" id="{9E21CC13-432B-4AEE-9EBB-C3E7968FAD8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738EA54-3257-45B8-9C6F-314A3139E9D2}" type="slidenum">
              <a:rPr lang="et-EE" altLang="et-EE" sz="1300"/>
              <a:pPr>
                <a:spcBef>
                  <a:spcPct val="0"/>
                </a:spcBef>
              </a:pPr>
              <a:t>23</a:t>
            </a:fld>
            <a:endParaRPr lang="et-EE" altLang="et-EE" sz="1300"/>
          </a:p>
        </p:txBody>
      </p:sp>
      <p:sp>
        <p:nvSpPr>
          <p:cNvPr id="44035" name="Rectangle 1">
            <a:extLst>
              <a:ext uri="{FF2B5EF4-FFF2-40B4-BE49-F238E27FC236}">
                <a16:creationId xmlns:a16="http://schemas.microsoft.com/office/drawing/2014/main" id="{B26E085C-6995-494E-8686-370C7FAE5D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9325" y="754063"/>
            <a:ext cx="48974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84533C1D-3747-4788-B71B-2442A4806C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t-EE" altLang="et-E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688" y="2125663"/>
            <a:ext cx="7650162" cy="14652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375" y="3876675"/>
            <a:ext cx="6300788" cy="17478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B03C8E-4400-4A88-A37D-183A08F3158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D876CE-FB55-472B-86E5-C1F2AC914DD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309F91-F7C8-4D02-92C4-3D46E5233CC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85F0FB-C623-4F12-AC43-1C8BE3855758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2823435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94F01E-DA98-40EC-ACFA-25D2E82D982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136E5C-E35F-4115-9000-519541E2C1D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B6A040-13E9-4307-94EB-9DE3E783302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DD0551-9A09-4370-888C-A8EAE0F5E099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254652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59801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59801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41F5A4-0C82-4B84-A960-046E9F02417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FA334B-B9F5-4273-AC42-F5569470753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ABCD56-F4DB-4448-947F-5B595CC2D3B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47969D-4DF8-476D-B824-E8B6936A464D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29377354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30D9001-59E8-42A7-9BAC-3AF8F89C1F5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109A26-012E-4E75-8410-B7CB6042466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43C2C52-772D-47D6-BDB7-15AA0F85137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A9B1A6-5468-46EE-B833-6AF38D8F5223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314468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48B4B8D-39B2-431A-A3CB-04BB7B09A6F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07BD52-3B1F-4F8D-A194-2C7E9C0AA7E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BD6FAB-172C-436C-AD48-BBE504E068B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E27485-0975-408C-8B1D-8D6BBD9FD711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1034488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4395788"/>
            <a:ext cx="76485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0" y="2898775"/>
            <a:ext cx="76485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8E652A-42B3-46DE-B375-7C2D7D625F4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9ECADC-39D0-4B6F-911D-CEA2A5FFC7B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615DAE-A475-4491-8AD9-E064B118A54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AA0583-4F05-4561-B72C-393A4363134D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615776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513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E48AA53-9CC5-405A-8C22-ECD2BF8683F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8FE909F-A727-4CC0-92A4-19DAC0FFE0D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4DB61BB-18EC-47FD-9D08-57BE84C2725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60DB87-412E-4289-B9FA-E92B923DFB7A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26791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274638"/>
            <a:ext cx="8101012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263" y="1531938"/>
            <a:ext cx="3976687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263" y="2170113"/>
            <a:ext cx="3976687" cy="3940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31938"/>
            <a:ext cx="397827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70113"/>
            <a:ext cx="3978275" cy="3940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4534424-9560-4A11-AEFF-4EFAC173036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9FFCEA02-4040-4C13-85A1-A93B49B2635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79C4C19E-9C69-4739-80B3-E8E57B113FB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5C02D3-131E-462B-9BCA-E6DEA4DB7780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1951167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145B35B-4297-408A-BBE6-B30BB886D1E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7DEFE4-A83E-48F9-ACC1-5ECA3CEA7DC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63EDE4-0068-446E-B495-C46F86E826A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B21F57-1650-4775-96F5-28D4CC357A6F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1937869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F71BAC1C-CACA-4388-A6D8-90E0B5BDD0B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622BBC7-E932-4E86-A6F7-88F6835B0A0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E270695-5766-45B7-90E0-C4ED4323A01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238423-EE83-4DB3-929D-F163292A8AC7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425211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273050"/>
            <a:ext cx="2962275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7900" y="273050"/>
            <a:ext cx="5032375" cy="58372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263" y="1431925"/>
            <a:ext cx="2962275" cy="46783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7ADF476-E60A-4047-BCB2-54F930EC955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6CCE05C-D8FD-4FA6-984F-8C8F0656811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B08C3F6-48B6-4093-ABA8-917F7970FF4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CD09AA-5CF6-4CA3-99F7-88824C048A48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368653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713" y="4787900"/>
            <a:ext cx="5400675" cy="565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63713" y="611188"/>
            <a:ext cx="5400675" cy="41036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t-E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3713" y="5353050"/>
            <a:ext cx="5400675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574C6CF-489F-42BE-9CD7-3BD341BF2BC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747B850C-AB5E-4D2C-8856-324DF7392B5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829E24B-8F69-474E-AC36-96BB66ED8C5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EF351C-EEE6-4A68-929C-3BFD7C43CA42}" type="slidenum">
              <a:rPr lang="et-EE" altLang="et-EE"/>
              <a:pPr/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221753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D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3389C531-C2A7-4DBC-9A8F-4D24F1590D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t-EE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F4CD6899-8082-4FBF-96C8-447FCCC30B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t-EE"/>
              <a:t>Click to edit the outline text format</a:t>
            </a:r>
          </a:p>
          <a:p>
            <a:pPr lvl="1"/>
            <a:r>
              <a:rPr lang="en-GB" altLang="et-EE"/>
              <a:t>Second Outline Level</a:t>
            </a:r>
          </a:p>
          <a:p>
            <a:pPr lvl="2"/>
            <a:r>
              <a:rPr lang="en-GB" altLang="et-EE"/>
              <a:t>Third Outline Level</a:t>
            </a:r>
          </a:p>
          <a:p>
            <a:pPr lvl="3"/>
            <a:r>
              <a:rPr lang="en-GB" altLang="et-EE"/>
              <a:t>Fourth Outline Level</a:t>
            </a:r>
          </a:p>
          <a:p>
            <a:pPr lvl="4"/>
            <a:r>
              <a:rPr lang="en-GB" altLang="et-EE"/>
              <a:t>Fifth Outline Level</a:t>
            </a:r>
          </a:p>
          <a:p>
            <a:pPr lvl="4"/>
            <a:r>
              <a:rPr lang="en-GB" altLang="et-EE"/>
              <a:t>Sixth Outline Level</a:t>
            </a:r>
          </a:p>
          <a:p>
            <a:pPr lvl="4"/>
            <a:r>
              <a:rPr lang="en-GB" altLang="et-EE"/>
              <a:t>Seventh Outline Level</a:t>
            </a:r>
          </a:p>
          <a:p>
            <a:pPr lvl="4"/>
            <a:r>
              <a:rPr lang="en-GB" altLang="et-EE"/>
              <a:t>Eighth Outline Level</a:t>
            </a:r>
          </a:p>
          <a:p>
            <a:pPr lvl="4"/>
            <a:r>
              <a:rPr lang="en-GB" altLang="et-EE"/>
              <a:t>Ninth Outline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5A0B477-97FA-4342-AF1E-8593ECAD9D0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AFD727C-F512-424A-B55E-5CD18104DC60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5E2D3A-835E-4D71-BA0E-93CCA453D16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</a:defRPr>
            </a:lvl1pPr>
          </a:lstStyle>
          <a:p>
            <a:fld id="{F9F8EE96-5B28-44EB-96B6-55CCC42097CE}" type="slidenum">
              <a:rPr lang="et-EE" altLang="et-EE"/>
              <a:pPr/>
              <a:t>‹#›</a:t>
            </a:fld>
            <a:endParaRPr lang="et-EE" alt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49263" rtl="0" eaLnBrk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charset="0"/>
          <a:ea typeface="Microsoft YaHei" charset="-122"/>
        </a:defRPr>
      </a:lvl2pPr>
      <a:lvl3pPr algn="l" defTabSz="449263" rtl="0" eaLnBrk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charset="0"/>
          <a:ea typeface="Microsoft YaHei" charset="-122"/>
        </a:defRPr>
      </a:lvl3pPr>
      <a:lvl4pPr algn="l" defTabSz="449263" rtl="0" eaLnBrk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charset="0"/>
          <a:ea typeface="Microsoft YaHei" charset="-122"/>
        </a:defRPr>
      </a:lvl4pPr>
      <a:lvl5pPr algn="l" defTabSz="449263" rtl="0" eaLnBrk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charset="0"/>
          <a:ea typeface="Microsoft YaHei" charset="-122"/>
        </a:defRPr>
      </a:lvl5pPr>
      <a:lvl6pPr marL="25146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700">
          <a:solidFill>
            <a:srgbClr val="000000"/>
          </a:solidFill>
          <a:latin typeface="Roboto Condensed" charset="0"/>
          <a:ea typeface="Microsoft YaHei" charset="-122"/>
        </a:defRPr>
      </a:lvl6pPr>
      <a:lvl7pPr marL="29718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700">
          <a:solidFill>
            <a:srgbClr val="000000"/>
          </a:solidFill>
          <a:latin typeface="Roboto Condensed" charset="0"/>
          <a:ea typeface="Microsoft YaHei" charset="-122"/>
        </a:defRPr>
      </a:lvl7pPr>
      <a:lvl8pPr marL="3429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700">
          <a:solidFill>
            <a:srgbClr val="000000"/>
          </a:solidFill>
          <a:latin typeface="Roboto Condensed" charset="0"/>
          <a:ea typeface="Microsoft YaHei" charset="-122"/>
        </a:defRPr>
      </a:lvl8pPr>
      <a:lvl9pPr marL="3886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700">
          <a:solidFill>
            <a:srgbClr val="000000"/>
          </a:solidFill>
          <a:latin typeface="Roboto Condensed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travel.state.gov/content/travel/en/international-travel/International-Travel-Country-Information-Pages.html" TargetMode="External"/><Relationship Id="rId3" Type="http://schemas.openxmlformats.org/officeDocument/2006/relationships/hyperlink" Target="https://www.facebook.com/veebikonsul/" TargetMode="External"/><Relationship Id="rId7" Type="http://schemas.openxmlformats.org/officeDocument/2006/relationships/hyperlink" Target="https://www.diplomatie.gouv.fr/fr/conseils-aux-voyageurs/conseils-par-pays-destination/" TargetMode="External"/><Relationship Id="rId2" Type="http://schemas.openxmlformats.org/officeDocument/2006/relationships/hyperlink" Target="https://reisitargalt.vm.e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m.fi/matkustustiedotteet-a-o" TargetMode="External"/><Relationship Id="rId5" Type="http://schemas.openxmlformats.org/officeDocument/2006/relationships/hyperlink" Target="https://www.auswaertiges-amt.de/de/ReiseUndSicherheit/reise-und-sicherheitshinweise?view=" TargetMode="External"/><Relationship Id="rId10" Type="http://schemas.openxmlformats.org/officeDocument/2006/relationships/hyperlink" Target="https://www.smartraveller.gov.au/" TargetMode="External"/><Relationship Id="rId4" Type="http://schemas.openxmlformats.org/officeDocument/2006/relationships/hyperlink" Target="https://www.gov.uk/foreign-travel-advice" TargetMode="External"/><Relationship Id="rId9" Type="http://schemas.openxmlformats.org/officeDocument/2006/relationships/hyperlink" Target="https://travel.gc.ca/travelling/advisorie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vm.ee/en/tallinn-diplomatic-list" TargetMode="External"/><Relationship Id="rId2" Type="http://schemas.openxmlformats.org/officeDocument/2006/relationships/hyperlink" Target="https://reisitargalt.vm.e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eteoalarm.org/en/live/" TargetMode="External"/><Relationship Id="rId4" Type="http://schemas.openxmlformats.org/officeDocument/2006/relationships/hyperlink" Target="https://forest-fire.emergency.copernicus.eu/apps/effis_current_situation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igekassa.ee/kontaktpunkt/arstiabi-euroopas-reisides/euroopa-ravikindlustuskaart" TargetMode="External"/><Relationship Id="rId2" Type="http://schemas.openxmlformats.org/officeDocument/2006/relationships/hyperlink" Target="https://www.minuraha.ee/et/kindlustus/reisikindlustu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vm.ee/en/tallinn-diplomatic-list" TargetMode="External"/><Relationship Id="rId2" Type="http://schemas.openxmlformats.org/officeDocument/2006/relationships/hyperlink" Target="https://reisitargalt.vm.ee/kontrolli-reisidokument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uropa.eu/youreurope/citizens/travel/driving-abroad/road-rules-and-safety/index_et.htm" TargetMode="External"/><Relationship Id="rId4" Type="http://schemas.openxmlformats.org/officeDocument/2006/relationships/hyperlink" Target="https://reisitargalt.vm.ee/lastega-reisimin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7" name="Group 1">
            <a:extLst>
              <a:ext uri="{FF2B5EF4-FFF2-40B4-BE49-F238E27FC236}">
                <a16:creationId xmlns:a16="http://schemas.microsoft.com/office/drawing/2014/main" id="{C8630851-DF83-4D59-90F7-7C12654A55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085111"/>
              </p:ext>
            </p:extLst>
          </p:nvPr>
        </p:nvGraphicFramePr>
        <p:xfrm>
          <a:off x="0" y="0"/>
          <a:ext cx="9002713" cy="1800225"/>
        </p:xfrm>
        <a:graphic>
          <a:graphicData uri="http://schemas.openxmlformats.org/drawingml/2006/table">
            <a:tbl>
              <a:tblPr/>
              <a:tblGrid>
                <a:gridCol w="9002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225">
                <a:tc>
                  <a:txBody>
                    <a:bodyPr/>
                    <a:lstStyle>
                      <a:lvl1pPr>
                        <a:spcAft>
                          <a:spcPts val="1413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2800"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2400"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2000"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et-EE" altLang="et-EE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04" name="Rectangle 7">
            <a:extLst>
              <a:ext uri="{FF2B5EF4-FFF2-40B4-BE49-F238E27FC236}">
                <a16:creationId xmlns:a16="http://schemas.microsoft.com/office/drawing/2014/main" id="{E5DB7CC6-CEFE-4215-9DC7-DEF566830A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03350" y="2447925"/>
            <a:ext cx="7199313" cy="1800225"/>
          </a:xfrm>
        </p:spPr>
        <p:txBody>
          <a:bodyPr tIns="86184" anchor="t"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t-EE" altLang="et-EE" dirty="0">
                <a:solidFill>
                  <a:srgbClr val="FFFFFF"/>
                </a:solidFill>
              </a:rPr>
              <a:t>Ohutu reisimine</a:t>
            </a:r>
          </a:p>
        </p:txBody>
      </p:sp>
      <p:sp>
        <p:nvSpPr>
          <p:cNvPr id="4105" name="Text Box 8">
            <a:extLst>
              <a:ext uri="{FF2B5EF4-FFF2-40B4-BE49-F238E27FC236}">
                <a16:creationId xmlns:a16="http://schemas.microsoft.com/office/drawing/2014/main" id="{44220987-F7AC-4920-BA3F-CA9927C5B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4525963"/>
            <a:ext cx="7199313" cy="171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lnSpc>
                <a:spcPct val="110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32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1pPr>
            <a:lvl2pPr>
              <a:lnSpc>
                <a:spcPct val="110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8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2pPr>
            <a:lvl3pPr>
              <a:lnSpc>
                <a:spcPct val="110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4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3pPr>
            <a:lvl4pPr>
              <a:lnSpc>
                <a:spcPct val="110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4pPr>
            <a:lvl5pPr>
              <a:lnSpc>
                <a:spcPct val="110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10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10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10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10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>
                <a:solidFill>
                  <a:srgbClr val="000000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9pPr>
          </a:lstStyle>
          <a:p>
            <a:pPr eaLnBrk="1">
              <a:spcAft>
                <a:spcPct val="0"/>
              </a:spcAft>
            </a:pPr>
            <a:endParaRPr lang="et-EE" altLang="et-EE" sz="2600" b="1" dirty="0">
              <a:solidFill>
                <a:srgbClr val="FFFFFF"/>
              </a:solidFill>
              <a:cs typeface="Arial" panose="020B0604020202020204" pitchFamily="34" charset="0"/>
            </a:endParaRPr>
          </a:p>
          <a:p>
            <a:pPr eaLnBrk="1">
              <a:spcAft>
                <a:spcPct val="0"/>
              </a:spcAft>
            </a:pPr>
            <a:r>
              <a:rPr lang="et-EE" altLang="et-EE" sz="2600" b="1" dirty="0">
                <a:solidFill>
                  <a:srgbClr val="FFFFFF"/>
                </a:solidFill>
                <a:cs typeface="Arial" panose="020B0604020202020204" pitchFamily="34" charset="0"/>
              </a:rPr>
              <a:t>Margus Särglepp</a:t>
            </a:r>
          </a:p>
          <a:p>
            <a:pPr eaLnBrk="1">
              <a:spcAft>
                <a:spcPct val="0"/>
              </a:spcAft>
            </a:pPr>
            <a:r>
              <a:rPr lang="et-EE" altLang="et-EE" sz="2000" dirty="0">
                <a:solidFill>
                  <a:srgbClr val="FFFFFF"/>
                </a:solidFill>
                <a:cs typeface="Arial" panose="020B0604020202020204" pitchFamily="34" charset="0"/>
              </a:rPr>
              <a:t>Infopäev </a:t>
            </a:r>
            <a:r>
              <a:rPr lang="nn-NO" sz="2000" dirty="0">
                <a:solidFill>
                  <a:srgbClr val="FFFFFF"/>
                </a:solidFill>
                <a:cs typeface="Arial" panose="020B0604020202020204" pitchFamily="34" charset="0"/>
              </a:rPr>
              <a:t>reisiettevõtjatele</a:t>
            </a:r>
            <a:endParaRPr lang="et-EE" altLang="et-EE" sz="2000" dirty="0">
              <a:solidFill>
                <a:srgbClr val="FFFFFF"/>
              </a:solidFill>
              <a:cs typeface="Arial" panose="020B0604020202020204" pitchFamily="34" charset="0"/>
            </a:endParaRPr>
          </a:p>
          <a:p>
            <a:pPr eaLnBrk="1">
              <a:spcAft>
                <a:spcPct val="0"/>
              </a:spcAft>
            </a:pPr>
            <a:r>
              <a:rPr lang="et-EE" altLang="et-EE" sz="2000" dirty="0">
                <a:solidFill>
                  <a:srgbClr val="FFFFFF"/>
                </a:solidFill>
                <a:cs typeface="Arial" panose="020B0604020202020204" pitchFamily="34" charset="0"/>
              </a:rPr>
              <a:t>22.04.2025</a:t>
            </a:r>
          </a:p>
        </p:txBody>
      </p:sp>
      <p:pic>
        <p:nvPicPr>
          <p:cNvPr id="4106" name="Picture 9">
            <a:extLst>
              <a:ext uri="{FF2B5EF4-FFF2-40B4-BE49-F238E27FC236}">
                <a16:creationId xmlns:a16="http://schemas.microsoft.com/office/drawing/2014/main" id="{0860A51E-69DD-4306-BF99-D483BF91F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215900"/>
            <a:ext cx="3463925" cy="138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583E3E5-D77C-4954-9F0B-213F4A15A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00" y="251917"/>
            <a:ext cx="8997979" cy="1260475"/>
          </a:xfrm>
        </p:spPr>
        <p:txBody>
          <a:bodyPr/>
          <a:lstStyle/>
          <a:p>
            <a:pPr eaLnBrk="1" hangingPunct="1"/>
            <a:r>
              <a:rPr lang="et-EE" altLang="et-EE" dirty="0">
                <a:solidFill>
                  <a:schemeClr val="bg1"/>
                </a:solidFill>
              </a:rPr>
              <a:t>Enne reisi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A6E0019-069A-4A29-90C2-6BFBFE81A2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596"/>
          <a:stretch/>
        </p:blipFill>
        <p:spPr>
          <a:xfrm>
            <a:off x="504000" y="1512392"/>
            <a:ext cx="7920000" cy="4744214"/>
          </a:xfrm>
        </p:spPr>
      </p:pic>
    </p:spTree>
    <p:extLst>
      <p:ext uri="{BB962C8B-B14F-4D97-AF65-F5344CB8AC3E}">
        <p14:creationId xmlns:p14="http://schemas.microsoft.com/office/powerpoint/2010/main" val="10411130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583E3E5-D77C-4954-9F0B-213F4A15A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00" y="251917"/>
            <a:ext cx="8997979" cy="1260475"/>
          </a:xfrm>
        </p:spPr>
        <p:txBody>
          <a:bodyPr/>
          <a:lstStyle/>
          <a:p>
            <a:pPr eaLnBrk="1" hangingPunct="1"/>
            <a:r>
              <a:rPr lang="et-EE" altLang="et-EE" dirty="0">
                <a:solidFill>
                  <a:schemeClr val="bg1"/>
                </a:solidFill>
              </a:rPr>
              <a:t>Reisi registreerimine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A6E0019-069A-4A29-90C2-6BFBFE81A2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8554" t="886" b="37561"/>
          <a:stretch/>
        </p:blipFill>
        <p:spPr>
          <a:xfrm>
            <a:off x="-1" y="1836093"/>
            <a:ext cx="8206889" cy="5004445"/>
          </a:xfrm>
        </p:spPr>
      </p:pic>
    </p:spTree>
    <p:extLst>
      <p:ext uri="{BB962C8B-B14F-4D97-AF65-F5344CB8AC3E}">
        <p14:creationId xmlns:p14="http://schemas.microsoft.com/office/powerpoint/2010/main" val="42891764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50CB63F-A018-40AF-AB4E-F029F72FA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123"/>
            <a:ext cx="8999538" cy="6743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3272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0C4B6A8-97C8-4149-975E-D9446DB06F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1295"/>
            <a:ext cx="8999538" cy="513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775461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2FD0D2E-72CE-4742-B509-DC62047822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95003"/>
            <a:ext cx="8999538" cy="285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794346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583E3E5-D77C-4954-9F0B-213F4A15A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00" y="251917"/>
            <a:ext cx="8997979" cy="1260475"/>
          </a:xfrm>
        </p:spPr>
        <p:txBody>
          <a:bodyPr/>
          <a:lstStyle/>
          <a:p>
            <a:pPr eaLnBrk="1" hangingPunct="1"/>
            <a:r>
              <a:rPr lang="et-EE" altLang="et-EE" dirty="0">
                <a:solidFill>
                  <a:schemeClr val="bg1"/>
                </a:solidFill>
              </a:rPr>
              <a:t>Reisil olles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A6E0019-069A-4A29-90C2-6BFBFE81A2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596"/>
          <a:stretch/>
        </p:blipFill>
        <p:spPr>
          <a:xfrm>
            <a:off x="504000" y="1512392"/>
            <a:ext cx="7920000" cy="4744214"/>
          </a:xfrm>
        </p:spPr>
      </p:pic>
    </p:spTree>
    <p:extLst>
      <p:ext uri="{BB962C8B-B14F-4D97-AF65-F5344CB8AC3E}">
        <p14:creationId xmlns:p14="http://schemas.microsoft.com/office/powerpoint/2010/main" val="30402535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583E3E5-D77C-4954-9F0B-213F4A15A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00" y="251917"/>
            <a:ext cx="8997979" cy="1260475"/>
          </a:xfrm>
        </p:spPr>
        <p:txBody>
          <a:bodyPr/>
          <a:lstStyle/>
          <a:p>
            <a:pPr eaLnBrk="1" hangingPunct="1"/>
            <a:r>
              <a:rPr lang="et-EE" altLang="et-EE" dirty="0">
                <a:solidFill>
                  <a:schemeClr val="bg1"/>
                </a:solidFill>
              </a:rPr>
              <a:t>Reisil olles, kust saab abi?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A6E0019-069A-4A29-90C2-6BFBFE81A2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9600" t="681" r="14471" b="72093"/>
          <a:stretch/>
        </p:blipFill>
        <p:spPr>
          <a:xfrm>
            <a:off x="504000" y="1517907"/>
            <a:ext cx="7920000" cy="2857868"/>
          </a:xfrm>
        </p:spPr>
      </p:pic>
    </p:spTree>
    <p:extLst>
      <p:ext uri="{BB962C8B-B14F-4D97-AF65-F5344CB8AC3E}">
        <p14:creationId xmlns:p14="http://schemas.microsoft.com/office/powerpoint/2010/main" val="6261037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583E3E5-D77C-4954-9F0B-213F4A15A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00" y="251917"/>
            <a:ext cx="8997979" cy="1260475"/>
          </a:xfrm>
        </p:spPr>
        <p:txBody>
          <a:bodyPr/>
          <a:lstStyle/>
          <a:p>
            <a:pPr eaLnBrk="1" hangingPunct="1"/>
            <a:r>
              <a:rPr lang="et-EE" altLang="et-EE" dirty="0">
                <a:solidFill>
                  <a:srgbClr val="006DB9"/>
                </a:solidFill>
              </a:rPr>
              <a:t>EL-i</a:t>
            </a:r>
            <a:r>
              <a:rPr lang="et-EE" altLang="et-EE" dirty="0">
                <a:solidFill>
                  <a:schemeClr val="bg1"/>
                </a:solidFill>
              </a:rPr>
              <a:t> ajutine reisidokument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9F72C-7DFB-4F4E-9679-55A8AF215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763713"/>
            <a:ext cx="7920000" cy="4513262"/>
          </a:xfrm>
        </p:spPr>
        <p:txBody>
          <a:bodyPr/>
          <a:lstStyle/>
          <a:p>
            <a:pPr marL="457200" indent="-457200" eaLnBrk="1" hangingPunct="1">
              <a:buClrTx/>
              <a:buFont typeface="Arial" panose="020B0604020202020204" pitchFamily="34" charset="0"/>
              <a:buChar char="•"/>
            </a:pPr>
            <a:r>
              <a:rPr lang="et-EE" altLang="et-EE" kern="1200" spc="-1" dirty="0">
                <a:solidFill>
                  <a:schemeClr val="tx1"/>
                </a:solidFill>
                <a:latin typeface="Roboto Condensed"/>
                <a:ea typeface="Microsoft YaHei"/>
                <a:cs typeface="+mj-cs"/>
              </a:rPr>
              <a:t>praegu</a:t>
            </a:r>
            <a:r>
              <a:rPr lang="et-EE" altLang="et-EE" dirty="0">
                <a:solidFill>
                  <a:schemeClr val="tx1"/>
                </a:solidFill>
              </a:rPr>
              <a:t> </a:t>
            </a:r>
          </a:p>
          <a:p>
            <a:pPr marL="914400" lvl="1" indent="-457200" eaLnBrk="1" hangingPunct="1">
              <a:buClrTx/>
              <a:buFont typeface="Courier New" panose="02070309020205020404" pitchFamily="49" charset="0"/>
              <a:buChar char="o"/>
            </a:pPr>
            <a:r>
              <a:rPr lang="et-EE" altLang="et-EE" dirty="0"/>
              <a:t>Eesti kodanikele tagasipöördumistunnistus (TPT)</a:t>
            </a:r>
          </a:p>
          <a:p>
            <a:pPr marL="914400" lvl="1" indent="-457200" eaLnBrk="1" hangingPunct="1">
              <a:buClrTx/>
              <a:buFont typeface="Courier New" panose="02070309020205020404" pitchFamily="49" charset="0"/>
              <a:buChar char="o"/>
            </a:pPr>
            <a:r>
              <a:rPr lang="et-EE" altLang="et-EE" dirty="0"/>
              <a:t>teistele tagasipöördumisluba (TPL)</a:t>
            </a:r>
          </a:p>
          <a:p>
            <a:pPr marL="914400" lvl="1" indent="-457200" eaLnBrk="1" hangingPunct="1">
              <a:buClrTx/>
              <a:buFont typeface="Courier New" panose="02070309020205020404" pitchFamily="49" charset="0"/>
              <a:buChar char="o"/>
            </a:pPr>
            <a:r>
              <a:rPr lang="et-EE" altLang="et-EE" dirty="0"/>
              <a:t>EL-i kodanikele Euroopa Liidu ajutine reisidokument (ETD) </a:t>
            </a:r>
          </a:p>
          <a:p>
            <a:pPr eaLnBrk="1" hangingPunct="1"/>
            <a:endParaRPr lang="et-EE" altLang="et-EE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583E3E5-D77C-4954-9F0B-213F4A15A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00" y="251917"/>
            <a:ext cx="8997979" cy="1260475"/>
          </a:xfrm>
        </p:spPr>
        <p:txBody>
          <a:bodyPr/>
          <a:lstStyle/>
          <a:p>
            <a:pPr eaLnBrk="1" hangingPunct="1"/>
            <a:r>
              <a:rPr lang="et-EE" altLang="et-EE" dirty="0">
                <a:solidFill>
                  <a:schemeClr val="bg1"/>
                </a:solidFill>
              </a:rPr>
              <a:t>EL-i ajutine reisidokument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9F72C-7DFB-4F4E-9679-55A8AF215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763713"/>
            <a:ext cx="7920000" cy="4513262"/>
          </a:xfrm>
        </p:spPr>
        <p:txBody>
          <a:bodyPr/>
          <a:lstStyle/>
          <a:p>
            <a:pPr marL="457200" indent="-457200" eaLnBrk="1" hangingPunct="1">
              <a:buClrTx/>
              <a:buFont typeface="Arial" panose="020B0604020202020204" pitchFamily="34" charset="0"/>
              <a:buChar char="•"/>
            </a:pPr>
            <a:r>
              <a:rPr lang="et-EE" altLang="et-EE" kern="1200" spc="-1" dirty="0">
                <a:solidFill>
                  <a:schemeClr val="tx1"/>
                </a:solidFill>
                <a:latin typeface="Roboto Condensed"/>
                <a:ea typeface="Microsoft YaHei"/>
                <a:cs typeface="+mj-cs"/>
              </a:rPr>
              <a:t>praegu</a:t>
            </a:r>
            <a:r>
              <a:rPr lang="et-EE" altLang="et-EE" dirty="0">
                <a:solidFill>
                  <a:schemeClr val="tx1"/>
                </a:solidFill>
              </a:rPr>
              <a:t> </a:t>
            </a:r>
          </a:p>
          <a:p>
            <a:pPr marL="914400" lvl="1" indent="-457200" eaLnBrk="1" hangingPunct="1">
              <a:buClrTx/>
              <a:buFont typeface="Courier New" panose="02070309020205020404" pitchFamily="49" charset="0"/>
              <a:buChar char="o"/>
            </a:pPr>
            <a:r>
              <a:rPr lang="et-EE" altLang="et-EE" dirty="0"/>
              <a:t>Eesti kodanikele tagasipöördumistunnistus (TPT)</a:t>
            </a:r>
          </a:p>
          <a:p>
            <a:pPr marL="914400" lvl="1" indent="-457200" eaLnBrk="1" hangingPunct="1">
              <a:buClrTx/>
              <a:buFont typeface="Courier New" panose="02070309020205020404" pitchFamily="49" charset="0"/>
              <a:buChar char="o"/>
            </a:pPr>
            <a:r>
              <a:rPr lang="et-EE" altLang="et-EE" dirty="0"/>
              <a:t>teistele tagasipöördumisluba (TPL)</a:t>
            </a:r>
          </a:p>
          <a:p>
            <a:pPr marL="914400" lvl="1" indent="-457200" eaLnBrk="1" hangingPunct="1">
              <a:buClrTx/>
              <a:buFont typeface="Courier New" panose="02070309020205020404" pitchFamily="49" charset="0"/>
              <a:buChar char="o"/>
            </a:pPr>
            <a:r>
              <a:rPr lang="et-EE" altLang="et-EE" dirty="0"/>
              <a:t>EL-i kodanikele Euroopa Liidu ajutine reisidokument (ETD) </a:t>
            </a:r>
          </a:p>
          <a:p>
            <a:pPr marL="514350" indent="-457200" eaLnBrk="1" hangingPunct="1">
              <a:buClrTx/>
              <a:buFont typeface="Arial" panose="020B0604020202020204" pitchFamily="34" charset="0"/>
              <a:buChar char="•"/>
            </a:pPr>
            <a:r>
              <a:rPr lang="et-EE" altLang="et-EE" kern="1200" spc="-1" dirty="0">
                <a:solidFill>
                  <a:schemeClr val="tx1"/>
                </a:solidFill>
              </a:rPr>
              <a:t>EL-is konsulaarabi koostöö</a:t>
            </a:r>
            <a:r>
              <a:rPr lang="et-EE" altLang="et-EE" dirty="0">
                <a:solidFill>
                  <a:schemeClr val="tx1"/>
                </a:solidFill>
              </a:rPr>
              <a:t> juba aastast 1995</a:t>
            </a:r>
            <a:endParaRPr lang="et-EE" altLang="et-EE" dirty="0"/>
          </a:p>
          <a:p>
            <a:pPr marL="514350" indent="-457200" eaLnBrk="1" hangingPunct="1">
              <a:buClrTx/>
              <a:buFont typeface="Arial" panose="020B0604020202020204" pitchFamily="34" charset="0"/>
              <a:buChar char="•"/>
            </a:pPr>
            <a:r>
              <a:rPr lang="et-EE" altLang="et-EE" dirty="0"/>
              <a:t>Alates 9.12.2025 </a:t>
            </a:r>
            <a:r>
              <a:rPr lang="et-EE" altLang="et-EE" b="1" u="sng" dirty="0"/>
              <a:t>ainult</a:t>
            </a:r>
            <a:r>
              <a:rPr lang="et-EE" altLang="et-EE" dirty="0"/>
              <a:t> ETD kõigile</a:t>
            </a:r>
          </a:p>
          <a:p>
            <a:pPr eaLnBrk="1" hangingPunct="1"/>
            <a:endParaRPr lang="et-EE" altLang="et-EE" dirty="0"/>
          </a:p>
        </p:txBody>
      </p:sp>
    </p:spTree>
    <p:extLst>
      <p:ext uri="{BB962C8B-B14F-4D97-AF65-F5344CB8AC3E}">
        <p14:creationId xmlns:p14="http://schemas.microsoft.com/office/powerpoint/2010/main" val="3328499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32BA7-C93E-491B-8DC8-F4AF280B0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7920000" cy="1260475"/>
          </a:xfrm>
        </p:spPr>
        <p:txBody>
          <a:bodyPr/>
          <a:lstStyle/>
          <a:p>
            <a:r>
              <a:rPr lang="et-EE" dirty="0">
                <a:solidFill>
                  <a:schemeClr val="bg1"/>
                </a:solidFill>
              </a:rPr>
              <a:t>Kaugtuvastamine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2EAA1-3A5D-495A-B981-5B4D31DB4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768475"/>
            <a:ext cx="7920000" cy="451326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b="0" i="0" dirty="0">
                <a:solidFill>
                  <a:schemeClr val="tx1"/>
                </a:solidFill>
                <a:effectLst/>
                <a:latin typeface="-apple-system"/>
              </a:rPr>
              <a:t>TPT/TPL taotluse võib esitada elektrooniliselt või posti teel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>
                <a:solidFill>
                  <a:schemeClr val="tx1"/>
                </a:solidFill>
                <a:latin typeface="-apple-system"/>
              </a:rPr>
              <a:t>Dokumendi kaotanud isiku tuvastab konsul videokõne teel</a:t>
            </a:r>
            <a:endParaRPr lang="et-EE" b="0" i="0" dirty="0">
              <a:solidFill>
                <a:schemeClr val="tx1"/>
              </a:solidFill>
              <a:effectLst/>
              <a:latin typeface="-apple-system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b="0" i="0" dirty="0">
                <a:solidFill>
                  <a:schemeClr val="tx1"/>
                </a:solidFill>
                <a:effectLst/>
                <a:latin typeface="-apple-system"/>
              </a:rPr>
              <a:t>Valmis dokument liigub taotlejani kullerposti vahendusel (postikulud katab taotleja)</a:t>
            </a:r>
            <a:endParaRPr lang="et-E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5519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91F4C-5445-4DC2-9880-42B8BE9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7920000" cy="1260475"/>
          </a:xfrm>
        </p:spPr>
        <p:txBody>
          <a:bodyPr/>
          <a:lstStyle/>
          <a:p>
            <a:r>
              <a:rPr lang="et-EE" dirty="0">
                <a:solidFill>
                  <a:schemeClr val="bg1"/>
                </a:solidFill>
              </a:rPr>
              <a:t>Enne reisi – kes saab abi?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E0010-9F13-4CCE-A1BE-DC19A9603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768475"/>
            <a:ext cx="7920000" cy="451326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>
                <a:solidFill>
                  <a:schemeClr val="tx1"/>
                </a:solidFill>
              </a:rPr>
              <a:t>Eesti kodanik ja välismaalase (nn. halli) passi saaja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>
                <a:solidFill>
                  <a:schemeClr val="tx1"/>
                </a:solidFill>
              </a:rPr>
              <a:t>Kolmandate riikide kodanikke aitavad nende oma saatkonnad.</a:t>
            </a:r>
          </a:p>
        </p:txBody>
      </p:sp>
    </p:spTree>
    <p:extLst>
      <p:ext uri="{BB962C8B-B14F-4D97-AF65-F5344CB8AC3E}">
        <p14:creationId xmlns:p14="http://schemas.microsoft.com/office/powerpoint/2010/main" val="17094619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583E3E5-D77C-4954-9F0B-213F4A15A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00" y="323925"/>
            <a:ext cx="8999538" cy="1260475"/>
          </a:xfrm>
        </p:spPr>
        <p:txBody>
          <a:bodyPr/>
          <a:lstStyle/>
          <a:p>
            <a:pPr eaLnBrk="1" hangingPunct="1"/>
            <a:r>
              <a:rPr lang="et-EE" altLang="et-EE" dirty="0">
                <a:solidFill>
                  <a:schemeClr val="bg1"/>
                </a:solidFill>
              </a:rPr>
              <a:t>ETD väljastamine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9F72C-7DFB-4F4E-9679-55A8AF215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763713"/>
            <a:ext cx="7920000" cy="4513262"/>
          </a:xfrm>
        </p:spPr>
        <p:txBody>
          <a:bodyPr>
            <a:normAutofit fontScale="92500" lnSpcReduction="10000"/>
          </a:bodyPr>
          <a:lstStyle/>
          <a:p>
            <a:pPr marL="457200" indent="-457200" eaLnBrk="1" hangingPunct="1">
              <a:buClrTx/>
              <a:buFont typeface="Arial" panose="020B0604020202020204" pitchFamily="34" charset="0"/>
              <a:buChar char="•"/>
            </a:pPr>
            <a:r>
              <a:rPr lang="et-EE" altLang="et-EE" kern="1200" spc="-1" dirty="0">
                <a:latin typeface="Roboto Condensed"/>
                <a:ea typeface="Microsoft YaHei"/>
                <a:cs typeface="+mj-cs"/>
              </a:rPr>
              <a:t>uued turvanõuded (kleebis)</a:t>
            </a:r>
            <a:endParaRPr lang="et-EE" altLang="et-EE" dirty="0"/>
          </a:p>
          <a:p>
            <a:pPr marL="457200" indent="-457200" eaLnBrk="1" hangingPunct="1">
              <a:buClrTx/>
              <a:buFont typeface="Arial" panose="020B0604020202020204" pitchFamily="34" charset="0"/>
              <a:buChar char="•"/>
            </a:pPr>
            <a:r>
              <a:rPr lang="et-EE" altLang="et-EE" kern="1200" spc="-1" dirty="0">
                <a:latin typeface="Roboto Condensed"/>
                <a:ea typeface="Microsoft YaHei"/>
                <a:cs typeface="+mj-cs"/>
              </a:rPr>
              <a:t>vajab printerit</a:t>
            </a:r>
          </a:p>
          <a:p>
            <a:pPr marL="857250" lvl="1" indent="-457200" eaLnBrk="1" hangingPunct="1">
              <a:buClrTx/>
              <a:buFont typeface="Courier New" panose="02070309020205020404" pitchFamily="49" charset="0"/>
              <a:buChar char="o"/>
            </a:pPr>
            <a:r>
              <a:rPr lang="et-EE" altLang="et-EE" kern="1200" spc="-1" dirty="0">
                <a:latin typeface="Roboto Condensed"/>
                <a:ea typeface="Microsoft YaHei"/>
                <a:cs typeface="+mj-cs"/>
              </a:rPr>
              <a:t>seetõttu väljastavad aukonsulid ainult erijuhtudel</a:t>
            </a:r>
            <a:r>
              <a:rPr lang="et-EE" altLang="et-EE" dirty="0"/>
              <a:t> </a:t>
            </a:r>
          </a:p>
          <a:p>
            <a:pPr marL="514350" indent="-457200" eaLnBrk="1" hangingPunct="1">
              <a:buClrTx/>
              <a:buFont typeface="Arial" panose="020B0604020202020204" pitchFamily="34" charset="0"/>
              <a:buChar char="•"/>
            </a:pPr>
            <a:r>
              <a:rPr lang="et-EE" altLang="et-EE" dirty="0"/>
              <a:t>kaugtuvastus!</a:t>
            </a:r>
          </a:p>
          <a:p>
            <a:pPr marL="914400" lvl="1" indent="-457200" eaLnBrk="1" hangingPunct="1">
              <a:buClrTx/>
              <a:buFont typeface="Courier New" panose="02070309020205020404" pitchFamily="49" charset="0"/>
              <a:buChar char="o"/>
            </a:pPr>
            <a:r>
              <a:rPr lang="et-EE" altLang="et-EE" dirty="0"/>
              <a:t>isikusamasuse tuvastamine video teel, dokument kulleriga</a:t>
            </a:r>
          </a:p>
          <a:p>
            <a:pPr marL="514350" indent="-457200" eaLnBrk="1" hangingPunct="1">
              <a:buClrTx/>
              <a:buFont typeface="Arial" panose="020B0604020202020204" pitchFamily="34" charset="0"/>
              <a:buChar char="•"/>
            </a:pPr>
            <a:r>
              <a:rPr lang="et-EE" altLang="et-EE" dirty="0"/>
              <a:t>Alates 9.12.2025 Eesti esindustele lisaks kõik EL-i riikide saatkonnad ja konsulaadid</a:t>
            </a:r>
          </a:p>
          <a:p>
            <a:pPr eaLnBrk="1" hangingPunct="1"/>
            <a:endParaRPr lang="et-EE" altLang="et-EE" dirty="0"/>
          </a:p>
        </p:txBody>
      </p:sp>
    </p:spTree>
    <p:extLst>
      <p:ext uri="{BB962C8B-B14F-4D97-AF65-F5344CB8AC3E}">
        <p14:creationId xmlns:p14="http://schemas.microsoft.com/office/powerpoint/2010/main" val="3251320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583E3E5-D77C-4954-9F0B-213F4A15A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00" y="251917"/>
            <a:ext cx="8997979" cy="1260475"/>
          </a:xfrm>
        </p:spPr>
        <p:txBody>
          <a:bodyPr/>
          <a:lstStyle/>
          <a:p>
            <a:pPr eaLnBrk="1" hangingPunct="1"/>
            <a:r>
              <a:rPr lang="et-EE" altLang="et-EE" dirty="0">
                <a:solidFill>
                  <a:schemeClr val="bg1"/>
                </a:solidFill>
              </a:rPr>
              <a:t>Reisi targalt ja ohutult!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A6E0019-069A-4A29-90C2-6BFBFE81A2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596"/>
          <a:stretch/>
        </p:blipFill>
        <p:spPr>
          <a:xfrm>
            <a:off x="503999" y="1512391"/>
            <a:ext cx="7920000" cy="4744214"/>
          </a:xfrm>
        </p:spPr>
      </p:pic>
    </p:spTree>
    <p:extLst>
      <p:ext uri="{BB962C8B-B14F-4D97-AF65-F5344CB8AC3E}">
        <p14:creationId xmlns:p14="http://schemas.microsoft.com/office/powerpoint/2010/main" val="34085094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5E0E7-8811-4BD9-AAF3-414DD63B3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7920000" cy="1260475"/>
          </a:xfrm>
        </p:spPr>
        <p:txBody>
          <a:bodyPr/>
          <a:lstStyle/>
          <a:p>
            <a:r>
              <a:rPr lang="et-EE" dirty="0">
                <a:solidFill>
                  <a:schemeClr val="bg1"/>
                </a:solidFill>
              </a:rPr>
              <a:t>Koostöö kriisiolukorras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3E4B2-E69B-4404-9A9A-89D28C3E4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768475"/>
            <a:ext cx="7920000" cy="451326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/>
              <a:t>VM on alati avatud infovahetuseks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/>
              <a:t>Seni kuni regulaarühendused riikide vahel töötavad, toimub kõik tavapäraselt – reisikorraldaja vastutab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/>
              <a:t>Kui tavavõimalused on ammendatud, on oluline et reisikorraldaja annaks meile teada, millist abi on tarvis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5286903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1" name="Group 1">
            <a:extLst>
              <a:ext uri="{FF2B5EF4-FFF2-40B4-BE49-F238E27FC236}">
                <a16:creationId xmlns:a16="http://schemas.microsoft.com/office/drawing/2014/main" id="{FA54601E-60B4-47AD-A14F-413AC8A05C3E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002713" cy="1800225"/>
        </p:xfrm>
        <a:graphic>
          <a:graphicData uri="http://schemas.openxmlformats.org/drawingml/2006/table">
            <a:tbl>
              <a:tblPr/>
              <a:tblGrid>
                <a:gridCol w="9002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225">
                <a:tc>
                  <a:txBody>
                    <a:bodyPr/>
                    <a:lstStyle>
                      <a:lvl1pPr>
                        <a:spcAft>
                          <a:spcPts val="1413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2800"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2400"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 sz="2000"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et-EE" altLang="et-EE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3016" name="Picture 7">
            <a:extLst>
              <a:ext uri="{FF2B5EF4-FFF2-40B4-BE49-F238E27FC236}">
                <a16:creationId xmlns:a16="http://schemas.microsoft.com/office/drawing/2014/main" id="{8ADAFC00-BE83-4991-B337-DD80AD701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215900"/>
            <a:ext cx="3463925" cy="138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3017" name="Rectangle 8">
            <a:extLst>
              <a:ext uri="{FF2B5EF4-FFF2-40B4-BE49-F238E27FC236}">
                <a16:creationId xmlns:a16="http://schemas.microsoft.com/office/drawing/2014/main" id="{882A4F49-F066-46CD-BD23-A9D24B70DF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03350" y="2339975"/>
            <a:ext cx="4608513" cy="612775"/>
          </a:xfrm>
        </p:spPr>
        <p:txBody>
          <a:bodyPr tIns="81648" anchor="t"/>
          <a:lstStyle/>
          <a:p>
            <a:pPr eaLnBrk="1" hangingPunct="1">
              <a:tabLst>
                <a:tab pos="723900" algn="l"/>
                <a:tab pos="1447800" algn="l"/>
                <a:tab pos="2171700" algn="l"/>
              </a:tabLst>
            </a:pPr>
            <a:r>
              <a:rPr lang="et-EE" altLang="et-EE" sz="5400" dirty="0">
                <a:solidFill>
                  <a:srgbClr val="FFFFFF"/>
                </a:solidFill>
              </a:rPr>
              <a:t>Aitäh!</a:t>
            </a:r>
            <a:br>
              <a:rPr lang="et-EE" altLang="et-EE" sz="5400" dirty="0">
                <a:solidFill>
                  <a:srgbClr val="FFFFFF"/>
                </a:solidFill>
              </a:rPr>
            </a:br>
            <a:br>
              <a:rPr lang="et-EE" altLang="et-EE" sz="5400" dirty="0">
                <a:solidFill>
                  <a:srgbClr val="FFFFFF"/>
                </a:solidFill>
              </a:rPr>
            </a:br>
            <a:br>
              <a:rPr lang="et-EE" altLang="et-EE" sz="5400" dirty="0">
                <a:solidFill>
                  <a:srgbClr val="FFFFFF"/>
                </a:solidFill>
              </a:rPr>
            </a:br>
            <a:br>
              <a:rPr lang="et-EE" altLang="et-EE" sz="4400" dirty="0">
                <a:solidFill>
                  <a:srgbClr val="FFFFFF"/>
                </a:solidFill>
              </a:rPr>
            </a:br>
            <a:endParaRPr lang="et-EE" altLang="et-EE" sz="4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583E3E5-D77C-4954-9F0B-213F4A15A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00" y="251917"/>
            <a:ext cx="8997979" cy="1260475"/>
          </a:xfrm>
        </p:spPr>
        <p:txBody>
          <a:bodyPr/>
          <a:lstStyle/>
          <a:p>
            <a:pPr eaLnBrk="1" hangingPunct="1"/>
            <a:r>
              <a:rPr lang="et-EE" altLang="et-EE" dirty="0">
                <a:solidFill>
                  <a:schemeClr val="bg1"/>
                </a:solidFill>
              </a:rPr>
              <a:t>Enne reisi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E14042-D2DE-4FB9-AF28-0D2D1FD37232}"/>
              </a:ext>
            </a:extLst>
          </p:cNvPr>
          <p:cNvSpPr txBox="1"/>
          <p:nvPr/>
        </p:nvSpPr>
        <p:spPr>
          <a:xfrm>
            <a:off x="504000" y="2758552"/>
            <a:ext cx="8997979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t-EE" sz="8000" b="1" dirty="0">
                <a:blipFill>
                  <a:blip r:embed="rId2"/>
                  <a:stretch>
                    <a:fillRect/>
                  </a:stretch>
                </a:blip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reisitargalt.vm.ee</a:t>
            </a:r>
            <a:endParaRPr lang="en-US" sz="8000" b="1" dirty="0">
              <a:blipFill>
                <a:blip r:embed="rId2"/>
                <a:stretch>
                  <a:fillRect/>
                </a:stretch>
              </a:blip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650309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583E3E5-D77C-4954-9F0B-213F4A15A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00" y="251917"/>
            <a:ext cx="8997979" cy="1260475"/>
          </a:xfrm>
        </p:spPr>
        <p:txBody>
          <a:bodyPr/>
          <a:lstStyle/>
          <a:p>
            <a:pPr eaLnBrk="1" hangingPunct="1"/>
            <a:r>
              <a:rPr lang="et-EE" altLang="et-EE" dirty="0">
                <a:solidFill>
                  <a:schemeClr val="bg1"/>
                </a:solidFill>
              </a:rPr>
              <a:t>Enne reisi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A6E0019-069A-4A29-90C2-6BFBFE81A2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/>
        </p:blipFill>
        <p:spPr>
          <a:xfrm>
            <a:off x="504000" y="1391537"/>
            <a:ext cx="7920000" cy="4821133"/>
          </a:xfr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583E3E5-D77C-4954-9F0B-213F4A15A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00" y="251917"/>
            <a:ext cx="8997979" cy="1260475"/>
          </a:xfrm>
        </p:spPr>
        <p:txBody>
          <a:bodyPr/>
          <a:lstStyle/>
          <a:p>
            <a:pPr eaLnBrk="1" hangingPunct="1"/>
            <a:r>
              <a:rPr lang="et-EE" altLang="et-EE" dirty="0">
                <a:solidFill>
                  <a:schemeClr val="bg1"/>
                </a:solidFill>
              </a:rPr>
              <a:t>Enne reisi: mis on reeglid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A6E0019-069A-4A29-90C2-6BFBFE81A2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/>
        </p:blipFill>
        <p:spPr>
          <a:xfrm>
            <a:off x="504000" y="1512392"/>
            <a:ext cx="12439650" cy="7572375"/>
          </a:xfrm>
        </p:spPr>
      </p:pic>
    </p:spTree>
    <p:extLst>
      <p:ext uri="{BB962C8B-B14F-4D97-AF65-F5344CB8AC3E}">
        <p14:creationId xmlns:p14="http://schemas.microsoft.com/office/powerpoint/2010/main" val="3516367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20B02-51AF-429A-A37B-B1674AC8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9" y="301625"/>
            <a:ext cx="8496300" cy="1260475"/>
          </a:xfrm>
        </p:spPr>
        <p:txBody>
          <a:bodyPr/>
          <a:lstStyle/>
          <a:p>
            <a:r>
              <a:rPr lang="et-EE" dirty="0">
                <a:solidFill>
                  <a:schemeClr val="bg1"/>
                </a:solidFill>
              </a:rPr>
              <a:t>Reisiinfo sihtriigi kohta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8852E-2B83-47F9-8923-49E238E2F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768475"/>
            <a:ext cx="7920000" cy="4513263"/>
          </a:xfrm>
        </p:spPr>
        <p:txBody>
          <a:bodyPr>
            <a:normAutofit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t-E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Tutvu reisisihtkohaga ja </a:t>
            </a:r>
            <a:r>
              <a:rPr lang="et-EE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loe Välisministeeriumi soovitusi reisi sihtkoha kohta</a:t>
            </a:r>
            <a:r>
              <a:rPr lang="et-E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(valides </a:t>
            </a:r>
            <a:r>
              <a:rPr lang="et-EE" sz="2800" u="sng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avalehelt</a:t>
            </a:r>
            <a:r>
              <a:rPr lang="et-E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otsingu kaudu huvipakkuva riigi) ning jälgi Facebookis </a:t>
            </a:r>
            <a:r>
              <a:rPr lang="et-EE" sz="2800" b="1" u="sng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veebikonsulit</a:t>
            </a:r>
            <a:r>
              <a:rPr lang="et-EE" sz="2800" b="1" i="0" dirty="0">
                <a:solidFill>
                  <a:schemeClr val="tx1"/>
                </a:solidFill>
                <a:effectLst/>
              </a:rPr>
              <a:t>.</a:t>
            </a:r>
            <a:endParaRPr lang="et-EE" sz="2800" b="0" i="0" dirty="0">
              <a:solidFill>
                <a:schemeClr val="tx1"/>
              </a:solidFill>
              <a:effectLst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t-E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Kui soovid põhjalikumat informatsiooni, soovitame lugeda ka teiste riikide välisministeeriumite reisiinfot (</a:t>
            </a:r>
            <a:r>
              <a:rPr lang="et-EE" u="sng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Suurbritannia</a:t>
            </a:r>
            <a:r>
              <a:rPr lang="et-E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t-EE" u="sng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Saksamaa</a:t>
            </a:r>
            <a:r>
              <a:rPr lang="et-E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t-EE" u="sng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Soome</a:t>
            </a:r>
            <a:r>
              <a:rPr lang="et-E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t-EE" u="sng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Prantsusmaa</a:t>
            </a:r>
            <a:r>
              <a:rPr lang="et-E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t-EE" u="sng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Ameerika Ühendriigid</a:t>
            </a:r>
            <a:r>
              <a:rPr lang="et-E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t-EE" u="sng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Kanada</a:t>
            </a:r>
            <a:r>
              <a:rPr lang="et-E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t-EE" u="sng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Austraalia</a:t>
            </a:r>
            <a:r>
              <a:rPr lang="et-E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t-EE" b="0" i="0" dirty="0">
                <a:solidFill>
                  <a:srgbClr val="2C2E35"/>
                </a:solidFill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15000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20B02-51AF-429A-A37B-B1674AC8A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bg1"/>
                </a:solidFill>
              </a:rPr>
              <a:t>Reisiinfo sihtriigi kohta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8852E-2B83-47F9-8923-49E238E2F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768475"/>
            <a:ext cx="7920000" cy="4513263"/>
          </a:xfrm>
        </p:spPr>
        <p:txBody>
          <a:bodyPr>
            <a:normAutofit fontScale="70000" lnSpcReduction="20000"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t-EE" sz="3600" b="1" i="0" dirty="0">
                <a:solidFill>
                  <a:schemeClr val="tx1"/>
                </a:solidFill>
                <a:effectLst/>
              </a:rPr>
              <a:t>Kas vajad viisat?</a:t>
            </a:r>
            <a:r>
              <a:rPr lang="et-EE" sz="3600" b="0" i="0" dirty="0">
                <a:solidFill>
                  <a:schemeClr val="tx1"/>
                </a:solidFill>
                <a:effectLst/>
              </a:rPr>
              <a:t> 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sz="3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Kontrolli üle konkreetse sihtkoha lehelt riigi info alt (sihtkoha otsing lehe jaluses või </a:t>
            </a:r>
            <a:r>
              <a:rPr lang="et-EE" sz="3600" u="sng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avalehel</a:t>
            </a:r>
            <a:r>
              <a:rPr lang="et-EE" sz="3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t-EE" sz="3600" b="0" i="0" dirty="0">
                <a:solidFill>
                  <a:srgbClr val="2C2E35"/>
                </a:solidFill>
                <a:effectLst/>
              </a:rPr>
              <a:t>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sz="3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Kuna riigid võivad oma sisenemistingimusi muuta ilma Välisministeeriumi teavitamata, kontrolli vajadusel sisenemistingimusi ka </a:t>
            </a:r>
            <a:r>
              <a:rPr lang="et-EE" sz="3600" u="sng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sihtriigi saatkonnast</a:t>
            </a:r>
            <a:r>
              <a:rPr lang="et-EE" sz="3600" b="0" i="0" dirty="0">
                <a:solidFill>
                  <a:schemeClr val="tx1"/>
                </a:solidFill>
                <a:effectLst/>
              </a:rPr>
              <a:t>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t-EE" sz="3600" b="0" i="0" dirty="0">
                <a:solidFill>
                  <a:schemeClr val="tx1"/>
                </a:solidFill>
                <a:effectLst/>
              </a:rPr>
              <a:t>Suveperioodil on </a:t>
            </a:r>
            <a:r>
              <a:rPr lang="et-EE" sz="3600" b="1" i="0" dirty="0">
                <a:solidFill>
                  <a:schemeClr val="tx1"/>
                </a:solidFill>
                <a:effectLst/>
              </a:rPr>
              <a:t>Euroopas tihti ulatuslikud metsa- ja maastikupõlengud</a:t>
            </a:r>
            <a:r>
              <a:rPr lang="et-EE" sz="3600" b="0" i="0" dirty="0">
                <a:solidFill>
                  <a:schemeClr val="tx1"/>
                </a:solidFill>
                <a:effectLst/>
              </a:rPr>
              <a:t>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t-EE" sz="3600" b="0" i="0" dirty="0">
                <a:solidFill>
                  <a:schemeClr val="tx1"/>
                </a:solidFill>
                <a:effectLst/>
              </a:rPr>
              <a:t>Enne reisi kontrolli, milline on olukord sinu valitud </a:t>
            </a:r>
            <a:r>
              <a:rPr lang="et-EE" sz="3600" b="0" i="0" u="none" strike="noStrike" dirty="0">
                <a:solidFill>
                  <a:schemeClr val="bg1"/>
                </a:solidFill>
                <a:effectLst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sihtriigis</a:t>
            </a:r>
            <a:r>
              <a:rPr lang="et-EE" sz="3600" b="0" i="0" dirty="0">
                <a:solidFill>
                  <a:srgbClr val="2C2E35"/>
                </a:solidFill>
                <a:effectLst/>
              </a:rPr>
              <a:t>. </a:t>
            </a:r>
            <a:r>
              <a:rPr lang="et-EE" sz="3600" b="0" i="0" dirty="0">
                <a:solidFill>
                  <a:schemeClr val="tx1"/>
                </a:solidFill>
                <a:effectLst/>
              </a:rPr>
              <a:t>Vaata ka ilmahoiatusi Euroopa kohta </a:t>
            </a:r>
            <a:r>
              <a:rPr lang="et-EE" sz="3600" b="0" i="0" u="none" strike="noStrike" dirty="0" err="1">
                <a:solidFill>
                  <a:schemeClr val="bg1"/>
                </a:solidFill>
                <a:effectLst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Meteoalarmi</a:t>
            </a:r>
            <a:r>
              <a:rPr lang="et-EE" sz="3600" b="0" i="0" dirty="0">
                <a:solidFill>
                  <a:srgbClr val="2C2E35"/>
                </a:solidFill>
                <a:effectLst/>
              </a:rPr>
              <a:t> </a:t>
            </a:r>
            <a:r>
              <a:rPr lang="et-EE" sz="3600" b="0" i="0" dirty="0">
                <a:solidFill>
                  <a:schemeClr val="tx1"/>
                </a:solidFill>
                <a:effectLst/>
              </a:rPr>
              <a:t>veebilehelt.</a:t>
            </a:r>
          </a:p>
        </p:txBody>
      </p:sp>
    </p:spTree>
    <p:extLst>
      <p:ext uri="{BB962C8B-B14F-4D97-AF65-F5344CB8AC3E}">
        <p14:creationId xmlns:p14="http://schemas.microsoft.com/office/powerpoint/2010/main" val="39221708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F3D81-05AA-4CEC-93D4-EFE7A6D7B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7884963" cy="1260475"/>
          </a:xfrm>
        </p:spPr>
        <p:txBody>
          <a:bodyPr/>
          <a:lstStyle/>
          <a:p>
            <a:r>
              <a:rPr lang="et-EE" dirty="0">
                <a:solidFill>
                  <a:schemeClr val="bg1"/>
                </a:solidFill>
              </a:rPr>
              <a:t>Reisikindlustus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5BA97-3A40-46C4-91E1-865BD1E6F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768475"/>
            <a:ext cx="7920000" cy="4513263"/>
          </a:xfrm>
        </p:spPr>
        <p:txBody>
          <a:bodyPr/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t-EE" sz="2800" b="1" i="0" dirty="0">
                <a:solidFill>
                  <a:schemeClr val="tx1"/>
                </a:solidFill>
                <a:effectLst/>
              </a:rPr>
              <a:t>Sõlmi</a:t>
            </a:r>
            <a:r>
              <a:rPr lang="et-EE" sz="2800" b="0" i="0" dirty="0">
                <a:solidFill>
                  <a:srgbClr val="2C2E35"/>
                </a:solidFill>
                <a:effectLst/>
              </a:rPr>
              <a:t> </a:t>
            </a:r>
            <a:r>
              <a:rPr lang="et-EE" sz="2800" b="1" i="0" u="none" strike="noStrike" dirty="0">
                <a:solidFill>
                  <a:schemeClr val="bg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reisikindlustus</a:t>
            </a:r>
            <a:r>
              <a:rPr lang="et-EE" sz="2800" b="1" i="0" dirty="0">
                <a:solidFill>
                  <a:srgbClr val="2C2E35"/>
                </a:solidFill>
                <a:effectLst/>
              </a:rPr>
              <a:t> </a:t>
            </a:r>
            <a:r>
              <a:rPr lang="et-EE" sz="2800" b="0" i="0" dirty="0">
                <a:solidFill>
                  <a:schemeClr val="tx1"/>
                </a:solidFill>
                <a:effectLst/>
              </a:rPr>
              <a:t>ja tee endale selgeks, </a:t>
            </a:r>
            <a:r>
              <a:rPr lang="et-EE" sz="2800" b="1" i="0" dirty="0">
                <a:solidFill>
                  <a:schemeClr val="tx1"/>
                </a:solidFill>
                <a:effectLst/>
              </a:rPr>
              <a:t>millistes olukordades reisikindlustus kehtib</a:t>
            </a:r>
            <a:r>
              <a:rPr lang="et-EE" sz="2800" b="0" i="0" dirty="0">
                <a:solidFill>
                  <a:schemeClr val="tx1"/>
                </a:solidFill>
                <a:effectLst/>
              </a:rPr>
              <a:t>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t-EE" sz="2800" b="0" i="0" dirty="0">
                <a:solidFill>
                  <a:schemeClr val="tx1"/>
                </a:solidFill>
                <a:effectLst/>
              </a:rPr>
              <a:t>Euroopas reisides on kasulik taotleda endale </a:t>
            </a:r>
            <a:r>
              <a:rPr lang="et-EE" sz="2800" b="1" i="0" u="none" strike="noStrike" dirty="0">
                <a:solidFill>
                  <a:schemeClr val="bg1"/>
                </a:solidFill>
                <a:effectLst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Euroopa ravikindlustuskaart</a:t>
            </a:r>
            <a:r>
              <a:rPr lang="et-EE" sz="2800" i="0" dirty="0">
                <a:solidFill>
                  <a:schemeClr val="tx1"/>
                </a:solidFill>
                <a:effectLst/>
              </a:rPr>
              <a:t>,</a:t>
            </a:r>
            <a:r>
              <a:rPr lang="et-EE" sz="2800" b="0" i="0" dirty="0">
                <a:solidFill>
                  <a:schemeClr val="tx1"/>
                </a:solidFill>
                <a:effectLst/>
              </a:rPr>
              <a:t> kuid arvesta, et see ei pruugi katta kõiki tekkivaid kulutusi.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910272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7D739-9848-4F7D-BB74-F4821DD17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chemeClr val="bg1"/>
                </a:solidFill>
              </a:rPr>
              <a:t>Reisidokumendid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0DB05-668E-40BF-8C99-0637A1058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8" y="1768475"/>
            <a:ext cx="7920000" cy="4513263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b="1" i="0" dirty="0">
                <a:solidFill>
                  <a:schemeClr val="tx1"/>
                </a:solidFill>
                <a:effectLst/>
              </a:rPr>
              <a:t>Kontrolli passi ja ID-kaardi </a:t>
            </a:r>
            <a:r>
              <a:rPr lang="et-EE" sz="2800" b="1" i="0" u="none" strike="noStrike" dirty="0">
                <a:solidFill>
                  <a:schemeClr val="bg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kehtivust</a:t>
            </a:r>
            <a:r>
              <a:rPr lang="et-EE" sz="2800" b="1" i="0" dirty="0">
                <a:solidFill>
                  <a:schemeClr val="tx1"/>
                </a:solidFill>
                <a:effectLst/>
              </a:rPr>
              <a:t>.</a:t>
            </a:r>
            <a:r>
              <a:rPr lang="et-EE" sz="2800" b="0" i="0" dirty="0">
                <a:solidFill>
                  <a:schemeClr val="tx1"/>
                </a:solidFill>
                <a:effectLst/>
              </a:rPr>
              <a:t> 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t-EE" sz="2400" b="0" i="0" dirty="0">
                <a:solidFill>
                  <a:schemeClr val="tx1"/>
                </a:solidFill>
                <a:effectLst/>
              </a:rPr>
              <a:t>EL riikides peab reisidokument kehtima reisi vältel, väljaspool Euroopa Liitu nõuab osa riike, et pärast riigist väljumist kehtiks pass veel kuni 6 kuud. Vaata infot konkreetse sihtkoha lehelt või küsi üle selle </a:t>
            </a:r>
            <a:r>
              <a:rPr lang="et-EE" sz="2400" b="0" i="0" u="none" strike="noStrike" dirty="0">
                <a:solidFill>
                  <a:schemeClr val="bg1"/>
                </a:solidFill>
                <a:effectLst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riigi saatkonnast</a:t>
            </a:r>
            <a:r>
              <a:rPr lang="et-EE" sz="2400" b="0" i="0" dirty="0">
                <a:solidFill>
                  <a:schemeClr val="tx1"/>
                </a:solidFill>
                <a:effectLst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b="1" i="0" dirty="0">
                <a:solidFill>
                  <a:schemeClr val="tx1"/>
                </a:solidFill>
                <a:effectLst/>
              </a:rPr>
              <a:t>Kui laps reisib</a:t>
            </a:r>
            <a:r>
              <a:rPr lang="et-EE" sz="2800" b="0" i="0" dirty="0">
                <a:solidFill>
                  <a:schemeClr val="tx1"/>
                </a:solidFill>
                <a:effectLst/>
              </a:rPr>
              <a:t> ühe vanemaga või mitte oma vanema(te)</a:t>
            </a:r>
            <a:r>
              <a:rPr lang="et-EE" sz="2800" b="0" i="0" dirty="0" err="1">
                <a:solidFill>
                  <a:schemeClr val="tx1"/>
                </a:solidFill>
                <a:effectLst/>
              </a:rPr>
              <a:t>ga</a:t>
            </a:r>
            <a:r>
              <a:rPr lang="et-EE" sz="2800" b="0" i="0" dirty="0">
                <a:solidFill>
                  <a:schemeClr val="tx1"/>
                </a:solidFill>
                <a:effectLst/>
              </a:rPr>
              <a:t>, võib olla vajalik vormistada </a:t>
            </a:r>
            <a:r>
              <a:rPr lang="et-EE" sz="2800" b="1" i="0" dirty="0">
                <a:solidFill>
                  <a:schemeClr val="tx1"/>
                </a:solidFill>
                <a:effectLst/>
              </a:rPr>
              <a:t>vanema või eestkostja nõusolek</a:t>
            </a:r>
            <a:r>
              <a:rPr lang="et-EE" sz="2800" b="0" i="0" dirty="0">
                <a:solidFill>
                  <a:schemeClr val="tx1"/>
                </a:solidFill>
                <a:effectLst/>
              </a:rPr>
              <a:t>, mille näidise ja täpsema teabe leiate </a:t>
            </a:r>
            <a:r>
              <a:rPr lang="et-EE" sz="2800" b="0" i="0" u="none" strike="noStrike" dirty="0">
                <a:solidFill>
                  <a:schemeClr val="bg1"/>
                </a:solidFill>
                <a:effectLst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lastega reisimise</a:t>
            </a:r>
            <a:r>
              <a:rPr lang="et-EE" sz="2800" b="0" i="0" dirty="0">
                <a:solidFill>
                  <a:schemeClr val="bg1"/>
                </a:solidFill>
                <a:effectLst/>
              </a:rPr>
              <a:t> </a:t>
            </a:r>
            <a:r>
              <a:rPr lang="et-EE" sz="2800" b="0" i="0" dirty="0">
                <a:solidFill>
                  <a:schemeClr val="tx1"/>
                </a:solidFill>
                <a:effectLst/>
              </a:rPr>
              <a:t>alalehelt.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b="1" i="0" dirty="0">
                <a:solidFill>
                  <a:schemeClr val="tx1"/>
                </a:solidFill>
                <a:effectLst/>
              </a:rPr>
              <a:t>Reisides autoga</a:t>
            </a:r>
            <a:r>
              <a:rPr lang="et-EE" sz="2800" b="0" i="0" dirty="0">
                <a:solidFill>
                  <a:schemeClr val="tx1"/>
                </a:solidFill>
                <a:effectLst/>
              </a:rPr>
              <a:t> kontrolli, et </a:t>
            </a:r>
            <a:r>
              <a:rPr lang="et-EE" sz="2800" b="1" i="0" dirty="0">
                <a:solidFill>
                  <a:schemeClr val="tx1"/>
                </a:solidFill>
                <a:effectLst/>
              </a:rPr>
              <a:t>juhiluba oleks kehtiv ja autodokumendid korras</a:t>
            </a:r>
            <a:r>
              <a:rPr lang="et-EE" sz="2800" b="0" i="0" dirty="0">
                <a:solidFill>
                  <a:schemeClr val="tx1"/>
                </a:solidFill>
                <a:effectLst/>
              </a:rPr>
              <a:t>, ning tee endale eelnevalt selgeks, millised on kohalikud nõuded ja reeglid. 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t-EE" sz="2400" b="0" i="0" dirty="0">
                <a:solidFill>
                  <a:schemeClr val="tx1"/>
                </a:solidFill>
                <a:effectLst/>
              </a:rPr>
              <a:t>Vaata lisainfot </a:t>
            </a:r>
            <a:r>
              <a:rPr lang="et-EE" sz="2400" b="0" i="0" u="none" strike="noStrike" dirty="0">
                <a:solidFill>
                  <a:schemeClr val="bg1"/>
                </a:solidFill>
                <a:effectLst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Euroopa riikide</a:t>
            </a:r>
            <a:r>
              <a:rPr lang="et-EE" sz="2400" b="0" i="0" dirty="0">
                <a:solidFill>
                  <a:schemeClr val="bg1"/>
                </a:solidFill>
                <a:effectLst/>
              </a:rPr>
              <a:t> </a:t>
            </a:r>
            <a:r>
              <a:rPr lang="et-EE" sz="2400" b="0" i="0" dirty="0">
                <a:solidFill>
                  <a:schemeClr val="tx1"/>
                </a:solidFill>
                <a:effectLst/>
              </a:rPr>
              <a:t>kohta. 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t-EE" sz="2400" b="0" i="0" dirty="0">
                <a:solidFill>
                  <a:schemeClr val="tx1"/>
                </a:solidFill>
                <a:effectLst/>
              </a:rPr>
              <a:t>Vii end eelnevalt kurssi oma marsruudil olevate maksuliste teelõikudega – maksuliselt teelõigult ilma maksutähisteta väljumine võib tuua kaasa rahatrahvi.</a:t>
            </a:r>
            <a:endParaRPr lang="et-E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487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onsabi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et-EE" sz="1800" b="0" i="0" u="none" strike="noStrike" cap="none" normalizeH="0" baseline="0" smtClean="0">
            <a:ln>
              <a:noFill/>
            </a:ln>
            <a:effectLst/>
            <a:latin typeface="Roboto Condensed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et-EE" sz="1800" b="0" i="0" u="none" strike="noStrike" cap="none" normalizeH="0" baseline="0" smtClean="0">
            <a:ln>
              <a:noFill/>
            </a:ln>
            <a:effectLst/>
            <a:latin typeface="Roboto Condensed" charset="0"/>
            <a:ea typeface="Microsoft YaHei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4a6b656-e727-4969-8b91-15198027d612">
      <Value>451</Value>
      <Value>450</Value>
      <Value>469</Value>
    </TaxCatchAll>
    <lcf76f155ced4ddcb4097134ff3c332f xmlns="d69a295e-c34c-4b8c-bf05-a33bf1e5833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4C1A71650304943904ADE86C9F9D3DB" ma:contentTypeVersion="19" ma:contentTypeDescription="Loo uus dokument" ma:contentTypeScope="" ma:versionID="c1e64202ff638e61261e772131d06e2c">
  <xsd:schema xmlns:xsd="http://www.w3.org/2001/XMLSchema" xmlns:xs="http://www.w3.org/2001/XMLSchema" xmlns:p="http://schemas.microsoft.com/office/2006/metadata/properties" xmlns:ns2="d69a295e-c34c-4b8c-bf05-a33bf1e58336" xmlns:ns3="a4a6b656-e727-4969-8b91-15198027d612" targetNamespace="http://schemas.microsoft.com/office/2006/metadata/properties" ma:root="true" ma:fieldsID="af1bc99264ca06438835432f189f83d3" ns2:_="" ns3:_="">
    <xsd:import namespace="d69a295e-c34c-4b8c-bf05-a33bf1e58336"/>
    <xsd:import namespace="a4a6b656-e727-4969-8b91-15198027d6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9a295e-c34c-4b8c-bf05-a33bf1e583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Pildisildid" ma:readOnly="false" ma:fieldId="{5cf76f15-5ced-4ddc-b409-7134ff3c332f}" ma:taxonomyMulti="true" ma:sspId="30314802-fb62-46c3-8473-403ac80478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6b656-e727-4969-8b91-15198027d61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Ühiskasutuse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Ühiskasutusse andmise üksikasjad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c053289-5594-4952-8f96-6f21379ba630}" ma:internalName="TaxCatchAll" ma:showField="CatchAllData" ma:web="a4a6b656-e727-4969-8b91-15198027d6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6E04A2-E639-401C-AE61-7086DCC99B12}">
  <ds:schemaRefs>
    <ds:schemaRef ds:uri="http://schemas.microsoft.com/office/2006/metadata/properties"/>
    <ds:schemaRef ds:uri="http://schemas.microsoft.com/office/infopath/2007/PartnerControls"/>
    <ds:schemaRef ds:uri="89a7eeb4-f90b-4150-8553-bf36c97e4880"/>
    <ds:schemaRef ds:uri="9e4fed71-8861-450f-8af9-8718cdaf9825"/>
  </ds:schemaRefs>
</ds:datastoreItem>
</file>

<file path=customXml/itemProps2.xml><?xml version="1.0" encoding="utf-8"?>
<ds:datastoreItem xmlns:ds="http://schemas.openxmlformats.org/officeDocument/2006/customXml" ds:itemID="{62D7395F-49B9-411D-9D5D-F2E16CF37C9D}"/>
</file>

<file path=customXml/itemProps3.xml><?xml version="1.0" encoding="utf-8"?>
<ds:datastoreItem xmlns:ds="http://schemas.openxmlformats.org/officeDocument/2006/customXml" ds:itemID="{76ED8A04-7EBD-4D2F-BE41-ACD9D56A19A6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6FC40E03-CC89-48BB-B914-08F9B28D51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Konsabi</Template>
  <TotalTime>1394</TotalTime>
  <Words>517</Words>
  <Application>Microsoft Office PowerPoint</Application>
  <PresentationFormat>Custom</PresentationFormat>
  <Paragraphs>66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-apple-system</vt:lpstr>
      <vt:lpstr>Arial</vt:lpstr>
      <vt:lpstr>Courier New</vt:lpstr>
      <vt:lpstr>Roboto Condensed</vt:lpstr>
      <vt:lpstr>Times New Roman</vt:lpstr>
      <vt:lpstr>Konsabi</vt:lpstr>
      <vt:lpstr>Ohutu reisimine</vt:lpstr>
      <vt:lpstr>Enne reisi – kes saab abi?</vt:lpstr>
      <vt:lpstr>Enne reisi</vt:lpstr>
      <vt:lpstr>Enne reisi</vt:lpstr>
      <vt:lpstr>Enne reisi: mis on reeglid</vt:lpstr>
      <vt:lpstr>Reisiinfo sihtriigi kohta</vt:lpstr>
      <vt:lpstr>Reisiinfo sihtriigi kohta</vt:lpstr>
      <vt:lpstr>Reisikindlustus</vt:lpstr>
      <vt:lpstr>Reisidokumendid</vt:lpstr>
      <vt:lpstr>Enne reisi</vt:lpstr>
      <vt:lpstr>Reisi registreerimine</vt:lpstr>
      <vt:lpstr>PowerPoint Presentation</vt:lpstr>
      <vt:lpstr>PowerPoint Presentation</vt:lpstr>
      <vt:lpstr>PowerPoint Presentation</vt:lpstr>
      <vt:lpstr>Reisil olles</vt:lpstr>
      <vt:lpstr>Reisil olles, kust saab abi?</vt:lpstr>
      <vt:lpstr>EL-i ajutine reisidokument</vt:lpstr>
      <vt:lpstr>EL-i ajutine reisidokument</vt:lpstr>
      <vt:lpstr>Kaugtuvastamine</vt:lpstr>
      <vt:lpstr>ETD väljastamine</vt:lpstr>
      <vt:lpstr>Reisi targalt ja ohutult!</vt:lpstr>
      <vt:lpstr>Koostöö kriisiolukorras</vt:lpstr>
      <vt:lpstr>Aitäh!    </vt:lpstr>
    </vt:vector>
  </TitlesOfParts>
  <Company>VM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…kui konsabi kaasus kipub elama oma elu?</dc:title>
  <dc:creator>VM</dc:creator>
  <dc:description>Sisu: ...kui konsabi kaasus kipub elama oma elu? ideed, soovitused, ohvriabi (SKA), perekonna seadus, reisihoiatused.</dc:description>
  <cp:lastModifiedBy>Margus Särglepp</cp:lastModifiedBy>
  <cp:revision>73</cp:revision>
  <cp:lastPrinted>2014-10-06T08:10:22Z</cp:lastPrinted>
  <dcterms:created xsi:type="dcterms:W3CDTF">2014-10-02T13:20:17Z</dcterms:created>
  <dcterms:modified xsi:type="dcterms:W3CDTF">2025-04-22T06:24:36Z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0x010100B4C1A71650304943904ADE86C9F9D3DB</vt:lpwstr>
  </property>
  <property fmtid="{D5CDD505-2E9C-101B-9397-08002B2CF9AE}" pid="3" name="_dlc_DocIdItemGuid">
    <vt:lpwstr>d0863790-3936-463e-a9ca-f593011664fe</vt:lpwstr>
  </property>
  <property fmtid="{D5CDD505-2E9C-101B-9397-08002B2CF9AE}" pid="4" name="Liik">
    <vt:lpwstr>;#Mall;#Trükised;#</vt:lpwstr>
  </property>
  <property fmtid="{D5CDD505-2E9C-101B-9397-08002B2CF9AE}" pid="5" name="_dlc_DocId">
    <vt:lpwstr>INFO-58-75</vt:lpwstr>
  </property>
  <property fmtid="{D5CDD505-2E9C-101B-9397-08002B2CF9AE}" pid="6" name="_dlc_DocIdUrl">
    <vt:lpwstr>http://intranet/info/kons/_layouts/DocIdRedir.aspx?ID=INFO-58-75, INFO-58-75</vt:lpwstr>
  </property>
  <property fmtid="{D5CDD505-2E9C-101B-9397-08002B2CF9AE}" pid="7" name="Teema">
    <vt:lpwstr>;#Konsulaarabi;#Konsulaarametnike seminar;#</vt:lpwstr>
  </property>
  <property fmtid="{D5CDD505-2E9C-101B-9397-08002B2CF9AE}" pid="8" name="Sihtgrupp">
    <vt:lpwstr/>
  </property>
  <property fmtid="{D5CDD505-2E9C-101B-9397-08002B2CF9AE}" pid="9" name="d81df1c685754fa59da3081f8bd69732">
    <vt:lpwstr/>
  </property>
  <property fmtid="{D5CDD505-2E9C-101B-9397-08002B2CF9AE}" pid="10" name="display_urn:schemas-microsoft-com:office:office#Editor">
    <vt:lpwstr>Rita Melder</vt:lpwstr>
  </property>
  <property fmtid="{D5CDD505-2E9C-101B-9397-08002B2CF9AE}" pid="11" name="display_urn:schemas-microsoft-com:office:office#Author">
    <vt:lpwstr>Eva Klaasen</vt:lpwstr>
  </property>
  <property fmtid="{D5CDD505-2E9C-101B-9397-08002B2CF9AE}" pid="12" name="VM_Keywords">
    <vt:lpwstr>450;#konsulaarteemaline abi|2c2e44a2-f99b-4bc9-ba83-62b3c2e85a53;#451;# Seminarid|02b0597f-84d8-4f0d-a255-f632d0873e04</vt:lpwstr>
  </property>
  <property fmtid="{D5CDD505-2E9C-101B-9397-08002B2CF9AE}" pid="13" name="VM_Topics">
    <vt:lpwstr>469;#Konsulaarabi|42201c0d-3335-4162-aa63-bb40d3fa0808</vt:lpwstr>
  </property>
</Properties>
</file>