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57" r:id="rId6"/>
    <p:sldId id="298" r:id="rId7"/>
    <p:sldId id="265" r:id="rId8"/>
    <p:sldId id="299" r:id="rId9"/>
    <p:sldId id="300" r:id="rId10"/>
    <p:sldId id="303" r:id="rId11"/>
    <p:sldId id="301" r:id="rId12"/>
    <p:sldId id="302" r:id="rId13"/>
    <p:sldId id="263" r:id="rId14"/>
  </p:sldIdLst>
  <p:sldSz cx="8999538" cy="6840538"/>
  <p:notesSz cx="6797675" cy="9929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5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DB9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96323" autoAdjust="0"/>
  </p:normalViewPr>
  <p:slideViewPr>
    <p:cSldViewPr>
      <p:cViewPr varScale="1">
        <p:scale>
          <a:sx n="109" d="100"/>
          <a:sy n="109" d="100"/>
        </p:scale>
        <p:origin x="282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5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vaartmaa\AppData\Local\Microsoft\Windows\INetCache\Content.Outlook\GKLK20W4\stk%202022-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vaartmaa\AppData\Local\Microsoft\Windows\INetCache\Content.Outlook\GKLK20W4\stk%202022-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vaartmaa\AppData\Local\Microsoft\Windows\INetCache\Content.Outlook\GKLK20W4\stk%202022-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vaartmaa\AppData\Local\Microsoft\Windows\INetCache\Content.Outlook\GKLK20W4\stk%202022-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vaartmaa\AppData\Local\Microsoft\Windows\INetCache\Content.Outlook\GKLK20W4\stk%202022-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>
                <a:solidFill>
                  <a:schemeClr val="tx1"/>
                </a:solidFill>
              </a:rPr>
              <a:t>Toimingud</a:t>
            </a:r>
            <a:r>
              <a:rPr lang="et-EE" sz="2000" b="1" i="0" baseline="0">
                <a:solidFill>
                  <a:schemeClr val="tx1"/>
                </a:solidFill>
              </a:rPr>
              <a:t> 2022-2025 </a:t>
            </a:r>
            <a:endParaRPr lang="en-US" sz="2000" b="1" i="0" baseline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t-EE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997132561508288"/>
          <c:y val="0.16225161114641007"/>
          <c:w val="0.86002867438491715"/>
          <c:h val="0.511031859852954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'kokku 2022-2025'!$A$100</c:f>
              <c:strCache>
                <c:ptCount val="1"/>
                <c:pt idx="0">
                  <c:v>Toimingud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42-4193-8313-2D9C2661FEB3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42-4193-8313-2D9C2661FE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042-4193-8313-2D9C2661FEB3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42-4193-8313-2D9C2661FEB3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042-4193-8313-2D9C2661FEB3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042-4193-8313-2D9C2661FEB3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042-4193-8313-2D9C2661FE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'kokku 2022-2025'!$B$99:$H$99</c:f>
              <c:strCache>
                <c:ptCount val="7"/>
                <c:pt idx="0">
                  <c:v>Ajutise reisidokumendi väljastamine</c:v>
                </c:pt>
                <c:pt idx="1">
                  <c:v>Surmajuhtum</c:v>
                </c:pt>
                <c:pt idx="2">
                  <c:v>Kinnipeetud</c:v>
                </c:pt>
                <c:pt idx="3">
                  <c:v>Õnnetusjuhtum, haigus</c:v>
                </c:pt>
                <c:pt idx="4">
                  <c:v>Abi muu</c:v>
                </c:pt>
                <c:pt idx="5">
                  <c:v>Rahaline abi</c:v>
                </c:pt>
                <c:pt idx="6">
                  <c:v>Abi kuriteo ohvrile</c:v>
                </c:pt>
              </c:strCache>
            </c:strRef>
          </c:cat>
          <c:val>
            <c:numRef>
              <c:f>'kokku 2022-2025'!$B$100:$H$100</c:f>
              <c:numCache>
                <c:formatCode>General</c:formatCode>
                <c:ptCount val="7"/>
                <c:pt idx="0">
                  <c:v>1844</c:v>
                </c:pt>
                <c:pt idx="1">
                  <c:v>346</c:v>
                </c:pt>
                <c:pt idx="2">
                  <c:v>272</c:v>
                </c:pt>
                <c:pt idx="3">
                  <c:v>127</c:v>
                </c:pt>
                <c:pt idx="4">
                  <c:v>120</c:v>
                </c:pt>
                <c:pt idx="5">
                  <c:v>74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042-4193-8313-2D9C2661F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8165999"/>
        <c:axId val="968166415"/>
        <c:axId val="0"/>
      </c:bar3DChart>
      <c:catAx>
        <c:axId val="968165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68166415"/>
        <c:crosses val="autoZero"/>
        <c:auto val="1"/>
        <c:lblAlgn val="ctr"/>
        <c:lblOffset val="100"/>
        <c:noMultiLvlLbl val="0"/>
      </c:catAx>
      <c:valAx>
        <c:axId val="9681664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968165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2497454808155004E-2"/>
          <c:y val="0.16775932554040543"/>
          <c:w val="0.843579419713128"/>
          <c:h val="0.7487931145788605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934-4A85-89BA-4D62F8969E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934-4A85-89BA-4D62F8969E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934-4A85-89BA-4D62F8969E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934-4A85-89BA-4D62F8969E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934-4A85-89BA-4D62F8969E4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934-4A85-89BA-4D62F8969E45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'teenused 2022-2025'!$AT$41:$AT$46</c:f>
              <c:strCache>
                <c:ptCount val="6"/>
                <c:pt idx="0">
                  <c:v>Helsingi </c:v>
                </c:pt>
                <c:pt idx="1">
                  <c:v>Rooma</c:v>
                </c:pt>
                <c:pt idx="2">
                  <c:v>Madrid</c:v>
                </c:pt>
                <c:pt idx="3">
                  <c:v>Berliin</c:v>
                </c:pt>
                <c:pt idx="4">
                  <c:v>London</c:v>
                </c:pt>
                <c:pt idx="5">
                  <c:v>Stockholm</c:v>
                </c:pt>
              </c:strCache>
            </c:strRef>
          </c:cat>
          <c:val>
            <c:numRef>
              <c:f>'teenused 2022-2025'!$AU$41:$AU$46</c:f>
              <c:numCache>
                <c:formatCode>General</c:formatCode>
                <c:ptCount val="6"/>
                <c:pt idx="0">
                  <c:v>577</c:v>
                </c:pt>
                <c:pt idx="1">
                  <c:v>223</c:v>
                </c:pt>
                <c:pt idx="2">
                  <c:v>221</c:v>
                </c:pt>
                <c:pt idx="3">
                  <c:v>218</c:v>
                </c:pt>
                <c:pt idx="4">
                  <c:v>143</c:v>
                </c:pt>
                <c:pt idx="5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934-4A85-89BA-4D62F8969E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'kokku 2022-2025'!$U$3</c:f>
              <c:strCache>
                <c:ptCount val="1"/>
                <c:pt idx="0">
                  <c:v>Helsingi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'kokku 2022-2025'!$V$2:$AB$2</c:f>
              <c:strCache>
                <c:ptCount val="7"/>
                <c:pt idx="0">
                  <c:v>Ajutise reisidokumendi väljastmine</c:v>
                </c:pt>
                <c:pt idx="1">
                  <c:v>Lastekaitse</c:v>
                </c:pt>
                <c:pt idx="2">
                  <c:v>Õnnetusjuhtum, haigus</c:v>
                </c:pt>
                <c:pt idx="3">
                  <c:v>Surmajuhtum</c:v>
                </c:pt>
                <c:pt idx="4">
                  <c:v>Rahaline abi</c:v>
                </c:pt>
                <c:pt idx="5">
                  <c:v>Kinnipeetud</c:v>
                </c:pt>
                <c:pt idx="6">
                  <c:v>Abi muu</c:v>
                </c:pt>
              </c:strCache>
            </c:strRef>
          </c:cat>
          <c:val>
            <c:numRef>
              <c:f>'kokku 2022-2025'!$V$3:$AB$3</c:f>
              <c:numCache>
                <c:formatCode>General</c:formatCode>
                <c:ptCount val="7"/>
                <c:pt idx="0">
                  <c:v>393</c:v>
                </c:pt>
                <c:pt idx="1">
                  <c:v>3</c:v>
                </c:pt>
                <c:pt idx="2">
                  <c:v>10</c:v>
                </c:pt>
                <c:pt idx="3">
                  <c:v>134</c:v>
                </c:pt>
                <c:pt idx="4">
                  <c:v>5</c:v>
                </c:pt>
                <c:pt idx="5">
                  <c:v>28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0F-4DE8-B7D5-A072381237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8632863"/>
        <c:axId val="1008636607"/>
        <c:axId val="0"/>
      </c:bar3DChart>
      <c:catAx>
        <c:axId val="1008632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008636607"/>
        <c:crosses val="autoZero"/>
        <c:auto val="1"/>
        <c:lblAlgn val="ctr"/>
        <c:lblOffset val="100"/>
        <c:noMultiLvlLbl val="0"/>
      </c:catAx>
      <c:valAx>
        <c:axId val="1008636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008632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'kokku 2022-2025'!$R$51</c:f>
              <c:strCache>
                <c:ptCount val="1"/>
                <c:pt idx="0">
                  <c:v>Stockholm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'kokku 2022-2025'!$S$50:$Y$50</c:f>
              <c:strCache>
                <c:ptCount val="7"/>
                <c:pt idx="0">
                  <c:v>Ajutise reisidokumendi väljastamine</c:v>
                </c:pt>
                <c:pt idx="1">
                  <c:v>Lastekaitse</c:v>
                </c:pt>
                <c:pt idx="2">
                  <c:v>Õnnetusjuhtum,  haigus</c:v>
                </c:pt>
                <c:pt idx="3">
                  <c:v>Surmajuhtum</c:v>
                </c:pt>
                <c:pt idx="4">
                  <c:v>Rahaline abi</c:v>
                </c:pt>
                <c:pt idx="5">
                  <c:v>Kinnipeetud</c:v>
                </c:pt>
                <c:pt idx="6">
                  <c:v>Abi muu</c:v>
                </c:pt>
              </c:strCache>
            </c:strRef>
          </c:cat>
          <c:val>
            <c:numRef>
              <c:f>'kokku 2022-2025'!$S$51:$Y$51</c:f>
              <c:numCache>
                <c:formatCode>General</c:formatCode>
                <c:ptCount val="7"/>
                <c:pt idx="0">
                  <c:v>110</c:v>
                </c:pt>
                <c:pt idx="1">
                  <c:v>1</c:v>
                </c:pt>
                <c:pt idx="2">
                  <c:v>6</c:v>
                </c:pt>
                <c:pt idx="3">
                  <c:v>8</c:v>
                </c:pt>
                <c:pt idx="4">
                  <c:v>5</c:v>
                </c:pt>
                <c:pt idx="5">
                  <c:v>7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66-4A07-A021-0501A4FCAE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33561279"/>
        <c:axId val="1433563775"/>
        <c:axId val="0"/>
      </c:bar3DChart>
      <c:catAx>
        <c:axId val="1433561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433563775"/>
        <c:crosses val="autoZero"/>
        <c:auto val="1"/>
        <c:lblAlgn val="ctr"/>
        <c:lblOffset val="100"/>
        <c:noMultiLvlLbl val="0"/>
      </c:catAx>
      <c:valAx>
        <c:axId val="1433563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433561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'kokku 2022-2025'!$A$60</c:f>
              <c:strCache>
                <c:ptCount val="1"/>
                <c:pt idx="0">
                  <c:v>Riia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'kokku 2022-2025'!$B$59:$L$59</c:f>
              <c:strCache>
                <c:ptCount val="7"/>
                <c:pt idx="0">
                  <c:v>Ajutise reisidokumendi väljastamine</c:v>
                </c:pt>
                <c:pt idx="1">
                  <c:v>Abi kuriteo ohvrile</c:v>
                </c:pt>
                <c:pt idx="2">
                  <c:v>Õnnetusjuhtum, haigus</c:v>
                </c:pt>
                <c:pt idx="3">
                  <c:v>Surmajuhtum</c:v>
                </c:pt>
                <c:pt idx="4">
                  <c:v>Kinnipeetud</c:v>
                </c:pt>
                <c:pt idx="5">
                  <c:v>Rahaline abi</c:v>
                </c:pt>
                <c:pt idx="6">
                  <c:v>Abi muu</c:v>
                </c:pt>
              </c:strCache>
            </c:strRef>
          </c:cat>
          <c:val>
            <c:numRef>
              <c:f>'kokku 2022-2025'!$B$60:$L$60</c:f>
              <c:numCache>
                <c:formatCode>General</c:formatCode>
                <c:ptCount val="7"/>
                <c:pt idx="0">
                  <c:v>28</c:v>
                </c:pt>
                <c:pt idx="1">
                  <c:v>1</c:v>
                </c:pt>
                <c:pt idx="2">
                  <c:v>6</c:v>
                </c:pt>
                <c:pt idx="3">
                  <c:v>12</c:v>
                </c:pt>
                <c:pt idx="4">
                  <c:v>17</c:v>
                </c:pt>
                <c:pt idx="5">
                  <c:v>5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EA-4816-85C2-BF1DFC5BCA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12452015"/>
        <c:axId val="712452847"/>
        <c:axId val="0"/>
      </c:bar3DChart>
      <c:catAx>
        <c:axId val="712452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712452847"/>
        <c:crosses val="autoZero"/>
        <c:auto val="1"/>
        <c:lblAlgn val="ctr"/>
        <c:lblOffset val="100"/>
        <c:noMultiLvlLbl val="0"/>
      </c:catAx>
      <c:valAx>
        <c:axId val="712452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712452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'kokku 2022-2025'!$A$63</c:f>
              <c:strCache>
                <c:ptCount val="1"/>
                <c:pt idx="0">
                  <c:v>Ankara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'kokku 2022-2025'!$B$62:$L$62</c:f>
              <c:strCache>
                <c:ptCount val="7"/>
                <c:pt idx="0">
                  <c:v>Ajutise reisidokumendi väljastamine</c:v>
                </c:pt>
                <c:pt idx="1">
                  <c:v>Abi kuriteo ohvrile</c:v>
                </c:pt>
                <c:pt idx="2">
                  <c:v>Õnnetusjuhtum, haigus</c:v>
                </c:pt>
                <c:pt idx="3">
                  <c:v>Surmajuhtum</c:v>
                </c:pt>
                <c:pt idx="4">
                  <c:v>Kinnipeetud</c:v>
                </c:pt>
                <c:pt idx="5">
                  <c:v>Rahaline abi</c:v>
                </c:pt>
                <c:pt idx="6">
                  <c:v>Abi muu</c:v>
                </c:pt>
              </c:strCache>
            </c:strRef>
          </c:cat>
          <c:val>
            <c:numRef>
              <c:f>'kokku 2022-2025'!$B$63:$L$63</c:f>
              <c:numCache>
                <c:formatCode>General</c:formatCode>
                <c:ptCount val="7"/>
                <c:pt idx="0">
                  <c:v>11</c:v>
                </c:pt>
                <c:pt idx="1">
                  <c:v>3</c:v>
                </c:pt>
                <c:pt idx="2">
                  <c:v>1</c:v>
                </c:pt>
                <c:pt idx="3">
                  <c:v>7</c:v>
                </c:pt>
                <c:pt idx="4">
                  <c:v>6</c:v>
                </c:pt>
                <c:pt idx="5">
                  <c:v>2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FB-4B47-8C4A-AD44CEDBA1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21129295"/>
        <c:axId val="1521129711"/>
        <c:axId val="0"/>
      </c:bar3DChart>
      <c:catAx>
        <c:axId val="1521129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521129711"/>
        <c:crosses val="autoZero"/>
        <c:auto val="1"/>
        <c:lblAlgn val="ctr"/>
        <c:lblOffset val="100"/>
        <c:noMultiLvlLbl val="0"/>
      </c:catAx>
      <c:valAx>
        <c:axId val="15211297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5211292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95468C-6FAD-428C-96C5-47D703F98A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047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 eaLnBrk="1" hangingPunct="0">
              <a:lnSpc>
                <a:spcPct val="11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Roboto Condensed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59389F-ADC5-4B86-91DE-102192F0A2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7047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 eaLnBrk="1" hangingPunct="0">
              <a:lnSpc>
                <a:spcPct val="11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Roboto Condensed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fld id="{E3764CC9-7C4B-4BF8-BB0B-C2B5C1666984}" type="datetimeFigureOut">
              <a:rPr lang="et-EE"/>
              <a:pPr>
                <a:defRPr/>
              </a:pPr>
              <a:t>22.04.2025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A4719C-BA36-47C7-8ADB-15FE4361DD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179"/>
            <a:ext cx="2946400" cy="497046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 eaLnBrk="1" hangingPunct="0">
              <a:lnSpc>
                <a:spcPct val="11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Roboto Condensed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E4114D-95EF-4B5D-B10E-224F0E21C2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31179"/>
            <a:ext cx="2946400" cy="497046"/>
          </a:xfrm>
          <a:prstGeom prst="rect">
            <a:avLst/>
          </a:prstGeom>
        </p:spPr>
        <p:txBody>
          <a:bodyPr vert="horz" wrap="square" lIns="83786" tIns="41893" rIns="83786" bIns="41893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11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/>
            </a:lvl1pPr>
          </a:lstStyle>
          <a:p>
            <a:fld id="{180FE200-C71A-45AB-A3B2-7F74BF726B6C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81CF5D1D-FAF4-4B68-967E-C2EC79DF906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49325" y="754063"/>
            <a:ext cx="4895850" cy="372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6981827-A503-4641-82A1-5665665CEB8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6383"/>
            <a:ext cx="5437188" cy="4467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t-EE" altLang="et-EE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DB077B8-D1DE-4AD6-9A03-EB63068F5E83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575" cy="495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5C40BBE-13D1-4EEC-A0D3-753755DF9EB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46514" y="0"/>
            <a:ext cx="2949575" cy="495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5CDAE34F-44A9-4042-9650-9B8883C98E0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1" y="9432766"/>
            <a:ext cx="2949575" cy="495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DCEAB1A-49CC-4BCB-A461-C7C8E4B9211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46514" y="9432766"/>
            <a:ext cx="2949575" cy="495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1988" algn="l"/>
                <a:tab pos="1325563" algn="l"/>
                <a:tab pos="1989138" algn="l"/>
                <a:tab pos="2652713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</a:lstStyle>
          <a:p>
            <a:fld id="{240A994E-91A2-4D61-A8D4-004EEFCA8C4C}" type="slidenum">
              <a:rPr lang="et-EE" altLang="et-EE"/>
              <a:pPr/>
              <a:t>‹#›</a:t>
            </a:fld>
            <a:endParaRPr lang="et-EE" alt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8A2F677D-3F0E-4A62-8D74-1BA8C53C04A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FD7AD63-9150-4588-9EEC-A30B93E36126}" type="slidenum">
              <a:rPr lang="et-EE" altLang="et-EE" sz="1300"/>
              <a:pPr>
                <a:spcBef>
                  <a:spcPct val="0"/>
                </a:spcBef>
              </a:pPr>
              <a:t>1</a:t>
            </a:fld>
            <a:endParaRPr lang="et-EE" altLang="et-EE" sz="1300"/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05440F51-A53B-465D-A7B9-8A5F6A35B3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9325" y="754063"/>
            <a:ext cx="4897438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99B97A61-B045-4F71-8E71-4026759037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6383"/>
            <a:ext cx="5438775" cy="44686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t-EE" altLang="et-E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>
            <a:extLst>
              <a:ext uri="{FF2B5EF4-FFF2-40B4-BE49-F238E27FC236}">
                <a16:creationId xmlns:a16="http://schemas.microsoft.com/office/drawing/2014/main" id="{9E21CC13-432B-4AEE-9EBB-C3E7968FAD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738EA54-3257-45B8-9C6F-314A3139E9D2}" type="slidenum">
              <a:rPr lang="et-EE" altLang="et-EE" sz="1300"/>
              <a:pPr>
                <a:spcBef>
                  <a:spcPct val="0"/>
                </a:spcBef>
              </a:pPr>
              <a:t>9</a:t>
            </a:fld>
            <a:endParaRPr lang="et-EE" altLang="et-EE" sz="1300"/>
          </a:p>
        </p:txBody>
      </p:sp>
      <p:sp>
        <p:nvSpPr>
          <p:cNvPr id="44035" name="Rectangle 1">
            <a:extLst>
              <a:ext uri="{FF2B5EF4-FFF2-40B4-BE49-F238E27FC236}">
                <a16:creationId xmlns:a16="http://schemas.microsoft.com/office/drawing/2014/main" id="{B26E085C-6995-494E-8686-370C7FAE5D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9325" y="754063"/>
            <a:ext cx="4897438" cy="37242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84533C1D-3747-4788-B71B-2442A4806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6383"/>
            <a:ext cx="5438775" cy="44686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t-EE" altLang="et-E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688" y="2125663"/>
            <a:ext cx="7650162" cy="14652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375" y="3876675"/>
            <a:ext cx="6300788" cy="17478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B03C8E-4400-4A88-A37D-183A08F315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D876CE-FB55-472B-86E5-C1F2AC914DD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309F91-F7C8-4D02-92C4-3D46E5233CC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5F0FB-C623-4F12-AC43-1C8BE3855758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82343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94F01E-DA98-40EC-ACFA-25D2E82D982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136E5C-E35F-4115-9000-519541E2C1D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B6A040-13E9-4307-94EB-9DE3E783302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DD0551-9A09-4370-888C-A8EAE0F5E099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54652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59801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59801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41F5A4-0C82-4B84-A960-046E9F02417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FA334B-B9F5-4273-AC42-F5569470753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ABCD56-F4DB-4448-947F-5B595CC2D3B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47969D-4DF8-476D-B824-E8B6936A464D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937735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30D9001-59E8-42A7-9BAC-3AF8F89C1F5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109A26-012E-4E75-8410-B7CB6042466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3C2C52-772D-47D6-BDB7-15AA0F85137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A9B1A6-5468-46EE-B833-6AF38D8F5223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14468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8B4B8D-39B2-431A-A3CB-04BB7B09A6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07BD52-3B1F-4F8D-A194-2C7E9C0AA7E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BD6FAB-172C-436C-AD48-BBE504E068B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27485-0975-408C-8B1D-8D6BBD9FD711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03448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395788"/>
            <a:ext cx="76485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2898775"/>
            <a:ext cx="76485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8E652A-42B3-46DE-B375-7C2D7D625F4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9ECADC-39D0-4B6F-911D-CEA2A5FFC7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615DAE-A475-4491-8AD9-E064B118A54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A0583-4F05-4561-B72C-393A4363134D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615776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E48AA53-9CC5-405A-8C22-ECD2BF8683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8FE909F-A727-4CC0-92A4-19DAC0FFE0D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4DB61BB-18EC-47FD-9D08-57BE84C2725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60DB87-412E-4289-B9FA-E92B923DFB7A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6791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274638"/>
            <a:ext cx="8101012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263" y="1531938"/>
            <a:ext cx="3976687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263" y="2170113"/>
            <a:ext cx="3976687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31938"/>
            <a:ext cx="397827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70113"/>
            <a:ext cx="3978275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4534424-9560-4A11-AEFF-4EFAC173036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FFCEA02-4040-4C13-85A1-A93B49B2635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9C4C19E-9C69-4739-80B3-E8E57B113FB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C02D3-131E-462B-9BCA-E6DEA4DB7780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951167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145B35B-4297-408A-BBE6-B30BB886D1E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7DEFE4-A83E-48F9-ACC1-5ECA3CEA7DC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63EDE4-0068-446E-B495-C46F86E826A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B21F57-1650-4775-96F5-28D4CC357A6F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937869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F71BAC1C-CACA-4388-A6D8-90E0B5BDD0B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622BBC7-E932-4E86-A6F7-88F6835B0A0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E270695-5766-45B7-90E0-C4ED4323A01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38423-EE83-4DB3-929D-F163292A8AC7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425211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273050"/>
            <a:ext cx="2962275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7900" y="273050"/>
            <a:ext cx="5032375" cy="5837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263" y="1431925"/>
            <a:ext cx="2962275" cy="4678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7ADF476-E60A-4047-BCB2-54F930EC955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6CCE05C-D8FD-4FA6-984F-8C8F0656811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B08C3F6-48B6-4093-ABA8-917F7970FF4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D09AA-5CF6-4CA3-99F7-88824C048A48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68653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713" y="4787900"/>
            <a:ext cx="5400675" cy="565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3713" y="611188"/>
            <a:ext cx="5400675" cy="4103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t-E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713" y="5353050"/>
            <a:ext cx="5400675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574C6CF-489F-42BE-9CD7-3BD341BF2BC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47B850C-AB5E-4D2C-8856-324DF7392B5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829E24B-8F69-474E-AC36-96BB66ED8C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F351C-EEE6-4A68-929C-3BFD7C43CA42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2175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D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389C531-C2A7-4DBC-9A8F-4D24F1590D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F4CD6899-8082-4FBF-96C8-447FCCC30B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/>
              <a:t>Click to edit the outline text format</a:t>
            </a:r>
          </a:p>
          <a:p>
            <a:pPr lvl="1"/>
            <a:r>
              <a:rPr lang="en-GB" altLang="et-EE"/>
              <a:t>Second Outline Level</a:t>
            </a:r>
          </a:p>
          <a:p>
            <a:pPr lvl="2"/>
            <a:r>
              <a:rPr lang="en-GB" altLang="et-EE"/>
              <a:t>Third Outline Level</a:t>
            </a:r>
          </a:p>
          <a:p>
            <a:pPr lvl="3"/>
            <a:r>
              <a:rPr lang="en-GB" altLang="et-EE"/>
              <a:t>Fourth Outline Level</a:t>
            </a:r>
          </a:p>
          <a:p>
            <a:pPr lvl="4"/>
            <a:r>
              <a:rPr lang="en-GB" altLang="et-EE"/>
              <a:t>Fifth Outline Level</a:t>
            </a:r>
          </a:p>
          <a:p>
            <a:pPr lvl="4"/>
            <a:r>
              <a:rPr lang="en-GB" altLang="et-EE"/>
              <a:t>Sixth Outline Level</a:t>
            </a:r>
          </a:p>
          <a:p>
            <a:pPr lvl="4"/>
            <a:r>
              <a:rPr lang="en-GB" altLang="et-EE"/>
              <a:t>Seventh Outline Level</a:t>
            </a:r>
          </a:p>
          <a:p>
            <a:pPr lvl="4"/>
            <a:r>
              <a:rPr lang="en-GB" altLang="et-EE"/>
              <a:t>Eighth Outline Level</a:t>
            </a:r>
          </a:p>
          <a:p>
            <a:pPr lvl="4"/>
            <a:r>
              <a:rPr lang="en-GB" altLang="et-EE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5A0B477-97FA-4342-AF1E-8593ECAD9D0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AFD727C-F512-424A-B55E-5CD18104DC60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5E2D3A-835E-4D71-BA0E-93CCA453D16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</a:lstStyle>
          <a:p>
            <a:fld id="{F9F8EE96-5B28-44EB-96B6-55CCC42097CE}" type="slidenum">
              <a:rPr lang="et-EE" altLang="et-EE"/>
              <a:pPr/>
              <a:t>‹#›</a:t>
            </a:fld>
            <a:endParaRPr lang="et-EE" alt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2pPr>
      <a:lvl3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3pPr>
      <a:lvl4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4pPr>
      <a:lvl5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7" name="Group 1">
            <a:extLst>
              <a:ext uri="{FF2B5EF4-FFF2-40B4-BE49-F238E27FC236}">
                <a16:creationId xmlns:a16="http://schemas.microsoft.com/office/drawing/2014/main" id="{C8630851-DF83-4D59-90F7-7C12654A55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085111"/>
              </p:ext>
            </p:extLst>
          </p:nvPr>
        </p:nvGraphicFramePr>
        <p:xfrm>
          <a:off x="0" y="0"/>
          <a:ext cx="9002713" cy="1800225"/>
        </p:xfrm>
        <a:graphic>
          <a:graphicData uri="http://schemas.openxmlformats.org/drawingml/2006/table">
            <a:tbl>
              <a:tblPr/>
              <a:tblGrid>
                <a:gridCol w="900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225">
                <a:tc>
                  <a:txBody>
                    <a:bodyPr/>
                    <a:lstStyle>
                      <a:lvl1pPr>
                        <a:spcAft>
                          <a:spcPts val="1413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8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4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0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et-EE" altLang="et-EE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04" name="Rectangle 7">
            <a:extLst>
              <a:ext uri="{FF2B5EF4-FFF2-40B4-BE49-F238E27FC236}">
                <a16:creationId xmlns:a16="http://schemas.microsoft.com/office/drawing/2014/main" id="{E5DB7CC6-CEFE-4215-9DC7-DEF566830A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3350" y="2447925"/>
            <a:ext cx="7199313" cy="1800225"/>
          </a:xfrm>
        </p:spPr>
        <p:txBody>
          <a:bodyPr tIns="86184" anchor="t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t-EE" altLang="et-EE" dirty="0">
                <a:solidFill>
                  <a:srgbClr val="FFFFFF"/>
                </a:solidFill>
              </a:rPr>
              <a:t>Konsulaarabi statistika</a:t>
            </a:r>
          </a:p>
        </p:txBody>
      </p:sp>
      <p:sp>
        <p:nvSpPr>
          <p:cNvPr id="4105" name="Text Box 8">
            <a:extLst>
              <a:ext uri="{FF2B5EF4-FFF2-40B4-BE49-F238E27FC236}">
                <a16:creationId xmlns:a16="http://schemas.microsoft.com/office/drawing/2014/main" id="{44220987-F7AC-4920-BA3F-CA9927C5B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525963"/>
            <a:ext cx="7199313" cy="171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lnSpc>
                <a:spcPct val="110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32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1pPr>
            <a:lvl2pPr>
              <a:lnSpc>
                <a:spcPct val="110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8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2pPr>
            <a:lvl3pPr>
              <a:lnSpc>
                <a:spcPct val="110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4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3pPr>
            <a:lvl4pPr>
              <a:lnSpc>
                <a:spcPct val="110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4pPr>
            <a:lvl5pPr>
              <a:lnSpc>
                <a:spcPct val="110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9pPr>
          </a:lstStyle>
          <a:p>
            <a:pPr eaLnBrk="1">
              <a:spcAft>
                <a:spcPct val="0"/>
              </a:spcAft>
            </a:pPr>
            <a:endParaRPr lang="et-EE" altLang="et-EE" sz="2600" b="1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eaLnBrk="1">
              <a:spcAft>
                <a:spcPct val="0"/>
              </a:spcAft>
            </a:pPr>
            <a:r>
              <a:rPr lang="et-EE" altLang="et-EE" sz="2600" b="1" dirty="0">
                <a:solidFill>
                  <a:srgbClr val="FFFFFF"/>
                </a:solidFill>
                <a:cs typeface="Arial" panose="020B0604020202020204" pitchFamily="34" charset="0"/>
              </a:rPr>
              <a:t>Margus Särglepp</a:t>
            </a:r>
          </a:p>
          <a:p>
            <a:pPr eaLnBrk="1">
              <a:spcAft>
                <a:spcPct val="0"/>
              </a:spcAft>
            </a:pPr>
            <a:r>
              <a:rPr lang="et-EE" altLang="et-EE" sz="2000" dirty="0">
                <a:solidFill>
                  <a:srgbClr val="FFFFFF"/>
                </a:solidFill>
                <a:cs typeface="Arial" panose="020B0604020202020204" pitchFamily="34" charset="0"/>
              </a:rPr>
              <a:t>Infopäev </a:t>
            </a:r>
            <a:r>
              <a:rPr lang="nn-NO" sz="2000" dirty="0">
                <a:solidFill>
                  <a:srgbClr val="FFFFFF"/>
                </a:solidFill>
                <a:cs typeface="Arial" panose="020B0604020202020204" pitchFamily="34" charset="0"/>
              </a:rPr>
              <a:t>reisiettevõtjatele</a:t>
            </a:r>
            <a:endParaRPr lang="et-EE" altLang="et-EE" sz="2000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eaLnBrk="1">
              <a:spcAft>
                <a:spcPct val="0"/>
              </a:spcAft>
            </a:pPr>
            <a:r>
              <a:rPr lang="et-EE" altLang="et-EE" sz="2000" dirty="0">
                <a:solidFill>
                  <a:srgbClr val="FFFFFF"/>
                </a:solidFill>
                <a:cs typeface="Arial" panose="020B0604020202020204" pitchFamily="34" charset="0"/>
              </a:rPr>
              <a:t>22.04.2025</a:t>
            </a:r>
          </a:p>
        </p:txBody>
      </p:sp>
      <p:pic>
        <p:nvPicPr>
          <p:cNvPr id="4106" name="Picture 9">
            <a:extLst>
              <a:ext uri="{FF2B5EF4-FFF2-40B4-BE49-F238E27FC236}">
                <a16:creationId xmlns:a16="http://schemas.microsoft.com/office/drawing/2014/main" id="{0860A51E-69DD-4306-BF99-D483BF91F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215900"/>
            <a:ext cx="3463925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74E66-4F6F-454E-9E90-31CE3A642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23925"/>
            <a:ext cx="7920000" cy="1238175"/>
          </a:xfrm>
        </p:spPr>
        <p:txBody>
          <a:bodyPr/>
          <a:lstStyle/>
          <a:p>
            <a:r>
              <a:rPr lang="et-EE" dirty="0"/>
              <a:t>Konsulaarabi statistika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9D1B4-07EF-4DC3-8076-57FD5C7F8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00" y="1908101"/>
            <a:ext cx="7920000" cy="437363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/>
              <a:t>Peamised osutatud abiliigid (esindused ja aukonsulid summeeritult)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3200" dirty="0"/>
              <a:t>Esindused kus osutati 2022-2025 rohkem kui 100 korral konsulaarabi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/>
              <a:t>Populaarsete välisreisi sihtkohtade statistika (Soome, Läti, Rootsi ja Türgi)</a:t>
            </a:r>
          </a:p>
        </p:txBody>
      </p:sp>
    </p:spTree>
    <p:extLst>
      <p:ext uri="{BB962C8B-B14F-4D97-AF65-F5344CB8AC3E}">
        <p14:creationId xmlns:p14="http://schemas.microsoft.com/office/powerpoint/2010/main" val="136122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1"/>
            <a:ext cx="7920000" cy="1332036"/>
          </a:xfrm>
        </p:spPr>
        <p:txBody>
          <a:bodyPr/>
          <a:lstStyle/>
          <a:p>
            <a:pPr eaLnBrk="1" hangingPunct="1"/>
            <a:r>
              <a:rPr lang="et-EE" altLang="et-EE" sz="3200" dirty="0"/>
              <a:t>Peamised abiliigid (esindused ja aukonsulid)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BA18A2E-B360-4C41-BAC3-FDC41B4C8B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153626"/>
              </p:ext>
            </p:extLst>
          </p:nvPr>
        </p:nvGraphicFramePr>
        <p:xfrm>
          <a:off x="504000" y="1440000"/>
          <a:ext cx="79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650309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F5CFF-D373-4196-A937-6631AE59A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95933"/>
            <a:ext cx="7920000" cy="1166167"/>
          </a:xfrm>
        </p:spPr>
        <p:txBody>
          <a:bodyPr/>
          <a:lstStyle/>
          <a:p>
            <a:r>
              <a:rPr lang="et-EE" sz="3200" dirty="0"/>
              <a:t>Esindused, kus osutati konsulaarabi rohkem kui 100 korral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EA9D7A-4500-4E74-9763-282BD1D396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79458"/>
              </p:ext>
            </p:extLst>
          </p:nvPr>
        </p:nvGraphicFramePr>
        <p:xfrm>
          <a:off x="504000" y="1440000"/>
          <a:ext cx="7920037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152766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CE6A7-78B8-4B95-AC84-19CB74597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7920000" cy="1260475"/>
          </a:xfrm>
        </p:spPr>
        <p:txBody>
          <a:bodyPr/>
          <a:lstStyle/>
          <a:p>
            <a:r>
              <a:rPr lang="et-EE" dirty="0"/>
              <a:t>Helsingi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A5B6B5C-7B03-4B73-8518-35DAD11928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1447"/>
              </p:ext>
            </p:extLst>
          </p:nvPr>
        </p:nvGraphicFramePr>
        <p:xfrm>
          <a:off x="503238" y="1440000"/>
          <a:ext cx="7920037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672339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2AAD8-C6C8-4021-BACA-FFBDE69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7" y="323925"/>
            <a:ext cx="7920000" cy="1238175"/>
          </a:xfrm>
        </p:spPr>
        <p:txBody>
          <a:bodyPr/>
          <a:lstStyle/>
          <a:p>
            <a:r>
              <a:rPr lang="et-EE" dirty="0"/>
              <a:t>Stockholm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30E3D2B-86CF-46FE-9BE5-545C7E3126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986715"/>
              </p:ext>
            </p:extLst>
          </p:nvPr>
        </p:nvGraphicFramePr>
        <p:xfrm>
          <a:off x="504000" y="1440000"/>
          <a:ext cx="79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117248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0BA40-B013-46BC-AEAC-321F15E9C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95933"/>
            <a:ext cx="7920000" cy="1166167"/>
          </a:xfrm>
        </p:spPr>
        <p:txBody>
          <a:bodyPr/>
          <a:lstStyle/>
          <a:p>
            <a:r>
              <a:rPr lang="et-EE" dirty="0"/>
              <a:t>Riia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D268D3F-9A89-426C-B6FF-9B4A5403B5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826529"/>
              </p:ext>
            </p:extLst>
          </p:nvPr>
        </p:nvGraphicFramePr>
        <p:xfrm>
          <a:off x="503238" y="1440000"/>
          <a:ext cx="79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415214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D158C-89E4-4D77-8FD7-0C9FB544A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67941"/>
            <a:ext cx="7920000" cy="1094159"/>
          </a:xfrm>
        </p:spPr>
        <p:txBody>
          <a:bodyPr/>
          <a:lstStyle/>
          <a:p>
            <a:r>
              <a:rPr lang="et-EE" dirty="0"/>
              <a:t>Ankara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CECEDF2-AE6C-4C34-B54E-208D7C2695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1752175"/>
              </p:ext>
            </p:extLst>
          </p:nvPr>
        </p:nvGraphicFramePr>
        <p:xfrm>
          <a:off x="503238" y="1439999"/>
          <a:ext cx="7920037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824451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1" name="Group 1">
            <a:extLst>
              <a:ext uri="{FF2B5EF4-FFF2-40B4-BE49-F238E27FC236}">
                <a16:creationId xmlns:a16="http://schemas.microsoft.com/office/drawing/2014/main" id="{FA54601E-60B4-47AD-A14F-413AC8A05C3E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002713" cy="1800225"/>
        </p:xfrm>
        <a:graphic>
          <a:graphicData uri="http://schemas.openxmlformats.org/drawingml/2006/table">
            <a:tbl>
              <a:tblPr/>
              <a:tblGrid>
                <a:gridCol w="900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225">
                <a:tc>
                  <a:txBody>
                    <a:bodyPr/>
                    <a:lstStyle>
                      <a:lvl1pPr>
                        <a:spcAft>
                          <a:spcPts val="1413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8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4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0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et-EE" altLang="et-E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3016" name="Picture 7">
            <a:extLst>
              <a:ext uri="{FF2B5EF4-FFF2-40B4-BE49-F238E27FC236}">
                <a16:creationId xmlns:a16="http://schemas.microsoft.com/office/drawing/2014/main" id="{8ADAFC00-BE83-4991-B337-DD80AD701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215900"/>
            <a:ext cx="3463925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3017" name="Rectangle 8">
            <a:extLst>
              <a:ext uri="{FF2B5EF4-FFF2-40B4-BE49-F238E27FC236}">
                <a16:creationId xmlns:a16="http://schemas.microsoft.com/office/drawing/2014/main" id="{882A4F49-F066-46CD-BD23-A9D24B70D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3350" y="2339975"/>
            <a:ext cx="4608513" cy="612775"/>
          </a:xfrm>
        </p:spPr>
        <p:txBody>
          <a:bodyPr tIns="81648" anchor="t"/>
          <a:lstStyle/>
          <a:p>
            <a:pPr eaLnBrk="1" hangingPunct="1">
              <a:tabLst>
                <a:tab pos="723900" algn="l"/>
                <a:tab pos="1447800" algn="l"/>
                <a:tab pos="2171700" algn="l"/>
              </a:tabLst>
            </a:pPr>
            <a:r>
              <a:rPr lang="et-EE" altLang="et-EE" sz="5400" dirty="0">
                <a:solidFill>
                  <a:srgbClr val="FFFFFF"/>
                </a:solidFill>
              </a:rPr>
              <a:t>Aitäh!</a:t>
            </a:r>
            <a:br>
              <a:rPr lang="et-EE" altLang="et-EE" sz="5400" dirty="0">
                <a:solidFill>
                  <a:srgbClr val="FFFFFF"/>
                </a:solidFill>
              </a:rPr>
            </a:br>
            <a:br>
              <a:rPr lang="et-EE" altLang="et-EE" sz="5400" dirty="0">
                <a:solidFill>
                  <a:srgbClr val="FFFFFF"/>
                </a:solidFill>
              </a:rPr>
            </a:br>
            <a:br>
              <a:rPr lang="et-EE" altLang="et-EE" sz="5400" dirty="0">
                <a:solidFill>
                  <a:srgbClr val="FFFFFF"/>
                </a:solidFill>
              </a:rPr>
            </a:br>
            <a:br>
              <a:rPr lang="et-EE" altLang="et-EE" sz="4400" dirty="0">
                <a:solidFill>
                  <a:srgbClr val="FFFFFF"/>
                </a:solidFill>
              </a:rPr>
            </a:br>
            <a:endParaRPr lang="et-EE" altLang="et-EE" sz="4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onsabi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t-EE" sz="1800" b="0" i="0" u="none" strike="noStrike" cap="none" normalizeH="0" baseline="0" smtClean="0">
            <a:ln>
              <a:noFill/>
            </a:ln>
            <a:effectLst/>
            <a:latin typeface="Roboto Condensed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t-EE" sz="1800" b="0" i="0" u="none" strike="noStrike" cap="none" normalizeH="0" baseline="0" smtClean="0">
            <a:ln>
              <a:noFill/>
            </a:ln>
            <a:effectLst/>
            <a:latin typeface="Roboto Condensed" charset="0"/>
            <a:ea typeface="Microsoft YaHei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4C1A71650304943904ADE86C9F9D3DB" ma:contentTypeVersion="19" ma:contentTypeDescription="Loo uus dokument" ma:contentTypeScope="" ma:versionID="c1e64202ff638e61261e772131d06e2c">
  <xsd:schema xmlns:xsd="http://www.w3.org/2001/XMLSchema" xmlns:xs="http://www.w3.org/2001/XMLSchema" xmlns:p="http://schemas.microsoft.com/office/2006/metadata/properties" xmlns:ns2="d69a295e-c34c-4b8c-bf05-a33bf1e58336" xmlns:ns3="a4a6b656-e727-4969-8b91-15198027d612" targetNamespace="http://schemas.microsoft.com/office/2006/metadata/properties" ma:root="true" ma:fieldsID="af1bc99264ca06438835432f189f83d3" ns2:_="" ns3:_="">
    <xsd:import namespace="d69a295e-c34c-4b8c-bf05-a33bf1e58336"/>
    <xsd:import namespace="a4a6b656-e727-4969-8b91-15198027d6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9a295e-c34c-4b8c-bf05-a33bf1e583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Pildisildid" ma:readOnly="false" ma:fieldId="{5cf76f15-5ced-4ddc-b409-7134ff3c332f}" ma:taxonomyMulti="true" ma:sspId="30314802-fb62-46c3-8473-403ac80478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6b656-e727-4969-8b91-15198027d61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c053289-5594-4952-8f96-6f21379ba630}" ma:internalName="TaxCatchAll" ma:showField="CatchAllData" ma:web="a4a6b656-e727-4969-8b91-15198027d6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4a6b656-e727-4969-8b91-15198027d612">
      <Value>451</Value>
      <Value>450</Value>
      <Value>469</Value>
    </TaxCatchAll>
    <lcf76f155ced4ddcb4097134ff3c332f xmlns="d69a295e-c34c-4b8c-bf05-a33bf1e58336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ED8A04-7EBD-4D2F-BE41-ACD9D56A19A6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B07BABB3-F48A-4CF6-9B8A-ACEC2F5C8DF7}"/>
</file>

<file path=customXml/itemProps3.xml><?xml version="1.0" encoding="utf-8"?>
<ds:datastoreItem xmlns:ds="http://schemas.openxmlformats.org/officeDocument/2006/customXml" ds:itemID="{586E04A2-E639-401C-AE61-7086DCC99B12}">
  <ds:schemaRefs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e4fed71-8861-450f-8af9-8718cdaf9825"/>
    <ds:schemaRef ds:uri="http://schemas.microsoft.com/office/2006/metadata/properties"/>
    <ds:schemaRef ds:uri="http://schemas.openxmlformats.org/package/2006/metadata/core-properties"/>
    <ds:schemaRef ds:uri="89a7eeb4-f90b-4150-8553-bf36c97e4880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6FC40E03-CC89-48BB-B914-08F9B28D51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Konsabi</Template>
  <TotalTime>1940</TotalTime>
  <Words>77</Words>
  <Application>Microsoft Office PowerPoint</Application>
  <PresentationFormat>Custom</PresentationFormat>
  <Paragraphs>26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Roboto Condensed</vt:lpstr>
      <vt:lpstr>Times New Roman</vt:lpstr>
      <vt:lpstr>Konsabi</vt:lpstr>
      <vt:lpstr>Konsulaarabi statistika</vt:lpstr>
      <vt:lpstr>Konsulaarabi statistika</vt:lpstr>
      <vt:lpstr>Peamised abiliigid (esindused ja aukonsulid)</vt:lpstr>
      <vt:lpstr>Esindused, kus osutati konsulaarabi rohkem kui 100 korral</vt:lpstr>
      <vt:lpstr>Helsingi</vt:lpstr>
      <vt:lpstr>Stockholm</vt:lpstr>
      <vt:lpstr>Riia</vt:lpstr>
      <vt:lpstr>Ankara</vt:lpstr>
      <vt:lpstr>Aitäh!    </vt:lpstr>
    </vt:vector>
  </TitlesOfParts>
  <Company>VM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…kui konsabi kaasus kipub elama oma elu?</dc:title>
  <dc:creator>VM</dc:creator>
  <dc:description>Sisu: ...kui konsabi kaasus kipub elama oma elu? ideed, soovitused, ohvriabi (SKA), perekonna seadus, reisihoiatused.</dc:description>
  <cp:lastModifiedBy>Margus Särglepp</cp:lastModifiedBy>
  <cp:revision>94</cp:revision>
  <cp:lastPrinted>2025-04-22T05:45:47Z</cp:lastPrinted>
  <dcterms:created xsi:type="dcterms:W3CDTF">2014-10-02T13:20:17Z</dcterms:created>
  <dcterms:modified xsi:type="dcterms:W3CDTF">2025-04-22T06:22:26Z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0x010100B4C1A71650304943904ADE86C9F9D3DB</vt:lpwstr>
  </property>
  <property fmtid="{D5CDD505-2E9C-101B-9397-08002B2CF9AE}" pid="3" name="_dlc_DocIdItemGuid">
    <vt:lpwstr>d0863790-3936-463e-a9ca-f593011664fe</vt:lpwstr>
  </property>
  <property fmtid="{D5CDD505-2E9C-101B-9397-08002B2CF9AE}" pid="4" name="Liik">
    <vt:lpwstr>;#Mall;#Trükised;#</vt:lpwstr>
  </property>
  <property fmtid="{D5CDD505-2E9C-101B-9397-08002B2CF9AE}" pid="5" name="_dlc_DocId">
    <vt:lpwstr>INFO-58-75</vt:lpwstr>
  </property>
  <property fmtid="{D5CDD505-2E9C-101B-9397-08002B2CF9AE}" pid="6" name="_dlc_DocIdUrl">
    <vt:lpwstr>http://intranet/info/kons/_layouts/DocIdRedir.aspx?ID=INFO-58-75, INFO-58-75</vt:lpwstr>
  </property>
  <property fmtid="{D5CDD505-2E9C-101B-9397-08002B2CF9AE}" pid="7" name="Teema">
    <vt:lpwstr>;#Konsulaarabi;#Konsulaarametnike seminar;#</vt:lpwstr>
  </property>
  <property fmtid="{D5CDD505-2E9C-101B-9397-08002B2CF9AE}" pid="8" name="Sihtgrupp">
    <vt:lpwstr/>
  </property>
  <property fmtid="{D5CDD505-2E9C-101B-9397-08002B2CF9AE}" pid="9" name="d81df1c685754fa59da3081f8bd69732">
    <vt:lpwstr/>
  </property>
  <property fmtid="{D5CDD505-2E9C-101B-9397-08002B2CF9AE}" pid="10" name="display_urn:schemas-microsoft-com:office:office#Editor">
    <vt:lpwstr>Rita Melder</vt:lpwstr>
  </property>
  <property fmtid="{D5CDD505-2E9C-101B-9397-08002B2CF9AE}" pid="11" name="display_urn:schemas-microsoft-com:office:office#Author">
    <vt:lpwstr>Eva Klaasen</vt:lpwstr>
  </property>
  <property fmtid="{D5CDD505-2E9C-101B-9397-08002B2CF9AE}" pid="12" name="VM_Keywords">
    <vt:lpwstr>450;#konsulaarteemaline abi|2c2e44a2-f99b-4bc9-ba83-62b3c2e85a53;#451;# Seminarid|02b0597f-84d8-4f0d-a255-f632d0873e04</vt:lpwstr>
  </property>
  <property fmtid="{D5CDD505-2E9C-101B-9397-08002B2CF9AE}" pid="13" name="VM_Topics">
    <vt:lpwstr>469;#Konsulaarabi|42201c0d-3335-4162-aa63-bb40d3fa0808</vt:lpwstr>
  </property>
</Properties>
</file>