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17" r:id="rId6"/>
    <p:sldId id="335" r:id="rId7"/>
    <p:sldId id="336" r:id="rId8"/>
    <p:sldId id="341" r:id="rId9"/>
    <p:sldId id="337" r:id="rId10"/>
    <p:sldId id="324" r:id="rId11"/>
    <p:sldId id="323" r:id="rId12"/>
    <p:sldId id="328" r:id="rId13"/>
    <p:sldId id="342" r:id="rId14"/>
    <p:sldId id="373" r:id="rId15"/>
    <p:sldId id="374" r:id="rId16"/>
    <p:sldId id="357" r:id="rId17"/>
    <p:sldId id="377" r:id="rId18"/>
    <p:sldId id="385" r:id="rId19"/>
    <p:sldId id="386" r:id="rId20"/>
    <p:sldId id="345" r:id="rId21"/>
    <p:sldId id="378" r:id="rId22"/>
    <p:sldId id="379" r:id="rId23"/>
    <p:sldId id="380" r:id="rId24"/>
    <p:sldId id="381" r:id="rId25"/>
    <p:sldId id="344" r:id="rId26"/>
    <p:sldId id="382" r:id="rId27"/>
    <p:sldId id="331" r:id="rId28"/>
    <p:sldId id="383" r:id="rId29"/>
    <p:sldId id="384" r:id="rId30"/>
    <p:sldId id="295" r:id="rId31"/>
    <p:sldId id="343" r:id="rId32"/>
    <p:sldId id="392" r:id="rId33"/>
    <p:sldId id="334" r:id="rId34"/>
    <p:sldId id="387" r:id="rId35"/>
    <p:sldId id="388" r:id="rId36"/>
    <p:sldId id="389" r:id="rId37"/>
    <p:sldId id="376" r:id="rId38"/>
    <p:sldId id="347" r:id="rId39"/>
    <p:sldId id="346" r:id="rId40"/>
    <p:sldId id="301" r:id="rId41"/>
    <p:sldId id="393" r:id="rId42"/>
    <p:sldId id="340" r:id="rId43"/>
    <p:sldId id="325" r:id="rId44"/>
    <p:sldId id="391" r:id="rId45"/>
  </p:sldIdLst>
  <p:sldSz cx="12192000" cy="6858000"/>
  <p:notesSz cx="6858000" cy="994568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3" autoAdjust="0"/>
    <p:restoredTop sz="94660"/>
  </p:normalViewPr>
  <p:slideViewPr>
    <p:cSldViewPr snapToGrid="0">
      <p:cViewPr varScale="1">
        <p:scale>
          <a:sx n="108" d="100"/>
          <a:sy n="108" d="100"/>
        </p:scale>
        <p:origin x="76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ike Hallik" userId="439cef97-f067-492f-b638-53117fe657df" providerId="ADAL" clId="{F28BB79F-106C-45D1-A862-5EAD4F00F006}"/>
    <pc:docChg chg="undo custSel modSld">
      <pc:chgData name="Merike Hallik" userId="439cef97-f067-492f-b638-53117fe657df" providerId="ADAL" clId="{F28BB79F-106C-45D1-A862-5EAD4F00F006}" dt="2023-08-14T03:13:06.660" v="7" actId="14100"/>
      <pc:docMkLst>
        <pc:docMk/>
      </pc:docMkLst>
      <pc:sldChg chg="modSp mod">
        <pc:chgData name="Merike Hallik" userId="439cef97-f067-492f-b638-53117fe657df" providerId="ADAL" clId="{F28BB79F-106C-45D1-A862-5EAD4F00F006}" dt="2023-08-14T03:13:06.660" v="7" actId="14100"/>
        <pc:sldMkLst>
          <pc:docMk/>
          <pc:sldMk cId="1422981165" sldId="343"/>
        </pc:sldMkLst>
        <pc:graphicFrameChg chg="mod modGraphic">
          <ac:chgData name="Merike Hallik" userId="439cef97-f067-492f-b638-53117fe657df" providerId="ADAL" clId="{F28BB79F-106C-45D1-A862-5EAD4F00F006}" dt="2023-08-14T03:13:06.660" v="7" actId="14100"/>
          <ac:graphicFrameMkLst>
            <pc:docMk/>
            <pc:sldMk cId="1422981165" sldId="343"/>
            <ac:graphicFrameMk id="13" creationId="{3A61421A-EA44-49DE-38D6-53228152C83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AC23-97FE-4E45-92E9-2DAE574A3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A98C885F-5F18-4361-8D36-02ACBBCC5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FB9F9F36-7486-48C1-98F0-00086AED2979}"/>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5" name="Footer Placeholder 4">
            <a:extLst>
              <a:ext uri="{FF2B5EF4-FFF2-40B4-BE49-F238E27FC236}">
                <a16:creationId xmlns:a16="http://schemas.microsoft.com/office/drawing/2014/main" id="{4E59EE8B-257A-4EC4-8A5C-DE1227C3D7CB}"/>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DC3F15BE-D1CB-4A64-AD24-F214199EBF05}"/>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95976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884A-F2AE-44B5-AC21-33CA77912147}"/>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326935BF-8141-4889-B8AE-40C44CDB38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10932BCF-4BED-4D19-BD46-FBF5F87D83D6}"/>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5" name="Footer Placeholder 4">
            <a:extLst>
              <a:ext uri="{FF2B5EF4-FFF2-40B4-BE49-F238E27FC236}">
                <a16:creationId xmlns:a16="http://schemas.microsoft.com/office/drawing/2014/main" id="{523E3794-A5DD-4173-9B10-6D9E9B964DB8}"/>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B72D8A31-F76B-4620-8B2D-0246D3ADEC91}"/>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65722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160736-00E8-45B2-9AD3-00BE44E8EE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AB5640F9-9240-47D1-BBA0-846C6614AB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DB8EC70D-46A7-4BD0-9D89-C91EB8E6AA99}"/>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5" name="Footer Placeholder 4">
            <a:extLst>
              <a:ext uri="{FF2B5EF4-FFF2-40B4-BE49-F238E27FC236}">
                <a16:creationId xmlns:a16="http://schemas.microsoft.com/office/drawing/2014/main" id="{4790A254-A83E-4501-BE39-1E2E7ABC0028}"/>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798FCFD2-F9CC-4895-BD22-A73AAC658E7D}"/>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342460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E9E4-CD6C-4B3D-9EDB-4A04DD9AE753}"/>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62B5D577-06E6-4ED4-9810-12FF300F4B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7EC420CF-FFE1-4402-B031-C6D5DE106261}"/>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5" name="Footer Placeholder 4">
            <a:extLst>
              <a:ext uri="{FF2B5EF4-FFF2-40B4-BE49-F238E27FC236}">
                <a16:creationId xmlns:a16="http://schemas.microsoft.com/office/drawing/2014/main" id="{2DD5E26D-BE5A-4FFA-AFCB-82B49926DDA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A91E2776-152A-420F-8F72-F0DA7AFFF510}"/>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381429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78B2-F598-4BF4-BCD0-7B68C66D7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511671B3-A291-4B37-9FD2-2B69C7E5B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D66B5B-E2BC-4D91-A542-6718B19E3EBB}"/>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5" name="Footer Placeholder 4">
            <a:extLst>
              <a:ext uri="{FF2B5EF4-FFF2-40B4-BE49-F238E27FC236}">
                <a16:creationId xmlns:a16="http://schemas.microsoft.com/office/drawing/2014/main" id="{35F8F74A-95AB-43C3-AE41-8C408107A8CE}"/>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DFB4B5AA-D2E5-4DD1-891C-1BB3BED76798}"/>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375065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87B3-2D00-4F07-B3A9-2308491CD464}"/>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D3524E70-AE5D-4E61-93F0-A9507B3ED1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727628D9-1005-4F53-B3BC-71853D321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064380E4-9977-4945-950F-72BAE8AFC8C1}"/>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6" name="Footer Placeholder 5">
            <a:extLst>
              <a:ext uri="{FF2B5EF4-FFF2-40B4-BE49-F238E27FC236}">
                <a16:creationId xmlns:a16="http://schemas.microsoft.com/office/drawing/2014/main" id="{D315FD8E-09EF-4F07-A2DF-76845E06A400}"/>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77E7F548-9C0C-490E-B51B-047F5D2695F1}"/>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9966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E1C4-0E55-4425-8696-945CDFF51735}"/>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0C06696E-EC68-4C36-83F4-B2E6CBDB4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8C46E-4C8F-41EC-B645-FC3EA90B77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0D89D760-8505-4C7F-A04B-0A24A9620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87552-05BF-4D2B-9EE3-CEFB3A0B2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66524A61-AE7A-4293-80E1-C765256AED1F}"/>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8" name="Footer Placeholder 7">
            <a:extLst>
              <a:ext uri="{FF2B5EF4-FFF2-40B4-BE49-F238E27FC236}">
                <a16:creationId xmlns:a16="http://schemas.microsoft.com/office/drawing/2014/main" id="{6EAF9E21-2B7D-43E4-AF20-ADF5D5CD393F}"/>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808CFE50-3BB7-4C7A-AEFE-8A5C3EA490A7}"/>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396200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3198-0C63-4FB1-B499-086EE4F92597}"/>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D65E9EC1-7FDA-472D-8CD1-76C0874DB638}"/>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4" name="Footer Placeholder 3">
            <a:extLst>
              <a:ext uri="{FF2B5EF4-FFF2-40B4-BE49-F238E27FC236}">
                <a16:creationId xmlns:a16="http://schemas.microsoft.com/office/drawing/2014/main" id="{A8C0FDE5-7A60-47AA-A1D3-4B6C72CE59B1}"/>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6C83743D-CE2D-46F2-96F8-6EE49B642BD9}"/>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102109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23A013-3A62-4D7D-A506-1CEF772B0F54}"/>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3" name="Footer Placeholder 2">
            <a:extLst>
              <a:ext uri="{FF2B5EF4-FFF2-40B4-BE49-F238E27FC236}">
                <a16:creationId xmlns:a16="http://schemas.microsoft.com/office/drawing/2014/main" id="{4CEFB8AD-3DF8-482F-806A-1A57F5D94BCF}"/>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FE868A04-6FD6-4BC9-9D6C-8ECAA76533CA}"/>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373770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6207-AFCF-48B2-AF11-CBBB2D2CD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227246FB-3E59-4A74-9947-FEDE6090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9BDE6BE6-6F7F-42F6-BD39-F84B5B7D7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33CD5-C5C7-4D7F-847C-3C2EBEEDD37D}"/>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6" name="Footer Placeholder 5">
            <a:extLst>
              <a:ext uri="{FF2B5EF4-FFF2-40B4-BE49-F238E27FC236}">
                <a16:creationId xmlns:a16="http://schemas.microsoft.com/office/drawing/2014/main" id="{A572F5DF-9343-4A5C-AC8F-55A34098BEC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74BC1792-DD02-4CE2-96EC-41E05C92977E}"/>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227005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81B4-F408-4598-8823-F21204C73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F4009AD1-61BF-422B-AA76-E741478E3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t-EE"/>
          </a:p>
        </p:txBody>
      </p:sp>
      <p:sp>
        <p:nvSpPr>
          <p:cNvPr id="4" name="Text Placeholder 3">
            <a:extLst>
              <a:ext uri="{FF2B5EF4-FFF2-40B4-BE49-F238E27FC236}">
                <a16:creationId xmlns:a16="http://schemas.microsoft.com/office/drawing/2014/main" id="{07EB5724-F128-4112-8F09-90A03C597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6DC7B-28FE-4DD6-B7CB-D93CB07FED34}"/>
              </a:ext>
            </a:extLst>
          </p:cNvPr>
          <p:cNvSpPr>
            <a:spLocks noGrp="1"/>
          </p:cNvSpPr>
          <p:nvPr>
            <p:ph type="dt" sz="half" idx="10"/>
          </p:nvPr>
        </p:nvSpPr>
        <p:spPr/>
        <p:txBody>
          <a:bodyPr/>
          <a:lstStyle/>
          <a:p>
            <a:fld id="{532EB22C-1FA3-4F31-A18F-25A9DFA2C3F9}" type="datetimeFigureOut">
              <a:rPr lang="et-EE" smtClean="0"/>
              <a:t>14.08.2023</a:t>
            </a:fld>
            <a:endParaRPr lang="et-EE"/>
          </a:p>
        </p:txBody>
      </p:sp>
      <p:sp>
        <p:nvSpPr>
          <p:cNvPr id="6" name="Footer Placeholder 5">
            <a:extLst>
              <a:ext uri="{FF2B5EF4-FFF2-40B4-BE49-F238E27FC236}">
                <a16:creationId xmlns:a16="http://schemas.microsoft.com/office/drawing/2014/main" id="{255A1B7C-07CD-4A5C-A93A-02DA25A0971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3B9A24EC-68E1-4CEC-8906-AB540606A175}"/>
              </a:ext>
            </a:extLst>
          </p:cNvPr>
          <p:cNvSpPr>
            <a:spLocks noGrp="1"/>
          </p:cNvSpPr>
          <p:nvPr>
            <p:ph type="sldNum" sz="quarter" idx="12"/>
          </p:nvPr>
        </p:nvSpPr>
        <p:spPr/>
        <p:txBody>
          <a:bodyPr/>
          <a:lstStyle/>
          <a:p>
            <a:fld id="{F33BA3A8-A40B-472E-A725-CAE3288E60E0}" type="slidenum">
              <a:rPr lang="et-EE" smtClean="0"/>
              <a:t>‹#›</a:t>
            </a:fld>
            <a:endParaRPr lang="et-EE"/>
          </a:p>
        </p:txBody>
      </p:sp>
    </p:spTree>
    <p:extLst>
      <p:ext uri="{BB962C8B-B14F-4D97-AF65-F5344CB8AC3E}">
        <p14:creationId xmlns:p14="http://schemas.microsoft.com/office/powerpoint/2010/main" val="1795445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63CB1D-472A-4344-A2CE-10B8246C0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99B9F9FC-1ABC-4504-89B8-3BADD90BB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DD58C874-EB07-4CFC-80D0-742F811EF5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EB22C-1FA3-4F31-A18F-25A9DFA2C3F9}" type="datetimeFigureOut">
              <a:rPr lang="et-EE" smtClean="0"/>
              <a:t>14.08.2023</a:t>
            </a:fld>
            <a:endParaRPr lang="et-EE"/>
          </a:p>
        </p:txBody>
      </p:sp>
      <p:sp>
        <p:nvSpPr>
          <p:cNvPr id="5" name="Footer Placeholder 4">
            <a:extLst>
              <a:ext uri="{FF2B5EF4-FFF2-40B4-BE49-F238E27FC236}">
                <a16:creationId xmlns:a16="http://schemas.microsoft.com/office/drawing/2014/main" id="{9C6B8733-B2E5-41D6-8B72-893BA1241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F9CA88B7-9440-47AC-BB3B-2693B20930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A3A8-A40B-472E-A725-CAE3288E60E0}" type="slidenum">
              <a:rPr lang="et-EE" smtClean="0"/>
              <a:t>‹#›</a:t>
            </a:fld>
            <a:endParaRPr lang="et-EE"/>
          </a:p>
        </p:txBody>
      </p:sp>
    </p:spTree>
    <p:extLst>
      <p:ext uri="{BB962C8B-B14F-4D97-AF65-F5344CB8AC3E}">
        <p14:creationId xmlns:p14="http://schemas.microsoft.com/office/powerpoint/2010/main" val="4047254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vvtat.lt/en/services/administrative-services/issue-of-a-guide-certificate/75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valitsus.ee/uudised/valitsuse-55-istungi-kommenteeritud-paevakor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DC23-2607-4022-A6FD-32D55428132D}"/>
              </a:ext>
            </a:extLst>
          </p:cNvPr>
          <p:cNvSpPr>
            <a:spLocks noGrp="1"/>
          </p:cNvSpPr>
          <p:nvPr>
            <p:ph type="title"/>
          </p:nvPr>
        </p:nvSpPr>
        <p:spPr/>
        <p:txBody>
          <a:bodyPr anchor="t">
            <a:normAutofit/>
          </a:bodyPr>
          <a:lstStyle/>
          <a:p>
            <a:pPr algn="l"/>
            <a:br>
              <a:rPr lang="en-US" sz="4000" dirty="0">
                <a:solidFill>
                  <a:schemeClr val="tx2"/>
                </a:solidFill>
              </a:rPr>
            </a:br>
            <a:endParaRPr lang="et-EE" sz="4000" dirty="0">
              <a:solidFill>
                <a:schemeClr val="tx2"/>
              </a:solidFill>
            </a:endParaRPr>
          </a:p>
        </p:txBody>
      </p:sp>
      <p:sp>
        <p:nvSpPr>
          <p:cNvPr id="3" name="Subtitle 2">
            <a:extLst>
              <a:ext uri="{FF2B5EF4-FFF2-40B4-BE49-F238E27FC236}">
                <a16:creationId xmlns:a16="http://schemas.microsoft.com/office/drawing/2014/main" id="{C1D1748D-9D34-4F74-8A46-46A8FBF620BE}"/>
              </a:ext>
            </a:extLst>
          </p:cNvPr>
          <p:cNvSpPr>
            <a:spLocks noGrp="1"/>
          </p:cNvSpPr>
          <p:nvPr>
            <p:ph idx="1"/>
          </p:nvPr>
        </p:nvSpPr>
        <p:spPr>
          <a:xfrm>
            <a:off x="838200" y="1690688"/>
            <a:ext cx="10515600" cy="4486275"/>
          </a:xfrm>
        </p:spPr>
        <p:txBody>
          <a:bodyPr anchor="b">
            <a:noAutofit/>
          </a:bodyPr>
          <a:lstStyle/>
          <a:p>
            <a:pPr marL="0" indent="0" algn="l">
              <a:buNone/>
            </a:pPr>
            <a:endParaRPr lang="en-US" sz="4400" dirty="0">
              <a:solidFill>
                <a:schemeClr val="tx2"/>
              </a:solidFill>
            </a:endParaRPr>
          </a:p>
          <a:p>
            <a:pPr marL="0" indent="0" algn="l">
              <a:buNone/>
            </a:pPr>
            <a:endParaRPr lang="en-US" sz="4400" dirty="0">
              <a:solidFill>
                <a:schemeClr val="tx2"/>
              </a:solidFill>
            </a:endParaRPr>
          </a:p>
        </p:txBody>
      </p:sp>
      <p:pic>
        <p:nvPicPr>
          <p:cNvPr id="4" name="Pilt 3">
            <a:extLst>
              <a:ext uri="{FF2B5EF4-FFF2-40B4-BE49-F238E27FC236}">
                <a16:creationId xmlns:a16="http://schemas.microsoft.com/office/drawing/2014/main" id="{7D8D581A-0531-4913-93FF-57F5E730AE67}"/>
              </a:ext>
            </a:extLst>
          </p:cNvPr>
          <p:cNvPicPr>
            <a:picLocks noChangeAspect="1"/>
          </p:cNvPicPr>
          <p:nvPr/>
        </p:nvPicPr>
        <p:blipFill>
          <a:blip r:embed="rId2"/>
          <a:stretch>
            <a:fillRect/>
          </a:stretch>
        </p:blipFill>
        <p:spPr>
          <a:xfrm>
            <a:off x="6373329" y="365125"/>
            <a:ext cx="4600841" cy="3266596"/>
          </a:xfrm>
          <a:custGeom>
            <a:avLst/>
            <a:gdLst/>
            <a:ahLst/>
            <a:cxnLst/>
            <a:rect l="l" t="t" r="r" b="b"/>
            <a:pathLst>
              <a:path w="4141760" h="4377846">
                <a:moveTo>
                  <a:pt x="0" y="0"/>
                </a:moveTo>
                <a:lnTo>
                  <a:pt x="4141760" y="0"/>
                </a:lnTo>
                <a:lnTo>
                  <a:pt x="4141760" y="4377846"/>
                </a:lnTo>
                <a:lnTo>
                  <a:pt x="0" y="4377846"/>
                </a:lnTo>
                <a:close/>
              </a:path>
            </a:pathLst>
          </a:custGeom>
        </p:spPr>
      </p:pic>
      <p:sp>
        <p:nvSpPr>
          <p:cNvPr id="43" name="TextBox 42">
            <a:extLst>
              <a:ext uri="{FF2B5EF4-FFF2-40B4-BE49-F238E27FC236}">
                <a16:creationId xmlns:a16="http://schemas.microsoft.com/office/drawing/2014/main" id="{92373C59-4283-4950-8CAA-CDA78BB0B67C}"/>
              </a:ext>
            </a:extLst>
          </p:cNvPr>
          <p:cNvSpPr txBox="1"/>
          <p:nvPr/>
        </p:nvSpPr>
        <p:spPr>
          <a:xfrm>
            <a:off x="1075765" y="2967335"/>
            <a:ext cx="6246809" cy="3539430"/>
          </a:xfrm>
          <a:prstGeom prst="rect">
            <a:avLst/>
          </a:prstGeom>
          <a:noFill/>
        </p:spPr>
        <p:txBody>
          <a:bodyPr wrap="square">
            <a:spAutoFit/>
          </a:bodyPr>
          <a:lstStyle/>
          <a:p>
            <a:pPr marL="0" indent="0" algn="ctr">
              <a:buNone/>
            </a:pPr>
            <a:r>
              <a:rPr lang="en-US" sz="4400" dirty="0"/>
              <a:t>Eesti </a:t>
            </a:r>
            <a:r>
              <a:rPr lang="en-US" sz="4400" dirty="0" err="1"/>
              <a:t>Turismi</a:t>
            </a:r>
            <a:r>
              <a:rPr lang="en-US" sz="4400" dirty="0"/>
              <a:t>- ja </a:t>
            </a:r>
            <a:r>
              <a:rPr lang="en-US" sz="4400" dirty="0" err="1"/>
              <a:t>Reisifirmade</a:t>
            </a:r>
            <a:r>
              <a:rPr lang="en-US" sz="4400" dirty="0"/>
              <a:t> </a:t>
            </a:r>
            <a:r>
              <a:rPr lang="en-US" sz="4400" dirty="0" err="1"/>
              <a:t>Liidu</a:t>
            </a:r>
            <a:r>
              <a:rPr lang="en-US" sz="4400" dirty="0"/>
              <a:t> </a:t>
            </a:r>
            <a:r>
              <a:rPr lang="en-US" sz="4400" dirty="0" err="1"/>
              <a:t>kevadvolikogu</a:t>
            </a:r>
            <a:r>
              <a:rPr lang="en-US" sz="4400" dirty="0"/>
              <a:t> </a:t>
            </a:r>
            <a:r>
              <a:rPr lang="en-US" sz="4400" dirty="0" err="1"/>
              <a:t>koosolek</a:t>
            </a:r>
            <a:endParaRPr lang="en-US" sz="4400" dirty="0"/>
          </a:p>
          <a:p>
            <a:pPr marL="0" indent="0" algn="ctr">
              <a:buNone/>
            </a:pPr>
            <a:endParaRPr lang="en-US" sz="4400" dirty="0"/>
          </a:p>
          <a:p>
            <a:pPr marL="0" indent="0" algn="ctr">
              <a:buNone/>
            </a:pPr>
            <a:r>
              <a:rPr lang="et-EE" sz="2400" dirty="0">
                <a:effectLst/>
                <a:ea typeface="Calibri" panose="020F0502020204030204" pitchFamily="34" charset="0"/>
              </a:rPr>
              <a:t>1</a:t>
            </a:r>
            <a:r>
              <a:rPr lang="en-US" sz="2400" dirty="0">
                <a:effectLst/>
                <a:ea typeface="Calibri" panose="020F0502020204030204" pitchFamily="34" charset="0"/>
              </a:rPr>
              <a:t>0</a:t>
            </a:r>
            <a:r>
              <a:rPr lang="et-EE" sz="2400" dirty="0">
                <a:effectLst/>
                <a:ea typeface="Calibri" panose="020F0502020204030204" pitchFamily="34" charset="0"/>
              </a:rPr>
              <a:t>.mai 202</a:t>
            </a:r>
            <a:r>
              <a:rPr lang="en-US" sz="2400" dirty="0">
                <a:effectLst/>
                <a:ea typeface="Calibri" panose="020F0502020204030204" pitchFamily="34" charset="0"/>
              </a:rPr>
              <a:t>3 kl 11.00 – 16.00</a:t>
            </a:r>
            <a:r>
              <a:rPr lang="et-EE" sz="2400" dirty="0">
                <a:effectLst/>
                <a:ea typeface="Calibri" panose="020F0502020204030204" pitchFamily="34" charset="0"/>
              </a:rPr>
              <a:t> </a:t>
            </a:r>
            <a:endParaRPr lang="en-US" sz="2400" dirty="0">
              <a:effectLst/>
              <a:ea typeface="Calibri" panose="020F0502020204030204" pitchFamily="34" charset="0"/>
            </a:endParaRPr>
          </a:p>
          <a:p>
            <a:pPr marL="0" indent="0" algn="ctr">
              <a:buNone/>
            </a:pPr>
            <a:r>
              <a:rPr lang="en-US" sz="2400" dirty="0" err="1">
                <a:effectLst/>
                <a:ea typeface="Calibri" panose="020F0502020204030204" pitchFamily="34" charset="0"/>
              </a:rPr>
              <a:t>Anija</a:t>
            </a:r>
            <a:r>
              <a:rPr lang="en-US" sz="2400" dirty="0">
                <a:effectLst/>
                <a:ea typeface="Calibri" panose="020F0502020204030204" pitchFamily="34" charset="0"/>
              </a:rPr>
              <a:t> </a:t>
            </a:r>
            <a:r>
              <a:rPr lang="en-US" sz="2400" dirty="0" err="1">
                <a:effectLst/>
                <a:ea typeface="Calibri" panose="020F0502020204030204" pitchFamily="34" charset="0"/>
              </a:rPr>
              <a:t>mõis</a:t>
            </a:r>
            <a:r>
              <a:rPr lang="en-US" sz="2400" dirty="0">
                <a:effectLst/>
                <a:ea typeface="Calibri" panose="020F0502020204030204" pitchFamily="34" charset="0"/>
              </a:rPr>
              <a:t>, </a:t>
            </a:r>
            <a:r>
              <a:rPr lang="en-US" sz="2400" dirty="0" err="1">
                <a:effectLst/>
                <a:ea typeface="Calibri" panose="020F0502020204030204" pitchFamily="34" charset="0"/>
              </a:rPr>
              <a:t>Anija</a:t>
            </a:r>
            <a:r>
              <a:rPr lang="en-US" sz="2400" dirty="0">
                <a:effectLst/>
                <a:ea typeface="Calibri" panose="020F0502020204030204" pitchFamily="34" charset="0"/>
              </a:rPr>
              <a:t>, </a:t>
            </a:r>
            <a:r>
              <a:rPr lang="en-US" sz="2400" dirty="0" err="1">
                <a:effectLst/>
                <a:ea typeface="Calibri" panose="020F0502020204030204" pitchFamily="34" charset="0"/>
              </a:rPr>
              <a:t>Harjumaa</a:t>
            </a:r>
            <a:endParaRPr lang="et-EE" sz="2400" dirty="0">
              <a:effectLst/>
              <a:ea typeface="Calibri" panose="020F0502020204030204" pitchFamily="34" charset="0"/>
            </a:endParaRPr>
          </a:p>
        </p:txBody>
      </p:sp>
    </p:spTree>
    <p:extLst>
      <p:ext uri="{BB962C8B-B14F-4D97-AF65-F5344CB8AC3E}">
        <p14:creationId xmlns:p14="http://schemas.microsoft.com/office/powerpoint/2010/main" val="192257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FF7A-3FC6-BB4A-16C3-F36794FCB1D4}"/>
              </a:ext>
            </a:extLst>
          </p:cNvPr>
          <p:cNvSpPr>
            <a:spLocks noGrp="1"/>
          </p:cNvSpPr>
          <p:nvPr>
            <p:ph type="title"/>
          </p:nvPr>
        </p:nvSpPr>
        <p:spPr>
          <a:xfrm>
            <a:off x="646981" y="365125"/>
            <a:ext cx="10706819" cy="1230761"/>
          </a:xfrm>
        </p:spPr>
        <p:txBody>
          <a:bodyPr>
            <a:normAutofit fontScale="90000"/>
          </a:bodyPr>
          <a:lstStyle/>
          <a:p>
            <a:pPr algn="ctr"/>
            <a:br>
              <a:rPr lang="en-US" b="1" dirty="0"/>
            </a:br>
            <a:r>
              <a:rPr lang="en-US" b="1" dirty="0" err="1"/>
              <a:t>UUED</a:t>
            </a:r>
            <a:r>
              <a:rPr lang="en-US" b="1" dirty="0"/>
              <a:t> </a:t>
            </a:r>
            <a:r>
              <a:rPr lang="en-US" b="1" dirty="0" err="1"/>
              <a:t>LIIKMED</a:t>
            </a:r>
            <a:r>
              <a:rPr lang="en-US" b="1" dirty="0"/>
              <a:t> alates 01.04.2023</a:t>
            </a:r>
            <a:br>
              <a:rPr lang="en-US" b="1" dirty="0"/>
            </a:br>
            <a:br>
              <a:rPr lang="en-US" b="1" dirty="0"/>
            </a:br>
            <a:r>
              <a:rPr lang="en-US" b="1" dirty="0"/>
              <a:t> </a:t>
            </a:r>
            <a:endParaRPr lang="et-EE" b="1" dirty="0"/>
          </a:p>
        </p:txBody>
      </p:sp>
      <p:sp>
        <p:nvSpPr>
          <p:cNvPr id="3" name="Content Placeholder 2">
            <a:extLst>
              <a:ext uri="{FF2B5EF4-FFF2-40B4-BE49-F238E27FC236}">
                <a16:creationId xmlns:a16="http://schemas.microsoft.com/office/drawing/2014/main" id="{79E32451-2CC0-FF34-9837-B13C7D593F35}"/>
              </a:ext>
            </a:extLst>
          </p:cNvPr>
          <p:cNvSpPr>
            <a:spLocks noGrp="1"/>
          </p:cNvSpPr>
          <p:nvPr>
            <p:ph idx="1"/>
          </p:nvPr>
        </p:nvSpPr>
        <p:spPr>
          <a:xfrm>
            <a:off x="838200" y="1595886"/>
            <a:ext cx="10515600" cy="4581077"/>
          </a:xfrm>
        </p:spPr>
        <p:txBody>
          <a:bodyPr>
            <a:normAutofit fontScale="92500"/>
          </a:bodyPr>
          <a:lstStyle/>
          <a:p>
            <a:pPr marL="0" indent="0">
              <a:buNone/>
            </a:pPr>
            <a:r>
              <a:rPr lang="en-US" sz="3000" b="1" dirty="0" err="1"/>
              <a:t>Põhiliige</a:t>
            </a:r>
            <a:r>
              <a:rPr lang="en-US" sz="3000" b="1" dirty="0"/>
              <a:t>:</a:t>
            </a:r>
          </a:p>
          <a:p>
            <a:pPr marL="0" indent="0">
              <a:buNone/>
            </a:pPr>
            <a:r>
              <a:rPr lang="en-US" sz="3000" dirty="0">
                <a:solidFill>
                  <a:srgbClr val="0070C0"/>
                </a:solidFill>
              </a:rPr>
              <a:t>Travel ONE OÜ</a:t>
            </a:r>
            <a:r>
              <a:rPr lang="en-US" sz="3000" b="1" dirty="0"/>
              <a:t>– </a:t>
            </a:r>
            <a:r>
              <a:rPr lang="en-US" sz="3000" dirty="0"/>
              <a:t>Dmitri Vassiljev</a:t>
            </a:r>
          </a:p>
          <a:p>
            <a:pPr marL="0" indent="0">
              <a:buNone/>
            </a:pPr>
            <a:endParaRPr lang="en-US" sz="3000" b="1" dirty="0"/>
          </a:p>
          <a:p>
            <a:pPr marL="0" indent="0">
              <a:buNone/>
            </a:pPr>
            <a:r>
              <a:rPr lang="en-US" sz="3000" b="1" dirty="0" err="1"/>
              <a:t>Kaasliikmed</a:t>
            </a:r>
            <a:r>
              <a:rPr lang="en-US" sz="3000" b="1" dirty="0"/>
              <a:t>:</a:t>
            </a:r>
          </a:p>
          <a:p>
            <a:pPr marL="0" indent="0">
              <a:buNone/>
            </a:pPr>
            <a:r>
              <a:rPr lang="en-US" sz="3000" dirty="0" err="1">
                <a:solidFill>
                  <a:srgbClr val="0070C0"/>
                </a:solidFill>
              </a:rPr>
              <a:t>Ratehawk</a:t>
            </a:r>
            <a:r>
              <a:rPr lang="en-US" sz="3000" dirty="0">
                <a:solidFill>
                  <a:srgbClr val="0070C0"/>
                </a:solidFill>
              </a:rPr>
              <a:t> / Emerging Travel Inc </a:t>
            </a:r>
            <a:r>
              <a:rPr lang="en-US" sz="3000" dirty="0"/>
              <a:t>– Kristiina Hinno ja Darya Romanova</a:t>
            </a:r>
          </a:p>
          <a:p>
            <a:pPr marL="0" indent="0">
              <a:buNone/>
            </a:pPr>
            <a:r>
              <a:rPr lang="en-US" sz="3000" dirty="0">
                <a:solidFill>
                  <a:srgbClr val="0070C0"/>
                </a:solidFill>
              </a:rPr>
              <a:t>Walks in Europe OÜ </a:t>
            </a:r>
            <a:r>
              <a:rPr lang="en-US" sz="3000" dirty="0"/>
              <a:t>- </a:t>
            </a:r>
            <a:r>
              <a:rPr lang="en-US" sz="3000" dirty="0" err="1"/>
              <a:t>Arzu</a:t>
            </a:r>
            <a:r>
              <a:rPr lang="en-US" sz="3000" dirty="0"/>
              <a:t> </a:t>
            </a:r>
            <a:r>
              <a:rPr lang="en-US" sz="3000" dirty="0" err="1"/>
              <a:t>Altinay</a:t>
            </a:r>
            <a:endParaRPr lang="en-US" sz="3000" dirty="0"/>
          </a:p>
          <a:p>
            <a:pPr marL="0" indent="0">
              <a:buNone/>
            </a:pPr>
            <a:r>
              <a:rPr lang="en-US" sz="3000" dirty="0">
                <a:solidFill>
                  <a:srgbClr val="0070C0"/>
                </a:solidFill>
              </a:rPr>
              <a:t>SIA Join Up Baltic </a:t>
            </a:r>
            <a:r>
              <a:rPr lang="en-US" sz="3000" dirty="0"/>
              <a:t>– </a:t>
            </a:r>
            <a:r>
              <a:rPr lang="en-US" sz="3000" dirty="0" err="1"/>
              <a:t>Heiki</a:t>
            </a:r>
            <a:r>
              <a:rPr lang="en-US" sz="3000" dirty="0"/>
              <a:t> </a:t>
            </a:r>
            <a:r>
              <a:rPr lang="en-US" sz="3000" dirty="0" err="1"/>
              <a:t>Tulk</a:t>
            </a:r>
            <a:endParaRPr lang="en-US" sz="3000" dirty="0"/>
          </a:p>
          <a:p>
            <a:pPr marL="0" indent="0">
              <a:buNone/>
            </a:pPr>
            <a:endParaRPr lang="en-US" dirty="0"/>
          </a:p>
          <a:p>
            <a:r>
              <a:rPr lang="en-US" sz="2800" dirty="0" err="1">
                <a:effectLst/>
                <a:latin typeface="Calibri" panose="020F0502020204030204" pitchFamily="34" charset="0"/>
                <a:ea typeface="Calibri" panose="020F0502020204030204" pitchFamily="34" charset="0"/>
                <a:cs typeface="Times New Roman" panose="02020603050405020304" pitchFamily="18" charset="0"/>
              </a:rPr>
              <a:t>Seisuga</a:t>
            </a:r>
            <a:r>
              <a:rPr lang="en-US" sz="2800" dirty="0">
                <a:effectLst/>
                <a:latin typeface="Calibri" panose="020F0502020204030204" pitchFamily="34" charset="0"/>
                <a:ea typeface="Calibri" panose="020F0502020204030204" pitchFamily="34" charset="0"/>
                <a:cs typeface="Times New Roman" panose="02020603050405020304" pitchFamily="18" charset="0"/>
              </a:rPr>
              <a:t> 01.04.2023 on ETFL-il 77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liiget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sh</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55 </a:t>
            </a:r>
            <a:r>
              <a:rPr lang="en-US" sz="2800" dirty="0" err="1">
                <a:latin typeface="Calibri" panose="020F0502020204030204" pitchFamily="34" charset="0"/>
                <a:ea typeface="Calibri" panose="020F0502020204030204" pitchFamily="34" charset="0"/>
                <a:cs typeface="Times New Roman" panose="02020603050405020304" pitchFamily="18" charset="0"/>
              </a:rPr>
              <a:t>põhiliiget</a:t>
            </a:r>
            <a:r>
              <a:rPr lang="en-US" sz="2800" dirty="0">
                <a:latin typeface="Calibri" panose="020F0502020204030204" pitchFamily="34" charset="0"/>
                <a:ea typeface="Calibri" panose="020F0502020204030204" pitchFamily="34" charset="0"/>
                <a:cs typeface="Times New Roman" panose="02020603050405020304" pitchFamily="18" charset="0"/>
              </a:rPr>
              <a:t> ja 22 </a:t>
            </a:r>
            <a:r>
              <a:rPr lang="en-US" sz="2800" dirty="0" err="1">
                <a:latin typeface="Calibri" panose="020F0502020204030204" pitchFamily="34" charset="0"/>
                <a:ea typeface="Calibri" panose="020F0502020204030204" pitchFamily="34" charset="0"/>
                <a:cs typeface="Times New Roman" panose="02020603050405020304" pitchFamily="18" charset="0"/>
              </a:rPr>
              <a:t>kaasliiget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dirty="0"/>
          </a:p>
        </p:txBody>
      </p:sp>
      <p:pic>
        <p:nvPicPr>
          <p:cNvPr id="4" name="Pilt 3">
            <a:extLst>
              <a:ext uri="{FF2B5EF4-FFF2-40B4-BE49-F238E27FC236}">
                <a16:creationId xmlns:a16="http://schemas.microsoft.com/office/drawing/2014/main" id="{93208ECA-FDA5-A04B-B37B-61560965B0B8}"/>
              </a:ext>
            </a:extLst>
          </p:cNvPr>
          <p:cNvPicPr>
            <a:picLocks noChangeAspect="1"/>
          </p:cNvPicPr>
          <p:nvPr/>
        </p:nvPicPr>
        <p:blipFill>
          <a:blip r:embed="rId2"/>
          <a:stretch>
            <a:fillRect/>
          </a:stretch>
        </p:blipFill>
        <p:spPr>
          <a:xfrm>
            <a:off x="10256808" y="263325"/>
            <a:ext cx="1866150" cy="1494831"/>
          </a:xfrm>
          <a:prstGeom prst="rect">
            <a:avLst/>
          </a:prstGeom>
        </p:spPr>
      </p:pic>
    </p:spTree>
    <p:extLst>
      <p:ext uri="{BB962C8B-B14F-4D97-AF65-F5344CB8AC3E}">
        <p14:creationId xmlns:p14="http://schemas.microsoft.com/office/powerpoint/2010/main" val="701137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8FA0-EAE6-344B-B4EA-729338D17F8D}"/>
              </a:ext>
            </a:extLst>
          </p:cNvPr>
          <p:cNvSpPr>
            <a:spLocks noGrp="1"/>
          </p:cNvSpPr>
          <p:nvPr>
            <p:ph type="title"/>
          </p:nvPr>
        </p:nvSpPr>
        <p:spPr>
          <a:xfrm>
            <a:off x="838199" y="365126"/>
            <a:ext cx="9023605" cy="1161750"/>
          </a:xfrm>
        </p:spPr>
        <p:txBody>
          <a:bodyPr>
            <a:normAutofit/>
          </a:bodyPr>
          <a:lstStyle/>
          <a:p>
            <a:pPr algn="ctr"/>
            <a:r>
              <a:rPr lang="et-EE" sz="4000" b="1" dirty="0"/>
              <a:t>ETFL 2022-23 tegevuste ülevaade </a:t>
            </a:r>
            <a:r>
              <a:rPr lang="en-US" sz="4000" b="1" dirty="0"/>
              <a:t> </a:t>
            </a:r>
            <a:endParaRPr lang="et-EE" sz="4000" b="1" dirty="0"/>
          </a:p>
        </p:txBody>
      </p:sp>
      <p:sp>
        <p:nvSpPr>
          <p:cNvPr id="3" name="Content Placeholder 2">
            <a:extLst>
              <a:ext uri="{FF2B5EF4-FFF2-40B4-BE49-F238E27FC236}">
                <a16:creationId xmlns:a16="http://schemas.microsoft.com/office/drawing/2014/main" id="{9B4AC4D8-6811-E942-6F8F-98D99C2A934C}"/>
              </a:ext>
            </a:extLst>
          </p:cNvPr>
          <p:cNvSpPr>
            <a:spLocks noGrp="1"/>
          </p:cNvSpPr>
          <p:nvPr>
            <p:ph idx="1"/>
          </p:nvPr>
        </p:nvSpPr>
        <p:spPr>
          <a:xfrm>
            <a:off x="838200" y="1690255"/>
            <a:ext cx="10515600" cy="4904508"/>
          </a:xfrm>
        </p:spPr>
        <p:txBody>
          <a:bodyPr>
            <a:normAutofit fontScale="70000" lnSpcReduction="20000"/>
          </a:bodyPr>
          <a:lstStyle/>
          <a:p>
            <a:r>
              <a:rPr lang="en-US" dirty="0"/>
              <a:t>2</a:t>
            </a:r>
            <a:r>
              <a:rPr lang="et-EE" dirty="0"/>
              <a:t> volikogu : 1</a:t>
            </a:r>
            <a:r>
              <a:rPr lang="en-US" dirty="0"/>
              <a:t>2</a:t>
            </a:r>
            <a:r>
              <a:rPr lang="et-EE" dirty="0"/>
              <a:t>.05.202</a:t>
            </a:r>
            <a:r>
              <a:rPr lang="en-US" dirty="0"/>
              <a:t>2 ja 30.11.2022</a:t>
            </a:r>
            <a:endParaRPr lang="et-EE" dirty="0"/>
          </a:p>
          <a:p>
            <a:r>
              <a:rPr lang="en-US" dirty="0"/>
              <a:t>6</a:t>
            </a:r>
            <a:r>
              <a:rPr lang="et-EE" dirty="0"/>
              <a:t> juhatuse koosolekut</a:t>
            </a:r>
            <a:r>
              <a:rPr lang="en-US" dirty="0"/>
              <a:t> - 05.05.2022, 09.06.2022, 16.08.2022, 04.10.2022, 21.11.2022, 12.01.2023</a:t>
            </a:r>
            <a:endParaRPr lang="et-EE" dirty="0"/>
          </a:p>
          <a:p>
            <a:r>
              <a:rPr lang="et-EE" dirty="0"/>
              <a:t>Regulaarse</a:t>
            </a:r>
            <a:r>
              <a:rPr lang="en-US" dirty="0"/>
              <a:t>d </a:t>
            </a:r>
            <a:r>
              <a:rPr lang="en-US" dirty="0" err="1"/>
              <a:t>veebikoosolekud</a:t>
            </a:r>
            <a:r>
              <a:rPr lang="en-US" dirty="0"/>
              <a:t> </a:t>
            </a:r>
            <a:r>
              <a:rPr lang="et-EE" dirty="0"/>
              <a:t>EAS</a:t>
            </a:r>
            <a:r>
              <a:rPr lang="en-US" dirty="0"/>
              <a:t>-</a:t>
            </a:r>
            <a:r>
              <a:rPr lang="et-EE" dirty="0"/>
              <a:t>KredExi ühendasutus</a:t>
            </a:r>
            <a:r>
              <a:rPr lang="en-US" dirty="0"/>
              <a:t>e </a:t>
            </a:r>
            <a:r>
              <a:rPr lang="en-US" dirty="0" err="1"/>
              <a:t>ning</a:t>
            </a:r>
            <a:r>
              <a:rPr lang="et-EE" dirty="0"/>
              <a:t> </a:t>
            </a:r>
            <a:r>
              <a:rPr lang="et-EE" dirty="0" err="1"/>
              <a:t>MKMi</a:t>
            </a:r>
            <a:r>
              <a:rPr lang="en-US" dirty="0"/>
              <a:t>ga </a:t>
            </a:r>
            <a:r>
              <a:rPr lang="et-EE" dirty="0"/>
              <a:t>poolt kokku kutsutud turismisektori erialaliitude </a:t>
            </a:r>
            <a:r>
              <a:rPr lang="en-US" dirty="0"/>
              <a:t>ja </a:t>
            </a:r>
            <a:r>
              <a:rPr lang="en-US" dirty="0" err="1"/>
              <a:t>maakondade</a:t>
            </a:r>
            <a:r>
              <a:rPr lang="en-US" dirty="0"/>
              <a:t> </a:t>
            </a:r>
            <a:r>
              <a:rPr lang="en-US" dirty="0" err="1"/>
              <a:t>veebi</a:t>
            </a:r>
            <a:r>
              <a:rPr lang="et-EE" dirty="0"/>
              <a:t>koosolekud</a:t>
            </a:r>
            <a:r>
              <a:rPr lang="en-US" dirty="0"/>
              <a:t>, 2 x </a:t>
            </a:r>
            <a:r>
              <a:rPr lang="en-US" dirty="0" err="1"/>
              <a:t>kuus</a:t>
            </a:r>
            <a:r>
              <a:rPr lang="en-US" dirty="0"/>
              <a:t> </a:t>
            </a:r>
            <a:r>
              <a:rPr lang="en-US" dirty="0" err="1"/>
              <a:t>turismisektor</a:t>
            </a:r>
            <a:r>
              <a:rPr lang="en-US" dirty="0"/>
              <a:t> ja 2 x </a:t>
            </a:r>
            <a:r>
              <a:rPr lang="en-US" dirty="0" err="1"/>
              <a:t>kuus</a:t>
            </a:r>
            <a:r>
              <a:rPr lang="en-US" dirty="0"/>
              <a:t> Visit Estonia.</a:t>
            </a:r>
          </a:p>
          <a:p>
            <a:r>
              <a:rPr lang="en-US" dirty="0" err="1"/>
              <a:t>Osalemine</a:t>
            </a:r>
            <a:r>
              <a:rPr lang="en-US" dirty="0"/>
              <a:t> </a:t>
            </a:r>
            <a:r>
              <a:rPr lang="en-US" dirty="0" err="1"/>
              <a:t>Turismikoneverentsile</a:t>
            </a:r>
            <a:r>
              <a:rPr lang="en-US" dirty="0"/>
              <a:t> </a:t>
            </a:r>
            <a:r>
              <a:rPr lang="en-US" dirty="0" err="1"/>
              <a:t>sisendi</a:t>
            </a:r>
            <a:r>
              <a:rPr lang="en-US" dirty="0"/>
              <a:t> </a:t>
            </a:r>
            <a:r>
              <a:rPr lang="en-US" dirty="0" err="1"/>
              <a:t>andmises</a:t>
            </a:r>
            <a:r>
              <a:rPr lang="en-US" dirty="0"/>
              <a:t> (EAS)</a:t>
            </a:r>
          </a:p>
          <a:p>
            <a:r>
              <a:rPr lang="en-US" dirty="0" err="1"/>
              <a:t>Osalemine</a:t>
            </a:r>
            <a:r>
              <a:rPr lang="en-US" dirty="0"/>
              <a:t> </a:t>
            </a:r>
            <a:r>
              <a:rPr lang="en-US" dirty="0" err="1"/>
              <a:t>hotellide</a:t>
            </a:r>
            <a:r>
              <a:rPr lang="en-US" dirty="0"/>
              <a:t> </a:t>
            </a:r>
            <a:r>
              <a:rPr lang="en-US" dirty="0" err="1"/>
              <a:t>tärnistamise</a:t>
            </a:r>
            <a:r>
              <a:rPr lang="en-US" dirty="0"/>
              <a:t> </a:t>
            </a:r>
            <a:r>
              <a:rPr lang="en-US" dirty="0" err="1"/>
              <a:t>komisjonis</a:t>
            </a:r>
            <a:r>
              <a:rPr lang="en-US" dirty="0"/>
              <a:t>, </a:t>
            </a:r>
            <a:r>
              <a:rPr lang="en-US" dirty="0" err="1"/>
              <a:t>turundustegu</a:t>
            </a:r>
            <a:r>
              <a:rPr lang="en-US" dirty="0"/>
              <a:t> ja </a:t>
            </a:r>
            <a:r>
              <a:rPr lang="en-US" dirty="0" err="1"/>
              <a:t>turismitoode</a:t>
            </a:r>
            <a:r>
              <a:rPr lang="en-US" dirty="0"/>
              <a:t> </a:t>
            </a:r>
            <a:r>
              <a:rPr lang="en-US" dirty="0" err="1"/>
              <a:t>projektide</a:t>
            </a:r>
            <a:r>
              <a:rPr lang="en-US" dirty="0"/>
              <a:t> </a:t>
            </a:r>
            <a:r>
              <a:rPr lang="en-US" dirty="0" err="1"/>
              <a:t>hindamises</a:t>
            </a:r>
            <a:r>
              <a:rPr lang="en-US" dirty="0"/>
              <a:t>;</a:t>
            </a:r>
            <a:endParaRPr lang="et-EE" dirty="0"/>
          </a:p>
          <a:p>
            <a:r>
              <a:rPr lang="et-EE" dirty="0"/>
              <a:t>Järjepidev koostöö erinevates küsimustes </a:t>
            </a:r>
            <a:r>
              <a:rPr lang="en-US" dirty="0" err="1"/>
              <a:t>sõsarliitudega</a:t>
            </a:r>
            <a:r>
              <a:rPr lang="en-US" dirty="0"/>
              <a:t> - </a:t>
            </a:r>
            <a:r>
              <a:rPr lang="en-US" dirty="0" err="1"/>
              <a:t>giidid</a:t>
            </a:r>
            <a:r>
              <a:rPr lang="en-US" dirty="0"/>
              <a:t>, </a:t>
            </a:r>
            <a:r>
              <a:rPr lang="en-US" dirty="0" err="1"/>
              <a:t>turismiharidus</a:t>
            </a:r>
            <a:r>
              <a:rPr lang="en-US" dirty="0"/>
              <a:t>, </a:t>
            </a:r>
            <a:r>
              <a:rPr lang="en-US" dirty="0" err="1"/>
              <a:t>tööjõuprobleemid</a:t>
            </a:r>
            <a:r>
              <a:rPr lang="en-US" dirty="0"/>
              <a:t>, </a:t>
            </a:r>
            <a:r>
              <a:rPr lang="en-US" dirty="0" err="1"/>
              <a:t>valimiste</a:t>
            </a:r>
            <a:r>
              <a:rPr lang="en-US" dirty="0"/>
              <a:t> </a:t>
            </a:r>
            <a:r>
              <a:rPr lang="en-US" dirty="0" err="1"/>
              <a:t>eelsed</a:t>
            </a:r>
            <a:r>
              <a:rPr lang="en-US" dirty="0"/>
              <a:t> ja </a:t>
            </a:r>
            <a:r>
              <a:rPr lang="en-US" dirty="0" err="1"/>
              <a:t>valimiste</a:t>
            </a:r>
            <a:r>
              <a:rPr lang="en-US" dirty="0"/>
              <a:t> </a:t>
            </a:r>
            <a:r>
              <a:rPr lang="en-US" dirty="0" err="1"/>
              <a:t>järgsed</a:t>
            </a:r>
            <a:r>
              <a:rPr lang="en-US" dirty="0"/>
              <a:t> </a:t>
            </a:r>
            <a:r>
              <a:rPr lang="en-US" dirty="0" err="1"/>
              <a:t>kohtumised</a:t>
            </a:r>
            <a:r>
              <a:rPr lang="en-US" dirty="0"/>
              <a:t> </a:t>
            </a:r>
            <a:r>
              <a:rPr lang="en-US" dirty="0" err="1"/>
              <a:t>erakondadega</a:t>
            </a:r>
            <a:r>
              <a:rPr lang="en-US" dirty="0"/>
              <a:t> </a:t>
            </a:r>
            <a:r>
              <a:rPr lang="en-US" dirty="0" err="1"/>
              <a:t>jne</a:t>
            </a:r>
            <a:r>
              <a:rPr lang="en-US" dirty="0"/>
              <a:t>. </a:t>
            </a:r>
          </a:p>
          <a:p>
            <a:r>
              <a:rPr lang="en-US" dirty="0" err="1"/>
              <a:t>Koostöö</a:t>
            </a:r>
            <a:r>
              <a:rPr lang="et-EE" dirty="0"/>
              <a:t> Välisministeeriumi </a:t>
            </a:r>
            <a:r>
              <a:rPr lang="et-EE" dirty="0" err="1"/>
              <a:t>äridiplomaatia</a:t>
            </a:r>
            <a:r>
              <a:rPr lang="et-EE" dirty="0"/>
              <a:t>- ja konsulaarosakonnaga, Tarbijakaitse ja Tehnilise Järelevalve Ametiga, Majandus- ja Kommunikatsiooniministeeriumiga, </a:t>
            </a:r>
            <a:r>
              <a:rPr lang="en-US" dirty="0" err="1"/>
              <a:t>Rahandusministeeriumiga</a:t>
            </a:r>
            <a:r>
              <a:rPr lang="en-US" dirty="0"/>
              <a:t>,</a:t>
            </a:r>
            <a:r>
              <a:rPr lang="et-EE" dirty="0"/>
              <a:t> Politsei- ja Piirivalveametiga</a:t>
            </a:r>
            <a:r>
              <a:rPr lang="en-US" dirty="0"/>
              <a:t>; </a:t>
            </a:r>
          </a:p>
          <a:p>
            <a:r>
              <a:rPr lang="en-US" dirty="0" err="1"/>
              <a:t>Kohtumised</a:t>
            </a:r>
            <a:r>
              <a:rPr lang="en-US" dirty="0"/>
              <a:t> </a:t>
            </a:r>
            <a:r>
              <a:rPr lang="et-EE" dirty="0"/>
              <a:t>Tallinna linnaga</a:t>
            </a:r>
            <a:r>
              <a:rPr lang="en-US" dirty="0"/>
              <a:t> - 10.05.22 </a:t>
            </a:r>
            <a:r>
              <a:rPr lang="en-US" dirty="0" err="1"/>
              <a:t>abilinnapea</a:t>
            </a:r>
            <a:r>
              <a:rPr lang="en-US" dirty="0"/>
              <a:t> </a:t>
            </a:r>
            <a:r>
              <a:rPr lang="en-US" dirty="0" err="1"/>
              <a:t>Joosep</a:t>
            </a:r>
            <a:r>
              <a:rPr lang="en-US" dirty="0"/>
              <a:t> </a:t>
            </a:r>
            <a:r>
              <a:rPr lang="en-US" dirty="0" err="1"/>
              <a:t>Vimm</a:t>
            </a:r>
            <a:r>
              <a:rPr lang="en-US" dirty="0"/>
              <a:t>; 27.09.22. Linnapea </a:t>
            </a:r>
            <a:r>
              <a:rPr lang="en-US" dirty="0" err="1"/>
              <a:t>ümarlaud</a:t>
            </a:r>
            <a:r>
              <a:rPr lang="en-US" dirty="0"/>
              <a:t> </a:t>
            </a:r>
            <a:r>
              <a:rPr lang="en-US" dirty="0" err="1"/>
              <a:t>turismisektorile</a:t>
            </a:r>
            <a:r>
              <a:rPr lang="en-US" dirty="0"/>
              <a:t>;</a:t>
            </a:r>
            <a:endParaRPr lang="et-EE" dirty="0"/>
          </a:p>
          <a:p>
            <a:r>
              <a:rPr lang="et-EE" dirty="0"/>
              <a:t>Osalemine </a:t>
            </a:r>
            <a:r>
              <a:rPr lang="et-EE" dirty="0" err="1"/>
              <a:t>TTJA</a:t>
            </a:r>
            <a:r>
              <a:rPr lang="et-EE" dirty="0"/>
              <a:t> Tarbijavaidluskomisjoni töös</a:t>
            </a:r>
            <a:r>
              <a:rPr lang="en-US" dirty="0"/>
              <a:t>. </a:t>
            </a:r>
            <a:r>
              <a:rPr lang="en-US" dirty="0" err="1"/>
              <a:t>Toimus</a:t>
            </a:r>
            <a:r>
              <a:rPr lang="en-US" dirty="0"/>
              <a:t> 8</a:t>
            </a:r>
            <a:r>
              <a:rPr lang="et-EE" dirty="0"/>
              <a:t> komisjoni istungite sessiooni</a:t>
            </a:r>
            <a:r>
              <a:rPr lang="en-US" dirty="0"/>
              <a:t>, </a:t>
            </a:r>
            <a:r>
              <a:rPr lang="en-US" dirty="0" err="1"/>
              <a:t>arutati</a:t>
            </a:r>
            <a:r>
              <a:rPr lang="en-US" dirty="0"/>
              <a:t> 49 </a:t>
            </a:r>
            <a:r>
              <a:rPr lang="en-US" dirty="0" err="1"/>
              <a:t>nõuet</a:t>
            </a:r>
            <a:r>
              <a:rPr lang="en-US" dirty="0"/>
              <a:t>.</a:t>
            </a:r>
            <a:endParaRPr lang="et-EE" dirty="0"/>
          </a:p>
          <a:p>
            <a:endParaRPr lang="et-EE" dirty="0"/>
          </a:p>
        </p:txBody>
      </p:sp>
      <p:pic>
        <p:nvPicPr>
          <p:cNvPr id="4" name="Pilt 4">
            <a:extLst>
              <a:ext uri="{FF2B5EF4-FFF2-40B4-BE49-F238E27FC236}">
                <a16:creationId xmlns:a16="http://schemas.microsoft.com/office/drawing/2014/main" id="{E3B5CBBD-2F7C-C7EB-5583-211318B91680}"/>
              </a:ext>
            </a:extLst>
          </p:cNvPr>
          <p:cNvPicPr>
            <a:picLocks noChangeAspect="1"/>
          </p:cNvPicPr>
          <p:nvPr/>
        </p:nvPicPr>
        <p:blipFill>
          <a:blip r:embed="rId2"/>
          <a:stretch>
            <a:fillRect/>
          </a:stretch>
        </p:blipFill>
        <p:spPr>
          <a:xfrm>
            <a:off x="9861805" y="82286"/>
            <a:ext cx="2034632" cy="1444589"/>
          </a:xfrm>
          <a:prstGeom prst="rect">
            <a:avLst/>
          </a:prstGeom>
        </p:spPr>
      </p:pic>
    </p:spTree>
    <p:extLst>
      <p:ext uri="{BB962C8B-B14F-4D97-AF65-F5344CB8AC3E}">
        <p14:creationId xmlns:p14="http://schemas.microsoft.com/office/powerpoint/2010/main" val="207040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7776-A18A-B0F2-5C41-3CDE7CD9CB0F}"/>
              </a:ext>
            </a:extLst>
          </p:cNvPr>
          <p:cNvSpPr>
            <a:spLocks noGrp="1"/>
          </p:cNvSpPr>
          <p:nvPr>
            <p:ph type="title"/>
          </p:nvPr>
        </p:nvSpPr>
        <p:spPr>
          <a:xfrm>
            <a:off x="838200" y="365125"/>
            <a:ext cx="9192491" cy="1325563"/>
          </a:xfrm>
        </p:spPr>
        <p:txBody>
          <a:bodyPr>
            <a:normAutofit/>
          </a:bodyPr>
          <a:lstStyle/>
          <a:p>
            <a:pPr algn="ctr"/>
            <a:r>
              <a:rPr lang="et-EE" sz="4000" b="1" dirty="0"/>
              <a:t>ETFL 2022-23 tegevuste</a:t>
            </a:r>
            <a:r>
              <a:rPr lang="en-US" sz="4000" b="1" dirty="0"/>
              <a:t> </a:t>
            </a:r>
            <a:r>
              <a:rPr lang="en-US" sz="4000" b="1" dirty="0" err="1"/>
              <a:t>ülevaade</a:t>
            </a:r>
            <a:r>
              <a:rPr lang="en-US" sz="4000" b="1" dirty="0"/>
              <a:t> II</a:t>
            </a:r>
            <a:endParaRPr lang="et-EE" sz="4000" b="1" dirty="0"/>
          </a:p>
        </p:txBody>
      </p:sp>
      <p:sp>
        <p:nvSpPr>
          <p:cNvPr id="3" name="Content Placeholder 2">
            <a:extLst>
              <a:ext uri="{FF2B5EF4-FFF2-40B4-BE49-F238E27FC236}">
                <a16:creationId xmlns:a16="http://schemas.microsoft.com/office/drawing/2014/main" id="{C4ABD83A-6E3F-E22B-F1D0-A5FF20F40E4B}"/>
              </a:ext>
            </a:extLst>
          </p:cNvPr>
          <p:cNvSpPr>
            <a:spLocks noGrp="1"/>
          </p:cNvSpPr>
          <p:nvPr>
            <p:ph idx="1"/>
          </p:nvPr>
        </p:nvSpPr>
        <p:spPr>
          <a:xfrm>
            <a:off x="838200" y="1398494"/>
            <a:ext cx="10515600" cy="5168561"/>
          </a:xfrm>
        </p:spPr>
        <p:txBody>
          <a:bodyPr>
            <a:normAutofit fontScale="47500" lnSpcReduction="20000"/>
          </a:bodyPr>
          <a:lstStyle/>
          <a:p>
            <a:pPr marL="342900" indent="-342900">
              <a:buFont typeface="Arial" panose="020B0604020202020204" pitchFamily="34" charset="0"/>
              <a:buChar char="•"/>
            </a:pPr>
            <a:r>
              <a:rPr lang="et-EE" sz="4400" dirty="0" err="1">
                <a:latin typeface="Calibri" panose="020F0502020204030204" pitchFamily="34" charset="0"/>
              </a:rPr>
              <a:t>Tourest2023</a:t>
            </a:r>
            <a:r>
              <a:rPr lang="et-EE" sz="4400" dirty="0">
                <a:latin typeface="Calibri" panose="020F0502020204030204" pitchFamily="34" charset="0"/>
              </a:rPr>
              <a:t> messiks ettevalmistumine läbi Turismiteenuse disaini ja </a:t>
            </a:r>
            <a:br>
              <a:rPr lang="et-EE" sz="4400" dirty="0">
                <a:latin typeface="Calibri" panose="020F0502020204030204" pitchFamily="34" charset="0"/>
              </a:rPr>
            </a:br>
            <a:r>
              <a:rPr lang="et-EE" sz="4400" dirty="0">
                <a:latin typeface="Calibri" panose="020F0502020204030204" pitchFamily="34" charset="0"/>
              </a:rPr>
              <a:t>digitaliseerimise meistriklassis osalemise, </a:t>
            </a:r>
            <a:r>
              <a:rPr lang="et-EE" sz="4400" dirty="0" err="1">
                <a:latin typeface="Calibri" panose="020F0502020204030204" pitchFamily="34" charset="0"/>
              </a:rPr>
              <a:t>Tourest2023</a:t>
            </a:r>
            <a:r>
              <a:rPr lang="et-EE" sz="4400" dirty="0">
                <a:latin typeface="Calibri" panose="020F0502020204030204" pitchFamily="34" charset="0"/>
              </a:rPr>
              <a:t> korraldamine, läbiviimine</a:t>
            </a:r>
          </a:p>
          <a:p>
            <a:pPr marL="342900" indent="-342900">
              <a:buFont typeface="Arial" panose="020B0604020202020204" pitchFamily="34" charset="0"/>
              <a:buChar char="•"/>
            </a:pPr>
            <a:r>
              <a:rPr lang="et-EE" sz="4400" dirty="0" err="1">
                <a:latin typeface="Calibri" panose="020F0502020204030204" pitchFamily="34" charset="0"/>
              </a:rPr>
              <a:t>Hosted</a:t>
            </a:r>
            <a:r>
              <a:rPr lang="et-EE" sz="4400" dirty="0">
                <a:latin typeface="Calibri" panose="020F0502020204030204" pitchFamily="34" charset="0"/>
              </a:rPr>
              <a:t> </a:t>
            </a:r>
            <a:r>
              <a:rPr lang="et-EE" sz="4400" dirty="0" err="1">
                <a:latin typeface="Calibri" panose="020F0502020204030204" pitchFamily="34" charset="0"/>
              </a:rPr>
              <a:t>Buyer</a:t>
            </a:r>
            <a:r>
              <a:rPr lang="et-EE" sz="4400" dirty="0">
                <a:latin typeface="Calibri" panose="020F0502020204030204" pitchFamily="34" charset="0"/>
              </a:rPr>
              <a:t> Programme (</a:t>
            </a:r>
            <a:r>
              <a:rPr lang="et-EE" sz="4400" dirty="0" err="1">
                <a:latin typeface="Calibri" panose="020F0502020204030204" pitchFamily="34" charset="0"/>
              </a:rPr>
              <a:t>HBP</a:t>
            </a:r>
            <a:r>
              <a:rPr lang="et-EE" sz="4400" dirty="0">
                <a:latin typeface="Calibri" panose="020F0502020204030204" pitchFamily="34" charset="0"/>
              </a:rPr>
              <a:t>) ürituse läbiviimine 01.-03.04.2022 ja 8.-10.02.2023</a:t>
            </a:r>
          </a:p>
          <a:p>
            <a:pPr marL="342900" indent="-342900">
              <a:buFont typeface="Arial" panose="020B0604020202020204" pitchFamily="34" charset="0"/>
              <a:buChar char="•"/>
            </a:pPr>
            <a:r>
              <a:rPr lang="et-EE" sz="4400" dirty="0">
                <a:latin typeface="Calibri" panose="020F0502020204030204" pitchFamily="34" charset="0"/>
              </a:rPr>
              <a:t>Veebiseminarid, kontakt- ja online kohtumised, töötoad ja koosolekud, nende vahendamine </a:t>
            </a:r>
          </a:p>
          <a:p>
            <a:pPr marL="342900" indent="-342900">
              <a:buFont typeface="Arial" panose="020B0604020202020204" pitchFamily="34" charset="0"/>
              <a:buChar char="•"/>
            </a:pPr>
            <a:r>
              <a:rPr lang="et-EE" sz="4400" dirty="0">
                <a:latin typeface="Calibri" panose="020F0502020204030204" pitchFamily="34" charset="0"/>
              </a:rPr>
              <a:t>Infovahetus liikmetega, sektsioonide töö korraldamine, koolituste organiseerimine ja/või vahendamine </a:t>
            </a:r>
          </a:p>
          <a:p>
            <a:pPr marL="342900" indent="-342900">
              <a:buFont typeface="Arial" panose="020B0604020202020204" pitchFamily="34" charset="0"/>
              <a:buChar char="•"/>
            </a:pPr>
            <a:r>
              <a:rPr lang="et-EE" sz="4400" dirty="0">
                <a:latin typeface="Calibri" panose="020F0502020204030204" pitchFamily="34" charset="0"/>
              </a:rPr>
              <a:t>Aktiivne koostöö välisesinduste ja – esindajatega -  Eesti saatkonnad välisriikides, välisriikide saatkonnad Eestis ja turismiametid: Egiptus, Prantsusmaa, Malta, Itaalia, Jordaania, Gruusia, Hispaania, Kreeka, Tansaania, </a:t>
            </a:r>
            <a:r>
              <a:rPr lang="et-EE" sz="4400" dirty="0" err="1">
                <a:latin typeface="Calibri" panose="020F0502020204030204" pitchFamily="34" charset="0"/>
              </a:rPr>
              <a:t>AÜE</a:t>
            </a:r>
            <a:r>
              <a:rPr lang="et-EE" sz="4400" dirty="0">
                <a:latin typeface="Calibri" panose="020F0502020204030204" pitchFamily="34" charset="0"/>
              </a:rPr>
              <a:t>, Läti, Leedu, USA, </a:t>
            </a:r>
            <a:r>
              <a:rPr lang="en-US" sz="4400" dirty="0" err="1">
                <a:latin typeface="Calibri" panose="020F0502020204030204" pitchFamily="34" charset="0"/>
              </a:rPr>
              <a:t>Saksamaa</a:t>
            </a:r>
            <a:r>
              <a:rPr lang="en-US" sz="4400" dirty="0">
                <a:latin typeface="Calibri" panose="020F0502020204030204" pitchFamily="34" charset="0"/>
              </a:rPr>
              <a:t>, </a:t>
            </a:r>
            <a:r>
              <a:rPr lang="en-US" sz="4400" dirty="0" err="1">
                <a:latin typeface="Calibri" panose="020F0502020204030204" pitchFamily="34" charset="0"/>
              </a:rPr>
              <a:t>Tuneesia</a:t>
            </a:r>
            <a:r>
              <a:rPr lang="en-US" sz="4400" dirty="0">
                <a:latin typeface="Calibri" panose="020F0502020204030204" pitchFamily="34" charset="0"/>
              </a:rPr>
              <a:t>, </a:t>
            </a:r>
            <a:r>
              <a:rPr lang="en-US" sz="4400" dirty="0" err="1">
                <a:latin typeface="Calibri" panose="020F0502020204030204" pitchFamily="34" charset="0"/>
              </a:rPr>
              <a:t>Türgi</a:t>
            </a:r>
            <a:r>
              <a:rPr lang="en-US" sz="4400" dirty="0">
                <a:latin typeface="Calibri" panose="020F0502020204030204" pitchFamily="34" charset="0"/>
              </a:rPr>
              <a:t>, </a:t>
            </a:r>
            <a:r>
              <a:rPr lang="en-US" sz="4400" dirty="0" err="1">
                <a:latin typeface="Calibri" panose="020F0502020204030204" pitchFamily="34" charset="0"/>
              </a:rPr>
              <a:t>Ungari</a:t>
            </a:r>
            <a:r>
              <a:rPr lang="en-US" sz="4400" dirty="0">
                <a:latin typeface="Calibri" panose="020F0502020204030204" pitchFamily="34" charset="0"/>
              </a:rPr>
              <a:t>, </a:t>
            </a:r>
            <a:r>
              <a:rPr lang="en-US" sz="4400" dirty="0" err="1">
                <a:latin typeface="Calibri" panose="020F0502020204030204" pitchFamily="34" charset="0"/>
              </a:rPr>
              <a:t>Malaisia</a:t>
            </a:r>
            <a:r>
              <a:rPr lang="en-US" sz="4400" dirty="0">
                <a:latin typeface="Calibri" panose="020F0502020204030204" pitchFamily="34" charset="0"/>
              </a:rPr>
              <a:t>, </a:t>
            </a:r>
            <a:r>
              <a:rPr lang="et-EE" sz="4400" dirty="0">
                <a:latin typeface="Calibri" panose="020F0502020204030204" pitchFamily="34" charset="0"/>
              </a:rPr>
              <a:t>jne. Koostöö aukonsulitega.</a:t>
            </a:r>
          </a:p>
          <a:p>
            <a:pPr marL="342900" indent="-342900">
              <a:buFont typeface="Arial" panose="020B0604020202020204" pitchFamily="34" charset="0"/>
              <a:buChar char="•"/>
            </a:pPr>
            <a:r>
              <a:rPr lang="et-EE" sz="4400" dirty="0">
                <a:latin typeface="Calibri" panose="020F0502020204030204" pitchFamily="34" charset="0"/>
              </a:rPr>
              <a:t>Osalemine VM korraldatud </a:t>
            </a:r>
            <a:r>
              <a:rPr lang="et-EE" sz="4400" dirty="0" err="1">
                <a:latin typeface="Calibri" panose="020F0502020204030204" pitchFamily="34" charset="0"/>
              </a:rPr>
              <a:t>äridiplomaatia</a:t>
            </a:r>
            <a:r>
              <a:rPr lang="et-EE" sz="4400" dirty="0">
                <a:latin typeface="Calibri" panose="020F0502020204030204" pitchFamily="34" charset="0"/>
              </a:rPr>
              <a:t> päeval Tallinnas 28.06.2022 ning Eesti aukonsulite kontaktüritusel Narvas 05.07.2022, eesmärgiga tutvustada ja müüa Touresti.</a:t>
            </a:r>
            <a:endParaRPr lang="et-EE" sz="4400" b="1" dirty="0">
              <a:latin typeface="Calibri" panose="020F0502020204030204" pitchFamily="34" charset="0"/>
            </a:endParaRPr>
          </a:p>
          <a:p>
            <a:r>
              <a:rPr lang="et-EE" sz="4400" dirty="0">
                <a:latin typeface="Calibri" panose="020F0502020204030204" pitchFamily="34" charset="0"/>
              </a:rPr>
              <a:t>Meediakajastused – aprill 2022 – märts 2023:  305  kajastust, nendest 169 Tourest + 16 pressiteadet. Koostöö 3 kuud pausil.</a:t>
            </a:r>
          </a:p>
          <a:p>
            <a:endParaRPr lang="et-EE" dirty="0"/>
          </a:p>
          <a:p>
            <a:endParaRPr lang="et-EE" dirty="0"/>
          </a:p>
        </p:txBody>
      </p:sp>
      <p:pic>
        <p:nvPicPr>
          <p:cNvPr id="4" name="Pilt 4">
            <a:extLst>
              <a:ext uri="{FF2B5EF4-FFF2-40B4-BE49-F238E27FC236}">
                <a16:creationId xmlns:a16="http://schemas.microsoft.com/office/drawing/2014/main" id="{01831A0C-CC42-4FFB-236C-BDAC3647392B}"/>
              </a:ext>
            </a:extLst>
          </p:cNvPr>
          <p:cNvPicPr>
            <a:picLocks noChangeAspect="1"/>
          </p:cNvPicPr>
          <p:nvPr/>
        </p:nvPicPr>
        <p:blipFill>
          <a:blip r:embed="rId2"/>
          <a:stretch>
            <a:fillRect/>
          </a:stretch>
        </p:blipFill>
        <p:spPr>
          <a:xfrm>
            <a:off x="10030691" y="134045"/>
            <a:ext cx="2034632" cy="1444589"/>
          </a:xfrm>
          <a:prstGeom prst="rect">
            <a:avLst/>
          </a:prstGeom>
        </p:spPr>
      </p:pic>
    </p:spTree>
    <p:extLst>
      <p:ext uri="{BB962C8B-B14F-4D97-AF65-F5344CB8AC3E}">
        <p14:creationId xmlns:p14="http://schemas.microsoft.com/office/powerpoint/2010/main" val="220575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A34D-9519-8D17-A437-BC126B322BCC}"/>
              </a:ext>
            </a:extLst>
          </p:cNvPr>
          <p:cNvSpPr>
            <a:spLocks noGrp="1"/>
          </p:cNvSpPr>
          <p:nvPr>
            <p:ph type="title"/>
          </p:nvPr>
        </p:nvSpPr>
        <p:spPr>
          <a:xfrm>
            <a:off x="838200" y="365125"/>
            <a:ext cx="10515600" cy="954717"/>
          </a:xfrm>
        </p:spPr>
        <p:txBody>
          <a:bodyPr>
            <a:normAutofit fontScale="90000"/>
          </a:bodyPr>
          <a:lstStyle/>
          <a:p>
            <a:pPr algn="ctr"/>
            <a:br>
              <a:rPr lang="en-US" sz="4400" dirty="0">
                <a:effectLst/>
                <a:latin typeface="Calibri" panose="020F0502020204030204" pitchFamily="34" charset="0"/>
                <a:ea typeface="Calibri" panose="020F0502020204030204" pitchFamily="34" charset="0"/>
              </a:rPr>
            </a:br>
            <a:r>
              <a:rPr lang="et-EE" b="1" dirty="0">
                <a:effectLst/>
                <a:ea typeface="Calibri" panose="020F0502020204030204" pitchFamily="34" charset="0"/>
              </a:rPr>
              <a:t>ETFL 2022-23 tegevuste ülevaade </a:t>
            </a:r>
            <a:r>
              <a:rPr lang="en-US" b="1" dirty="0">
                <a:effectLst/>
                <a:ea typeface="Calibri" panose="020F0502020204030204" pitchFamily="34" charset="0"/>
              </a:rPr>
              <a:t>III</a:t>
            </a:r>
            <a:br>
              <a:rPr lang="et-EE" dirty="0">
                <a:effectLst/>
                <a:ea typeface="Calibri" panose="020F0502020204030204" pitchFamily="34" charset="0"/>
              </a:rPr>
            </a:br>
            <a:endParaRPr lang="et-EE" dirty="0"/>
          </a:p>
        </p:txBody>
      </p:sp>
      <p:sp>
        <p:nvSpPr>
          <p:cNvPr id="3" name="Content Placeholder 2">
            <a:extLst>
              <a:ext uri="{FF2B5EF4-FFF2-40B4-BE49-F238E27FC236}">
                <a16:creationId xmlns:a16="http://schemas.microsoft.com/office/drawing/2014/main" id="{073DAE2C-D681-49CD-3CE9-69572D7F0BCB}"/>
              </a:ext>
            </a:extLst>
          </p:cNvPr>
          <p:cNvSpPr>
            <a:spLocks noGrp="1"/>
          </p:cNvSpPr>
          <p:nvPr>
            <p:ph idx="1"/>
          </p:nvPr>
        </p:nvSpPr>
        <p:spPr>
          <a:xfrm>
            <a:off x="838200" y="1561380"/>
            <a:ext cx="10515600" cy="5011947"/>
          </a:xfrm>
        </p:spPr>
        <p:txBody>
          <a:bodyPr>
            <a:normAutofit fontScale="55000" lnSpcReduction="20000"/>
          </a:bodyPr>
          <a:lstStyle/>
          <a:p>
            <a:pPr marL="0" indent="0">
              <a:buNone/>
            </a:pPr>
            <a:r>
              <a:rPr lang="et-EE" sz="4000" b="1" dirty="0"/>
              <a:t>Rahvusvaheline koostöö: </a:t>
            </a:r>
            <a:endParaRPr lang="en-US" sz="4000" b="1" dirty="0"/>
          </a:p>
          <a:p>
            <a:r>
              <a:rPr lang="et-EE" sz="4000" dirty="0"/>
              <a:t>ECTAA info</a:t>
            </a:r>
            <a:r>
              <a:rPr lang="en-US" sz="4000" dirty="0"/>
              <a:t> </a:t>
            </a:r>
            <a:r>
              <a:rPr lang="et-EE" sz="4000" dirty="0"/>
              <a:t>jälgimine ja jagamine</a:t>
            </a:r>
            <a:r>
              <a:rPr lang="en-US" sz="4000" dirty="0"/>
              <a:t>.</a:t>
            </a:r>
          </a:p>
          <a:p>
            <a:r>
              <a:rPr lang="en-US" sz="4000" dirty="0"/>
              <a:t>V</a:t>
            </a:r>
            <a:r>
              <a:rPr lang="et-EE" sz="4000" dirty="0" err="1"/>
              <a:t>ajadusel</a:t>
            </a:r>
            <a:r>
              <a:rPr lang="et-EE" sz="4000" dirty="0"/>
              <a:t> sisendi andmine </a:t>
            </a:r>
            <a:r>
              <a:rPr lang="et-EE" sz="4000" dirty="0" err="1"/>
              <a:t>ECTAAle</a:t>
            </a:r>
            <a:r>
              <a:rPr lang="en-US" sz="4000" dirty="0"/>
              <a:t>, </a:t>
            </a:r>
            <a:r>
              <a:rPr lang="en-US" sz="4000" dirty="0" err="1"/>
              <a:t>teistele</a:t>
            </a:r>
            <a:r>
              <a:rPr lang="en-US" sz="4000" dirty="0"/>
              <a:t> </a:t>
            </a:r>
            <a:r>
              <a:rPr lang="en-US" sz="4000" dirty="0" err="1"/>
              <a:t>liikmesliitudele</a:t>
            </a:r>
            <a:r>
              <a:rPr lang="en-US" sz="4000" dirty="0"/>
              <a:t> </a:t>
            </a:r>
            <a:r>
              <a:rPr lang="en-US" sz="4000" dirty="0" err="1"/>
              <a:t>või</a:t>
            </a:r>
            <a:r>
              <a:rPr lang="en-US" sz="4000" dirty="0"/>
              <a:t> </a:t>
            </a:r>
            <a:r>
              <a:rPr lang="et-EE" sz="4000" dirty="0"/>
              <a:t>Euroopa Komisjonile; </a:t>
            </a:r>
            <a:endParaRPr lang="en-US" sz="4000" dirty="0"/>
          </a:p>
          <a:p>
            <a:r>
              <a:rPr lang="en-US" sz="4000" dirty="0" err="1"/>
              <a:t>Teemad</a:t>
            </a:r>
            <a:r>
              <a:rPr lang="en-US" sz="4000" dirty="0"/>
              <a:t>: Revision of </a:t>
            </a:r>
            <a:r>
              <a:rPr lang="en-US" sz="4000" dirty="0" err="1"/>
              <a:t>PTD</a:t>
            </a:r>
            <a:r>
              <a:rPr lang="en-US" sz="4000" dirty="0"/>
              <a:t>; Coordination of travel restrictions - adoption of the amended </a:t>
            </a:r>
            <a:r>
              <a:rPr lang="en-US" sz="4000" dirty="0" err="1"/>
              <a:t>C19</a:t>
            </a:r>
            <a:r>
              <a:rPr lang="en-US" sz="4000" dirty="0"/>
              <a:t> measures for travel within and to the EU; Multimodal transport; Special VAT scheme for travel agents; VAT treatment of platform economy; IATA issues (&amp; airline refunds); ECTAA complaint against IATA with DG COMP; Code of Conduct on Tourism Data Sharing, Tourism trends, Passenger Rights; the review of Regulation 261/2004 – Including position on trigger points for delay compensations, etc.</a:t>
            </a:r>
          </a:p>
          <a:p>
            <a:r>
              <a:rPr lang="en-US" sz="4000" dirty="0" err="1"/>
              <a:t>Osalemine</a:t>
            </a:r>
            <a:r>
              <a:rPr lang="en-US" sz="4000" dirty="0"/>
              <a:t> ECTAA </a:t>
            </a:r>
            <a:r>
              <a:rPr lang="en-US" sz="4000" dirty="0" err="1"/>
              <a:t>töögruppides</a:t>
            </a:r>
            <a:r>
              <a:rPr lang="en-US" sz="4000" dirty="0"/>
              <a:t> ja </a:t>
            </a:r>
            <a:r>
              <a:rPr lang="en-US" sz="4000" dirty="0" err="1"/>
              <a:t>komisjonides</a:t>
            </a:r>
            <a:r>
              <a:rPr lang="en-US" sz="4000" dirty="0"/>
              <a:t> : Air Matters Committee – Ene Bome; Legal and Consumer Affairs Committee – Indrek Teppo; Fiscal Committee – Enn Vilgo; Technology Working Group – Ene Bome; Sustainability Committee – David Ryan Jenkins; Tourism Committee – Merike Hallik</a:t>
            </a:r>
          </a:p>
          <a:p>
            <a:r>
              <a:rPr lang="en-US" sz="4000" dirty="0"/>
              <a:t>O</a:t>
            </a:r>
            <a:r>
              <a:rPr lang="et-EE" sz="4000" dirty="0" err="1"/>
              <a:t>salemine</a:t>
            </a:r>
            <a:r>
              <a:rPr lang="et-EE" sz="4000" dirty="0"/>
              <a:t> ECTAA Nordic – Baltic</a:t>
            </a:r>
            <a:r>
              <a:rPr lang="en-US" sz="4000" dirty="0"/>
              <a:t> </a:t>
            </a:r>
            <a:r>
              <a:rPr lang="en-US" sz="4000" dirty="0" err="1"/>
              <a:t>töögrupis</a:t>
            </a:r>
            <a:r>
              <a:rPr lang="en-US" sz="4000" dirty="0"/>
              <a:t>; info </a:t>
            </a:r>
            <a:r>
              <a:rPr lang="en-US" sz="4000" dirty="0" err="1"/>
              <a:t>vahetamine</a:t>
            </a:r>
            <a:r>
              <a:rPr lang="en-US" sz="4000" dirty="0"/>
              <a:t>; </a:t>
            </a:r>
            <a:r>
              <a:rPr lang="en-US" sz="4000" dirty="0" err="1"/>
              <a:t>kohtumine</a:t>
            </a:r>
            <a:r>
              <a:rPr lang="en-US" sz="4000" dirty="0"/>
              <a:t> </a:t>
            </a:r>
            <a:r>
              <a:rPr lang="en-US" sz="4000" dirty="0" err="1"/>
              <a:t>Vilniuses</a:t>
            </a:r>
            <a:r>
              <a:rPr lang="en-US" sz="4000" dirty="0"/>
              <a:t> 30.-31.03.2023</a:t>
            </a:r>
          </a:p>
          <a:p>
            <a:r>
              <a:rPr lang="en-US" sz="4000" dirty="0" err="1"/>
              <a:t>Osalemine</a:t>
            </a:r>
            <a:r>
              <a:rPr lang="en-US" sz="4000" dirty="0"/>
              <a:t> F</a:t>
            </a:r>
            <a:r>
              <a:rPr lang="et-EE" sz="4000" dirty="0" err="1"/>
              <a:t>inland</a:t>
            </a:r>
            <a:r>
              <a:rPr lang="et-EE" sz="4000" dirty="0"/>
              <a:t> - Baltic </a:t>
            </a:r>
            <a:r>
              <a:rPr lang="et-EE" sz="4000" dirty="0" err="1"/>
              <a:t>töögrup</a:t>
            </a:r>
            <a:r>
              <a:rPr lang="en-US" sz="4000" dirty="0"/>
              <a:t>is</a:t>
            </a:r>
            <a:r>
              <a:rPr lang="et-EE" sz="4000" dirty="0"/>
              <a:t>;</a:t>
            </a:r>
            <a:r>
              <a:rPr lang="en-US" sz="4000" dirty="0"/>
              <a:t> info </a:t>
            </a:r>
            <a:r>
              <a:rPr lang="en-US" sz="4000" dirty="0" err="1"/>
              <a:t>vahetamine</a:t>
            </a:r>
            <a:r>
              <a:rPr lang="en-US" sz="4000" dirty="0"/>
              <a:t>;</a:t>
            </a:r>
          </a:p>
          <a:p>
            <a:r>
              <a:rPr lang="en-US" sz="4000" dirty="0" err="1"/>
              <a:t>Osalemine</a:t>
            </a:r>
            <a:r>
              <a:rPr lang="en-US" sz="4000" dirty="0"/>
              <a:t> Balti </a:t>
            </a:r>
            <a:r>
              <a:rPr lang="en-US" sz="4000" dirty="0" err="1"/>
              <a:t>riikide</a:t>
            </a:r>
            <a:r>
              <a:rPr lang="en-US" sz="4000" dirty="0"/>
              <a:t> </a:t>
            </a:r>
            <a:r>
              <a:rPr lang="en-US" sz="4000" dirty="0" err="1"/>
              <a:t>turismiliitude</a:t>
            </a:r>
            <a:r>
              <a:rPr lang="en-US" sz="4000" dirty="0"/>
              <a:t> </a:t>
            </a:r>
            <a:r>
              <a:rPr lang="en-US" sz="4000" dirty="0" err="1"/>
              <a:t>kohtumistel</a:t>
            </a:r>
            <a:r>
              <a:rPr lang="en-US" sz="4000" dirty="0"/>
              <a:t> </a:t>
            </a:r>
            <a:r>
              <a:rPr lang="en-US" sz="4000" dirty="0" err="1"/>
              <a:t>Riias</a:t>
            </a:r>
            <a:r>
              <a:rPr lang="en-US" sz="4000" dirty="0"/>
              <a:t> 15.-16.09.2022</a:t>
            </a:r>
            <a:endParaRPr lang="et-EE" sz="4000" dirty="0"/>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t-EE" dirty="0"/>
          </a:p>
        </p:txBody>
      </p:sp>
    </p:spTree>
    <p:extLst>
      <p:ext uri="{BB962C8B-B14F-4D97-AF65-F5344CB8AC3E}">
        <p14:creationId xmlns:p14="http://schemas.microsoft.com/office/powerpoint/2010/main" val="119951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4D90-8F5F-ADEB-F6AF-E1EE441FD2CE}"/>
              </a:ext>
            </a:extLst>
          </p:cNvPr>
          <p:cNvSpPr>
            <a:spLocks noGrp="1"/>
          </p:cNvSpPr>
          <p:nvPr>
            <p:ph type="title"/>
          </p:nvPr>
        </p:nvSpPr>
        <p:spPr/>
        <p:txBody>
          <a:bodyPr>
            <a:normAutofit/>
          </a:bodyPr>
          <a:lstStyle/>
          <a:p>
            <a:pPr algn="ctr"/>
            <a:r>
              <a:rPr lang="en-US" sz="4000" b="1" dirty="0"/>
              <a:t>ECTAA Fiscal Committee – Enn Vilgo</a:t>
            </a:r>
            <a:endParaRPr lang="et-EE" sz="4000" b="1" dirty="0"/>
          </a:p>
        </p:txBody>
      </p:sp>
      <p:sp>
        <p:nvSpPr>
          <p:cNvPr id="3" name="Content Placeholder 2">
            <a:extLst>
              <a:ext uri="{FF2B5EF4-FFF2-40B4-BE49-F238E27FC236}">
                <a16:creationId xmlns:a16="http://schemas.microsoft.com/office/drawing/2014/main" id="{C295CDB7-75C8-489A-1A7D-BF11D5BB2296}"/>
              </a:ext>
            </a:extLst>
          </p:cNvPr>
          <p:cNvSpPr>
            <a:spLocks noGrp="1"/>
          </p:cNvSpPr>
          <p:nvPr>
            <p:ph idx="1"/>
          </p:nvPr>
        </p:nvSpPr>
        <p:spPr>
          <a:xfrm>
            <a:off x="838200" y="1552754"/>
            <a:ext cx="10515600" cy="5089585"/>
          </a:xfrm>
        </p:spPr>
        <p:txBody>
          <a:bodyPr>
            <a:normAutofit fontScale="85000" lnSpcReduction="10000"/>
          </a:bodyPr>
          <a:lstStyle/>
          <a:p>
            <a:r>
              <a:rPr lang="et-EE" sz="1800" dirty="0">
                <a:effectLst/>
                <a:latin typeface="Calibri" panose="020F0502020204030204" pitchFamily="34" charset="0"/>
                <a:ea typeface="Calibri" panose="020F0502020204030204" pitchFamily="34" charset="0"/>
              </a:rPr>
              <a:t>Minu osa siin on ECTAA FC 8 koosolekut, mis toimusid </a:t>
            </a:r>
            <a:r>
              <a:rPr lang="et-EE" sz="1800" dirty="0" err="1">
                <a:effectLst/>
                <a:latin typeface="Calibri" panose="020F0502020204030204" pitchFamily="34" charset="0"/>
                <a:ea typeface="Calibri" panose="020F0502020204030204" pitchFamily="34" charset="0"/>
              </a:rPr>
              <a:t>teamsis</a:t>
            </a:r>
            <a:r>
              <a:rPr lang="et-EE" sz="1800" dirty="0">
                <a:effectLst/>
                <a:latin typeface="Calibri" panose="020F0502020204030204" pitchFamily="34" charset="0"/>
                <a:ea typeface="Calibri" panose="020F0502020204030204" pitchFamily="34" charset="0"/>
              </a:rPr>
              <a:t> veebipõhiselt järgmiselt v.a. üks koosolek ECTAA Brüsseli büroos 8.12.23, millel samuti osalesin. Kirjutasin lühidalt, millist temaatikat arutati.</a:t>
            </a:r>
          </a:p>
          <a:p>
            <a:r>
              <a:rPr lang="et-EE" sz="1800" dirty="0">
                <a:effectLst/>
                <a:latin typeface="Calibri" panose="020F0502020204030204" pitchFamily="34" charset="0"/>
                <a:ea typeface="Calibri" panose="020F0502020204030204" pitchFamily="34" charset="0"/>
              </a:rPr>
              <a:t>27.04.22 Euroopa Komisjoni </a:t>
            </a:r>
            <a:r>
              <a:rPr lang="et-EE" sz="1800" dirty="0" err="1">
                <a:effectLst/>
                <a:latin typeface="Calibri" panose="020F0502020204030204" pitchFamily="34" charset="0"/>
                <a:ea typeface="Calibri" panose="020F0502020204030204" pitchFamily="34" charset="0"/>
              </a:rPr>
              <a:t>GFV</a:t>
            </a:r>
            <a:r>
              <a:rPr lang="et-EE" sz="1800" dirty="0">
                <a:effectLst/>
                <a:latin typeface="Calibri" panose="020F0502020204030204" pitchFamily="34" charset="0"/>
                <a:ea typeface="Calibri" panose="020F0502020204030204" pitchFamily="34" charset="0"/>
              </a:rPr>
              <a:t> (Group of </a:t>
            </a:r>
            <a:r>
              <a:rPr lang="et-EE" sz="1800" dirty="0" err="1">
                <a:effectLst/>
                <a:latin typeface="Calibri" panose="020F0502020204030204" pitchFamily="34" charset="0"/>
                <a:ea typeface="Calibri" panose="020F0502020204030204" pitchFamily="34" charset="0"/>
              </a:rPr>
              <a:t>Future</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VAT</a:t>
            </a:r>
            <a:r>
              <a:rPr lang="et-EE" sz="1800" dirty="0">
                <a:effectLst/>
                <a:latin typeface="Calibri" panose="020F0502020204030204" pitchFamily="34" charset="0"/>
                <a:ea typeface="Calibri" panose="020F0502020204030204" pitchFamily="34" charset="0"/>
              </a:rPr>
              <a:t>) dokumendi </a:t>
            </a:r>
            <a:r>
              <a:rPr lang="et-EE" sz="1800" dirty="0" err="1">
                <a:effectLst/>
                <a:latin typeface="Calibri" panose="020F0502020204030204" pitchFamily="34" charset="0"/>
                <a:ea typeface="Calibri" panose="020F0502020204030204" pitchFamily="34" charset="0"/>
              </a:rPr>
              <a:t>GFV</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No.116</a:t>
            </a:r>
            <a:r>
              <a:rPr lang="et-EE" sz="1800" dirty="0">
                <a:effectLst/>
                <a:latin typeface="Calibri" panose="020F0502020204030204" pitchFamily="34" charset="0"/>
                <a:ea typeface="Calibri" panose="020F0502020204030204" pitchFamily="34" charset="0"/>
              </a:rPr>
              <a:t> seisukohtade arutelu seoses platvormimajandusega.</a:t>
            </a:r>
          </a:p>
          <a:p>
            <a:r>
              <a:rPr lang="et-EE" sz="1800" dirty="0">
                <a:effectLst/>
                <a:latin typeface="Calibri" panose="020F0502020204030204" pitchFamily="34" charset="0"/>
                <a:ea typeface="Calibri" panose="020F0502020204030204" pitchFamily="34" charset="0"/>
              </a:rPr>
              <a:t>Konsultatsioonide küsimustiku „</a:t>
            </a:r>
            <a:r>
              <a:rPr lang="et-EE" sz="1800" dirty="0" err="1">
                <a:effectLst/>
                <a:latin typeface="Calibri" panose="020F0502020204030204" pitchFamily="34" charset="0"/>
                <a:ea typeface="Calibri" panose="020F0502020204030204" pitchFamily="34" charset="0"/>
              </a:rPr>
              <a:t>VAT</a:t>
            </a:r>
            <a:r>
              <a:rPr lang="et-EE" sz="1800" dirty="0">
                <a:effectLst/>
                <a:latin typeface="Calibri" panose="020F0502020204030204" pitchFamily="34" charset="0"/>
                <a:ea typeface="Calibri" panose="020F0502020204030204" pitchFamily="34" charset="0"/>
              </a:rPr>
              <a:t> in the Digital Age“ arutelu ja ECTAA seisukohtade kujundamine.</a:t>
            </a:r>
          </a:p>
          <a:p>
            <a:r>
              <a:rPr lang="et-EE" sz="1800" dirty="0">
                <a:effectLst/>
                <a:latin typeface="Calibri" panose="020F0502020204030204" pitchFamily="34" charset="0"/>
                <a:ea typeface="Calibri" panose="020F0502020204030204" pitchFamily="34" charset="0"/>
              </a:rPr>
              <a:t>12.08.22 Komisjoni esimehe valimine, reisisektorit puudutava EL </a:t>
            </a:r>
            <a:r>
              <a:rPr lang="et-EE" sz="1800" dirty="0" err="1">
                <a:effectLst/>
                <a:latin typeface="Calibri" panose="020F0502020204030204" pitchFamily="34" charset="0"/>
                <a:ea typeface="Calibri" panose="020F0502020204030204" pitchFamily="34" charset="0"/>
              </a:rPr>
              <a:t>VAT</a:t>
            </a:r>
            <a:r>
              <a:rPr lang="et-EE" sz="1800" dirty="0">
                <a:effectLst/>
                <a:latin typeface="Calibri" panose="020F0502020204030204" pitchFamily="34" charset="0"/>
                <a:ea typeface="Calibri" panose="020F0502020204030204" pitchFamily="34" charset="0"/>
              </a:rPr>
              <a:t> uuringu (</a:t>
            </a:r>
            <a:r>
              <a:rPr lang="et-EE" sz="1800" dirty="0" err="1">
                <a:effectLst/>
                <a:latin typeface="Calibri" panose="020F0502020204030204" pitchFamily="34" charset="0"/>
                <a:ea typeface="Calibri" panose="020F0502020204030204" pitchFamily="34" charset="0"/>
              </a:rPr>
              <a:t>TOMS</a:t>
            </a:r>
            <a:r>
              <a:rPr lang="et-EE" sz="1800" dirty="0">
                <a:effectLst/>
                <a:latin typeface="Calibri" panose="020F0502020204030204" pitchFamily="34" charset="0"/>
                <a:ea typeface="Calibri" panose="020F0502020204030204" pitchFamily="34" charset="0"/>
              </a:rPr>
              <a:t>, EL sisese reisitranspordi maksustamine, kolmandate riikide reisijate ostetud kaupade maksuvabastus) ülevaade, ECTAA seisukoha arutamine seoses vahendaja definitsiooniga ja marginaali maksustamiskoha võimaliku muutusega ettevõtja asukohast kliendi asukohta.</a:t>
            </a:r>
          </a:p>
          <a:p>
            <a:r>
              <a:rPr lang="et-EE" sz="1800" dirty="0">
                <a:effectLst/>
                <a:latin typeface="Calibri" panose="020F0502020204030204" pitchFamily="34" charset="0"/>
                <a:ea typeface="Calibri" panose="020F0502020204030204" pitchFamily="34" charset="0"/>
              </a:rPr>
              <a:t>28.10.22 Uute reisisektorit puudutavate </a:t>
            </a:r>
            <a:r>
              <a:rPr lang="et-EE" sz="1800" dirty="0" err="1">
                <a:effectLst/>
                <a:latin typeface="Calibri" panose="020F0502020204030204" pitchFamily="34" charset="0"/>
                <a:ea typeface="Calibri" panose="020F0502020204030204" pitchFamily="34" charset="0"/>
              </a:rPr>
              <a:t>VAT</a:t>
            </a:r>
            <a:r>
              <a:rPr lang="et-EE" sz="1800" dirty="0">
                <a:effectLst/>
                <a:latin typeface="Calibri" panose="020F0502020204030204" pitchFamily="34" charset="0"/>
                <a:ea typeface="Calibri" panose="020F0502020204030204" pitchFamily="34" charset="0"/>
              </a:rPr>
              <a:t> reeglite edasine arutelu.</a:t>
            </a:r>
          </a:p>
          <a:p>
            <a:r>
              <a:rPr lang="et-EE" sz="1800" dirty="0">
                <a:effectLst/>
                <a:latin typeface="Calibri" panose="020F0502020204030204" pitchFamily="34" charset="0"/>
                <a:ea typeface="Calibri" panose="020F0502020204030204" pitchFamily="34" charset="0"/>
              </a:rPr>
              <a:t>02.11.22 Platvormide maksustamine – EL komisjoni ametnike selgitused (</a:t>
            </a:r>
            <a:r>
              <a:rPr lang="et-EE" sz="1800" dirty="0" err="1">
                <a:effectLst/>
                <a:latin typeface="Calibri" panose="020F0502020204030204" pitchFamily="34" charset="0"/>
                <a:ea typeface="Calibri" panose="020F0502020204030204" pitchFamily="34" charset="0"/>
              </a:rPr>
              <a:t>TAXUD</a:t>
            </a:r>
            <a:r>
              <a:rPr lang="et-EE" sz="1800" dirty="0">
                <a:effectLst/>
                <a:latin typeface="Calibri" panose="020F0502020204030204" pitchFamily="34" charset="0"/>
                <a:ea typeface="Calibri" panose="020F0502020204030204" pitchFamily="34" charset="0"/>
              </a:rPr>
              <a:t>); EL </a:t>
            </a:r>
            <a:r>
              <a:rPr lang="et-EE" sz="1800" dirty="0" err="1">
                <a:effectLst/>
                <a:latin typeface="Calibri" panose="020F0502020204030204" pitchFamily="34" charset="0"/>
                <a:ea typeface="Calibri" panose="020F0502020204030204" pitchFamily="34" charset="0"/>
              </a:rPr>
              <a:t>VAT</a:t>
            </a:r>
            <a:r>
              <a:rPr lang="et-EE" sz="1800" dirty="0">
                <a:effectLst/>
                <a:latin typeface="Calibri" panose="020F0502020204030204" pitchFamily="34" charset="0"/>
                <a:ea typeface="Calibri" panose="020F0502020204030204" pitchFamily="34" charset="0"/>
              </a:rPr>
              <a:t> uuringu </a:t>
            </a:r>
            <a:r>
              <a:rPr lang="et-EE" sz="1800" dirty="0" err="1">
                <a:effectLst/>
                <a:latin typeface="Calibri" panose="020F0502020204030204" pitchFamily="34" charset="0"/>
                <a:ea typeface="Calibri" panose="020F0502020204030204" pitchFamily="34" charset="0"/>
              </a:rPr>
              <a:t>TOMS</a:t>
            </a:r>
            <a:r>
              <a:rPr lang="et-EE" sz="1800" dirty="0">
                <a:effectLst/>
                <a:latin typeface="Calibri" panose="020F0502020204030204" pitchFamily="34" charset="0"/>
                <a:ea typeface="Calibri" panose="020F0502020204030204" pitchFamily="34" charset="0"/>
              </a:rPr>
              <a:t> muudatuste osa arutelu – eriskeemi rakendamise ulatus, maksustamise koha reeglid, täiendavate selgituste/defineerimise vajadus – üksikteenus, seotus platvormireeglitega, reisiteenuse definitsioon jm.</a:t>
            </a:r>
          </a:p>
          <a:p>
            <a:r>
              <a:rPr lang="et-EE" sz="1800" dirty="0">
                <a:effectLst/>
                <a:latin typeface="Calibri" panose="020F0502020204030204" pitchFamily="34" charset="0"/>
                <a:ea typeface="Calibri" panose="020F0502020204030204" pitchFamily="34" charset="0"/>
              </a:rPr>
              <a:t>08.12.22 Brüssel, ECTAA büroo – ECTAA positsioon võimalike </a:t>
            </a:r>
            <a:r>
              <a:rPr lang="et-EE" sz="1800" dirty="0" err="1">
                <a:effectLst/>
                <a:latin typeface="Calibri" panose="020F0502020204030204" pitchFamily="34" charset="0"/>
                <a:ea typeface="Calibri" panose="020F0502020204030204" pitchFamily="34" charset="0"/>
              </a:rPr>
              <a:t>TOMS</a:t>
            </a:r>
            <a:r>
              <a:rPr lang="et-EE" sz="1800" dirty="0">
                <a:effectLst/>
                <a:latin typeface="Calibri" panose="020F0502020204030204" pitchFamily="34" charset="0"/>
                <a:ea typeface="Calibri" panose="020F0502020204030204" pitchFamily="34" charset="0"/>
              </a:rPr>
              <a:t> muudatuste osas; komisjoni lõplikult sõnastatud platvormireeglite ettepaneku (avaldatud 08.12.22) arutelu</a:t>
            </a:r>
          </a:p>
          <a:p>
            <a:r>
              <a:rPr lang="et-EE" sz="1800" dirty="0">
                <a:effectLst/>
                <a:latin typeface="Calibri" panose="020F0502020204030204" pitchFamily="34" charset="0"/>
                <a:ea typeface="Calibri" panose="020F0502020204030204" pitchFamily="34" charset="0"/>
              </a:rPr>
              <a:t>27.01.23 maksustamine ja arvete esitamine seoses lennufirmade jaotuskulude edasiarveldamisega (</a:t>
            </a:r>
            <a:r>
              <a:rPr lang="et-EE" sz="1800" dirty="0" err="1">
                <a:effectLst/>
                <a:latin typeface="Calibri" panose="020F0502020204030204" pitchFamily="34" charset="0"/>
                <a:ea typeface="Calibri" panose="020F0502020204030204" pitchFamily="34" charset="0"/>
              </a:rPr>
              <a:t>GDS</a:t>
            </a:r>
            <a:r>
              <a:rPr lang="et-EE" sz="1800" dirty="0">
                <a:effectLst/>
                <a:latin typeface="Calibri" panose="020F0502020204030204" pitchFamily="34" charset="0"/>
                <a:ea typeface="Calibri" panose="020F0502020204030204" pitchFamily="34" charset="0"/>
              </a:rPr>
              <a:t> fees) klientidele SAS näitel; avaldatud platvormireeglite ettepaneku mõju reisibüroodele ja reisikorraldajatele</a:t>
            </a:r>
          </a:p>
          <a:p>
            <a:r>
              <a:rPr lang="et-EE" sz="1800" dirty="0">
                <a:effectLst/>
                <a:latin typeface="Calibri" panose="020F0502020204030204" pitchFamily="34" charset="0"/>
                <a:ea typeface="Calibri" panose="020F0502020204030204" pitchFamily="34" charset="0"/>
              </a:rPr>
              <a:t>03.02.23 olemasolevate e-kaubanduse reeglite ülevaade selgitamaks platvormireeglite ettepaneku võimalikku rakendamist</a:t>
            </a:r>
          </a:p>
          <a:p>
            <a:r>
              <a:rPr lang="et-EE" sz="1800" dirty="0">
                <a:effectLst/>
                <a:latin typeface="Calibri" panose="020F0502020204030204" pitchFamily="34" charset="0"/>
                <a:ea typeface="Calibri" panose="020F0502020204030204" pitchFamily="34" charset="0"/>
              </a:rPr>
              <a:t>09.03.23 reisiettevõtjate probleemid seoses komisjoni platvormireeglite ettepanekuga, ECTAA eitava seisukoha formuleerimine ettepandud kujul platvormireeglite osas</a:t>
            </a:r>
          </a:p>
          <a:p>
            <a:r>
              <a:rPr lang="et-EE" sz="1800" dirty="0">
                <a:effectLst/>
                <a:latin typeface="Calibri" panose="020F0502020204030204" pitchFamily="34" charset="0"/>
                <a:ea typeface="Calibri" panose="020F0502020204030204" pitchFamily="34" charset="0"/>
              </a:rPr>
              <a:t> </a:t>
            </a:r>
          </a:p>
          <a:p>
            <a:endParaRPr lang="et-EE" dirty="0"/>
          </a:p>
        </p:txBody>
      </p:sp>
    </p:spTree>
    <p:extLst>
      <p:ext uri="{BB962C8B-B14F-4D97-AF65-F5344CB8AC3E}">
        <p14:creationId xmlns:p14="http://schemas.microsoft.com/office/powerpoint/2010/main" val="261571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2FD8-ACC7-1BA0-DA6E-D1EFAAE43DB0}"/>
              </a:ext>
            </a:extLst>
          </p:cNvPr>
          <p:cNvSpPr>
            <a:spLocks noGrp="1"/>
          </p:cNvSpPr>
          <p:nvPr>
            <p:ph type="title"/>
          </p:nvPr>
        </p:nvSpPr>
        <p:spPr/>
        <p:txBody>
          <a:bodyPr/>
          <a:lstStyle/>
          <a:p>
            <a:pPr algn="ctr"/>
            <a:r>
              <a:rPr lang="en-US" b="1" dirty="0"/>
              <a:t>ECTAA Air Matters Committee ja  Technology Workgroup – Ene Bome</a:t>
            </a:r>
            <a:endParaRPr lang="et-EE" b="1" dirty="0"/>
          </a:p>
        </p:txBody>
      </p:sp>
      <p:sp>
        <p:nvSpPr>
          <p:cNvPr id="3" name="Content Placeholder 2">
            <a:extLst>
              <a:ext uri="{FF2B5EF4-FFF2-40B4-BE49-F238E27FC236}">
                <a16:creationId xmlns:a16="http://schemas.microsoft.com/office/drawing/2014/main" id="{C1FE35D4-D622-8FC0-EA3D-C55B7CAEAFEF}"/>
              </a:ext>
            </a:extLst>
          </p:cNvPr>
          <p:cNvSpPr>
            <a:spLocks noGrp="1"/>
          </p:cNvSpPr>
          <p:nvPr>
            <p:ph idx="1"/>
          </p:nvPr>
        </p:nvSpPr>
        <p:spPr>
          <a:xfrm>
            <a:off x="838200" y="1825624"/>
            <a:ext cx="10515600" cy="4566549"/>
          </a:xfrm>
        </p:spPr>
        <p:txBody>
          <a:bodyPr>
            <a:normAutofit fontScale="47500" lnSpcReduction="20000"/>
          </a:bodyPr>
          <a:lstStyle/>
          <a:p>
            <a:pPr marL="0" indent="0">
              <a:buNone/>
            </a:pPr>
            <a:r>
              <a:rPr lang="et-EE" sz="4300" dirty="0"/>
              <a:t>Jooksvalt tutvumine ECTAA materjalidega</a:t>
            </a:r>
            <a:r>
              <a:rPr lang="en-US" sz="4300" dirty="0"/>
              <a:t> </a:t>
            </a:r>
            <a:endParaRPr lang="et-EE" sz="4300" dirty="0"/>
          </a:p>
          <a:p>
            <a:pPr marL="0" indent="0">
              <a:buNone/>
            </a:pPr>
            <a:r>
              <a:rPr lang="et-EE" sz="4300" dirty="0"/>
              <a:t>Oktoober – Air </a:t>
            </a:r>
            <a:r>
              <a:rPr lang="et-EE" sz="4300" dirty="0" err="1"/>
              <a:t>Matters</a:t>
            </a:r>
            <a:r>
              <a:rPr lang="et-EE" sz="4300" dirty="0"/>
              <a:t> </a:t>
            </a:r>
            <a:r>
              <a:rPr lang="et-EE" sz="4300" dirty="0" err="1"/>
              <a:t>Committee</a:t>
            </a:r>
            <a:r>
              <a:rPr lang="et-EE" sz="4300" dirty="0"/>
              <a:t> koosolek Brüsselis, kokkuvõte lisas</a:t>
            </a:r>
          </a:p>
          <a:p>
            <a:pPr marL="0" indent="0">
              <a:buNone/>
            </a:pPr>
            <a:r>
              <a:rPr lang="et-EE" sz="4300" dirty="0"/>
              <a:t>November – </a:t>
            </a:r>
            <a:r>
              <a:rPr lang="et-EE" sz="4300" dirty="0" err="1"/>
              <a:t>EK</a:t>
            </a:r>
            <a:r>
              <a:rPr lang="et-EE" sz="4300" dirty="0"/>
              <a:t> küsimustik reisijaõiguste teemal – osavõtt ECTAA ühise seisukoha väljatöötamisest, küsimustiku täitmine,</a:t>
            </a:r>
          </a:p>
          <a:p>
            <a:pPr marL="0" indent="0">
              <a:buNone/>
            </a:pPr>
            <a:r>
              <a:rPr lang="et-EE" sz="4300" dirty="0"/>
              <a:t>Veebruar - ECTAA töötuba ja arutelud lennureisija õiguste paremast kaitsmisest piletitagastuste korral, ECTAA ühine seisukoht </a:t>
            </a:r>
            <a:r>
              <a:rPr lang="et-EE" sz="4300" dirty="0" err="1"/>
              <a:t>EK-le</a:t>
            </a:r>
            <a:r>
              <a:rPr lang="et-EE" sz="4300" dirty="0"/>
              <a:t>.</a:t>
            </a:r>
          </a:p>
          <a:p>
            <a:pPr marL="0" indent="0">
              <a:buNone/>
            </a:pPr>
            <a:endParaRPr lang="et-EE" sz="4300" dirty="0"/>
          </a:p>
          <a:p>
            <a:pPr marL="0" indent="0">
              <a:buNone/>
            </a:pPr>
            <a:r>
              <a:rPr lang="en-US" sz="4300" b="1" dirty="0" err="1"/>
              <a:t>APJC</a:t>
            </a:r>
            <a:r>
              <a:rPr lang="en-US" sz="4300" b="1" dirty="0"/>
              <a:t> </a:t>
            </a:r>
            <a:r>
              <a:rPr lang="et-EE" sz="4300" dirty="0"/>
              <a:t>-uueks </a:t>
            </a:r>
            <a:r>
              <a:rPr lang="et-EE" sz="4300" dirty="0" err="1"/>
              <a:t>APJC</a:t>
            </a:r>
            <a:r>
              <a:rPr lang="et-EE" sz="4300" dirty="0"/>
              <a:t> esimeheks pärast </a:t>
            </a:r>
            <a:r>
              <a:rPr lang="et-EE" sz="4300" dirty="0" err="1"/>
              <a:t>Arunast</a:t>
            </a:r>
            <a:r>
              <a:rPr lang="et-EE" sz="4300" dirty="0"/>
              <a:t> sai Sven (reisibüroode kord </a:t>
            </a:r>
            <a:r>
              <a:rPr lang="en-US" sz="4300" dirty="0"/>
              <a:t>on </a:t>
            </a:r>
            <a:r>
              <a:rPr lang="et-EE" sz="4300" dirty="0"/>
              <a:t>juhatada </a:t>
            </a:r>
            <a:r>
              <a:rPr lang="et-EE" sz="4300" dirty="0" err="1"/>
              <a:t>APJC</a:t>
            </a:r>
            <a:r>
              <a:rPr lang="et-EE" sz="4300" dirty="0"/>
              <a:t> koosolekuid järgmised 3 aastat</a:t>
            </a:r>
            <a:r>
              <a:rPr lang="en-US" sz="4300" dirty="0"/>
              <a:t>). </a:t>
            </a:r>
          </a:p>
          <a:p>
            <a:pPr marL="0" indent="0">
              <a:buNone/>
            </a:pPr>
            <a:r>
              <a:rPr lang="et-EE" sz="4300" dirty="0"/>
              <a:t>Lähiaastatel läheb lennufirmadega vaidluseks </a:t>
            </a:r>
            <a:r>
              <a:rPr lang="et-EE" sz="4300" dirty="0" err="1"/>
              <a:t>BSP</a:t>
            </a:r>
            <a:r>
              <a:rPr lang="et-EE" sz="4300" dirty="0"/>
              <a:t> maksetähtaja üle. </a:t>
            </a:r>
            <a:br>
              <a:rPr lang="en-US" sz="4300" dirty="0"/>
            </a:br>
            <a:r>
              <a:rPr lang="et-EE" sz="4300" dirty="0" err="1"/>
              <a:t>IATA</a:t>
            </a:r>
            <a:r>
              <a:rPr lang="et-EE" sz="4300" dirty="0"/>
              <a:t> soovib tähtaja lühendamist 5 kalendripäevale praeguse 7 asemel. Eesti ei ole esimeses laines, kus seda arutatakse. </a:t>
            </a:r>
          </a:p>
          <a:p>
            <a:pPr marL="0" indent="0">
              <a:buNone/>
            </a:pPr>
            <a:r>
              <a:rPr lang="et-EE" sz="4300" dirty="0"/>
              <a:t>-</a:t>
            </a:r>
            <a:r>
              <a:rPr lang="en-US" sz="4300" dirty="0"/>
              <a:t> </a:t>
            </a:r>
            <a:r>
              <a:rPr lang="et-EE" sz="4300" dirty="0" err="1"/>
              <a:t>CWT</a:t>
            </a:r>
            <a:r>
              <a:rPr lang="et-EE" sz="4300" dirty="0"/>
              <a:t> Estonia ettepanek oli vastupidises suunas - muuta </a:t>
            </a:r>
            <a:r>
              <a:rPr lang="et-EE" sz="4300" dirty="0" err="1"/>
              <a:t>BSP</a:t>
            </a:r>
            <a:r>
              <a:rPr lang="et-EE" sz="4300" dirty="0"/>
              <a:t> makse tähtaega 7 kalendripäevalt 7 tööpäevale. Pangad ei paku Eestis </a:t>
            </a:r>
            <a:r>
              <a:rPr lang="et-EE" sz="4300" dirty="0" err="1"/>
              <a:t>direct</a:t>
            </a:r>
            <a:r>
              <a:rPr lang="et-EE" sz="4300" dirty="0"/>
              <a:t> </a:t>
            </a:r>
            <a:r>
              <a:rPr lang="et-EE" sz="4300" dirty="0" err="1"/>
              <a:t>debit´it</a:t>
            </a:r>
            <a:r>
              <a:rPr lang="et-EE" sz="4300" dirty="0"/>
              <a:t> ehk automaatset makset ja kui nädalavahetus on enne tähtaega, on meil võrreldes teiste riikidega vähem aega makse korraldamiseks. Ettepanek ei leidnud lennufirmadelt heakskiitu.</a:t>
            </a:r>
          </a:p>
          <a:p>
            <a:pPr marL="0" indent="0">
              <a:buNone/>
            </a:pPr>
            <a:endParaRPr lang="et-EE" sz="3500" dirty="0"/>
          </a:p>
          <a:p>
            <a:pPr marL="0" indent="0">
              <a:buNone/>
            </a:pPr>
            <a:endParaRPr lang="et-EE" dirty="0"/>
          </a:p>
        </p:txBody>
      </p:sp>
    </p:spTree>
    <p:extLst>
      <p:ext uri="{BB962C8B-B14F-4D97-AF65-F5344CB8AC3E}">
        <p14:creationId xmlns:p14="http://schemas.microsoft.com/office/powerpoint/2010/main" val="326940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F28C-9F27-16FA-E9F0-C61553BB0FFD}"/>
              </a:ext>
            </a:extLst>
          </p:cNvPr>
          <p:cNvSpPr>
            <a:spLocks noGrp="1"/>
          </p:cNvSpPr>
          <p:nvPr>
            <p:ph type="title"/>
          </p:nvPr>
        </p:nvSpPr>
        <p:spPr/>
        <p:txBody>
          <a:bodyPr/>
          <a:lstStyle/>
          <a:p>
            <a:pPr algn="ctr"/>
            <a:r>
              <a:rPr lang="en-US" b="1" dirty="0"/>
              <a:t>Legal</a:t>
            </a:r>
            <a:r>
              <a:rPr lang="en-US" sz="4400" b="1" dirty="0"/>
              <a:t> and Consumer Affairs Committee</a:t>
            </a:r>
            <a:r>
              <a:rPr lang="en-US" b="1" dirty="0"/>
              <a:t>  – Indrek Teppo</a:t>
            </a:r>
            <a:endParaRPr lang="et-EE" b="1" dirty="0"/>
          </a:p>
        </p:txBody>
      </p:sp>
      <p:sp>
        <p:nvSpPr>
          <p:cNvPr id="3" name="Content Placeholder 2">
            <a:extLst>
              <a:ext uri="{FF2B5EF4-FFF2-40B4-BE49-F238E27FC236}">
                <a16:creationId xmlns:a16="http://schemas.microsoft.com/office/drawing/2014/main" id="{20D0D07D-9DA0-D714-7593-748DAEF1C88C}"/>
              </a:ext>
            </a:extLst>
          </p:cNvPr>
          <p:cNvSpPr>
            <a:spLocks noGrp="1"/>
          </p:cNvSpPr>
          <p:nvPr>
            <p:ph idx="1"/>
          </p:nvPr>
        </p:nvSpPr>
        <p:spPr/>
        <p:txBody>
          <a:bodyPr>
            <a:normAutofit fontScale="62500" lnSpcReduction="20000"/>
          </a:bodyPr>
          <a:lstStyle/>
          <a:p>
            <a:r>
              <a:rPr lang="et-EE" dirty="0"/>
              <a:t>Pakettreisidirektiivi ja reisijaõiguste määruste ülevaatamine</a:t>
            </a:r>
          </a:p>
          <a:p>
            <a:r>
              <a:rPr lang="et-EE" dirty="0"/>
              <a:t>Algselt oli plaan mõlemad teemad koos üle vaadata, aga vastutusalad on </a:t>
            </a:r>
            <a:r>
              <a:rPr lang="et-EE" dirty="0" err="1"/>
              <a:t>EL’I</a:t>
            </a:r>
            <a:r>
              <a:rPr lang="et-EE" dirty="0"/>
              <a:t> komisonides erinevad. </a:t>
            </a:r>
            <a:r>
              <a:rPr lang="et-EE" dirty="0" err="1"/>
              <a:t>PTD’d</a:t>
            </a:r>
            <a:r>
              <a:rPr lang="et-EE" dirty="0"/>
              <a:t> veab </a:t>
            </a:r>
            <a:r>
              <a:rPr lang="et-EE" dirty="0" err="1"/>
              <a:t>DG</a:t>
            </a:r>
            <a:r>
              <a:rPr lang="et-EE" dirty="0"/>
              <a:t> JUST, mis seisab eelkõige tarbijaõiguste eest. Reisijaõiguste valdkonda veab </a:t>
            </a:r>
            <a:r>
              <a:rPr lang="et-EE" dirty="0" err="1"/>
              <a:t>DG</a:t>
            </a:r>
            <a:r>
              <a:rPr lang="et-EE" dirty="0"/>
              <a:t> </a:t>
            </a:r>
            <a:r>
              <a:rPr lang="et-EE" dirty="0" err="1"/>
              <a:t>MOVE</a:t>
            </a:r>
            <a:r>
              <a:rPr lang="et-EE" dirty="0"/>
              <a:t>, mis ei jõua </a:t>
            </a:r>
            <a:r>
              <a:rPr lang="et-EE" dirty="0" err="1"/>
              <a:t>DG</a:t>
            </a:r>
            <a:r>
              <a:rPr lang="et-EE" dirty="0"/>
              <a:t> </a:t>
            </a:r>
            <a:r>
              <a:rPr lang="et-EE" dirty="0" err="1"/>
              <a:t>JUST’iga</a:t>
            </a:r>
            <a:r>
              <a:rPr lang="et-EE" dirty="0"/>
              <a:t> sammu pidada ja seetõttu </a:t>
            </a:r>
            <a:r>
              <a:rPr lang="et-EE" b="1" dirty="0"/>
              <a:t>tundub, et kõigepealt muudetakse </a:t>
            </a:r>
            <a:r>
              <a:rPr lang="et-EE" b="1" dirty="0" err="1"/>
              <a:t>PTD’d</a:t>
            </a:r>
            <a:r>
              <a:rPr lang="et-EE" b="1" dirty="0"/>
              <a:t> ja seejärel reisijaõigusi. See aga ei võimalda teha olulisi muudatusi suures pildis nt. lennuettevõtte tagatiste sisseseadmine ja reisiettevõtete tagatiste vähendamine.</a:t>
            </a:r>
          </a:p>
          <a:p>
            <a:r>
              <a:rPr lang="et-EE" dirty="0" err="1"/>
              <a:t>PTD</a:t>
            </a:r>
            <a:r>
              <a:rPr lang="et-EE" dirty="0"/>
              <a:t> ülevaatamisel on peamised teemad: pandeemiareeglite täiendamine, </a:t>
            </a:r>
            <a:r>
              <a:rPr lang="et-EE" dirty="0" err="1"/>
              <a:t>ad</a:t>
            </a:r>
            <a:r>
              <a:rPr lang="et-EE" dirty="0"/>
              <a:t> </a:t>
            </a:r>
            <a:r>
              <a:rPr lang="et-EE" dirty="0" err="1"/>
              <a:t>hoc</a:t>
            </a:r>
            <a:r>
              <a:rPr lang="et-EE" dirty="0"/>
              <a:t> riigiabi; kriisimeetmed; </a:t>
            </a:r>
            <a:r>
              <a:rPr lang="et-EE" dirty="0" err="1"/>
              <a:t>vourcherite</a:t>
            </a:r>
            <a:r>
              <a:rPr lang="et-EE" dirty="0"/>
              <a:t> regulatsioon; B2B tagastused, tagastused agentidele; pakettreiside ettemaksude piiramine. </a:t>
            </a:r>
          </a:p>
          <a:p>
            <a:r>
              <a:rPr lang="et-EE" b="1" dirty="0"/>
              <a:t>Pakettreiside ettemaksude piiramine: </a:t>
            </a:r>
            <a:r>
              <a:rPr lang="et-EE" b="1" dirty="0" err="1"/>
              <a:t>EL’i</a:t>
            </a:r>
            <a:r>
              <a:rPr lang="et-EE" b="1" dirty="0"/>
              <a:t> ettepanek 20% broneerimisel ja 80% 28 päeva enne reisi, teatud erisustega. </a:t>
            </a:r>
          </a:p>
          <a:p>
            <a:r>
              <a:rPr lang="et-EE" dirty="0"/>
              <a:t>Sektori ja ECTAA poolt on tugev vastuseis, kuid </a:t>
            </a:r>
            <a:r>
              <a:rPr lang="et-EE" dirty="0" err="1"/>
              <a:t>EL’i</a:t>
            </a:r>
            <a:r>
              <a:rPr lang="et-EE" dirty="0"/>
              <a:t> poolt paistab poliitiline tahe ja asi sisuliselt otsustatud. ECTAA survestab kuis jaksab, et ettemaksude piirang on võimalik üksnes juhul, kui see on kogu sektorile sh ka lennuettevõtetele. </a:t>
            </a:r>
          </a:p>
          <a:p>
            <a:r>
              <a:rPr lang="et-EE" dirty="0"/>
              <a:t>Viimaste uudiste kohaselt võib juhtuda, et enne </a:t>
            </a:r>
            <a:r>
              <a:rPr lang="et-EE" dirty="0" err="1"/>
              <a:t>EL’i</a:t>
            </a:r>
            <a:r>
              <a:rPr lang="et-EE" dirty="0"/>
              <a:t> ametnike suvepuhkust saab </a:t>
            </a:r>
            <a:r>
              <a:rPr lang="et-EE" dirty="0" err="1"/>
              <a:t>PTD</a:t>
            </a:r>
            <a:r>
              <a:rPr lang="et-EE" dirty="0"/>
              <a:t> muutmisprojekt lõplikult valmis. </a:t>
            </a:r>
            <a:r>
              <a:rPr lang="et-EE" dirty="0" err="1"/>
              <a:t>ECTAA’l</a:t>
            </a:r>
            <a:r>
              <a:rPr lang="et-EE" dirty="0"/>
              <a:t> lobistab, et see nii kiiresti ei õnnestuks ja arutelud jätkuks sügisel.</a:t>
            </a:r>
          </a:p>
          <a:p>
            <a:r>
              <a:rPr lang="et-EE" b="1" dirty="0" err="1"/>
              <a:t>MKM</a:t>
            </a:r>
            <a:r>
              <a:rPr lang="et-EE" b="1" dirty="0"/>
              <a:t> tellis suuremahulise reisiettevõtjate tagatiste uuringu</a:t>
            </a:r>
            <a:r>
              <a:rPr lang="et-EE" dirty="0"/>
              <a:t>. Tõenäoliselt leiavad reisiettevõtjad peatselt oma emailist küsitlusankeedid. </a:t>
            </a:r>
          </a:p>
        </p:txBody>
      </p:sp>
    </p:spTree>
    <p:extLst>
      <p:ext uri="{BB962C8B-B14F-4D97-AF65-F5344CB8AC3E}">
        <p14:creationId xmlns:p14="http://schemas.microsoft.com/office/powerpoint/2010/main" val="356341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F92E-4F97-9331-21D2-583CA5055FA5}"/>
              </a:ext>
            </a:extLst>
          </p:cNvPr>
          <p:cNvSpPr>
            <a:spLocks noGrp="1"/>
          </p:cNvSpPr>
          <p:nvPr>
            <p:ph type="title"/>
          </p:nvPr>
        </p:nvSpPr>
        <p:spPr/>
        <p:txBody>
          <a:bodyPr/>
          <a:lstStyle/>
          <a:p>
            <a:pPr algn="ctr"/>
            <a:r>
              <a:rPr lang="et-EE" b="1" dirty="0">
                <a:effectLst/>
                <a:ea typeface="Calibri" panose="020F0502020204030204" pitchFamily="34" charset="0"/>
              </a:rPr>
              <a:t>ETFL 202</a:t>
            </a:r>
            <a:r>
              <a:rPr lang="en-US" b="1" dirty="0">
                <a:effectLst/>
                <a:ea typeface="Calibri" panose="020F0502020204030204" pitchFamily="34" charset="0"/>
              </a:rPr>
              <a:t>2</a:t>
            </a:r>
            <a:r>
              <a:rPr lang="et-EE" b="1" dirty="0">
                <a:effectLst/>
                <a:ea typeface="Calibri" panose="020F0502020204030204" pitchFamily="34" charset="0"/>
              </a:rPr>
              <a:t>-202</a:t>
            </a:r>
            <a:r>
              <a:rPr lang="en-US" b="1" dirty="0">
                <a:effectLst/>
                <a:ea typeface="Calibri" panose="020F0502020204030204" pitchFamily="34" charset="0"/>
              </a:rPr>
              <a:t>3</a:t>
            </a:r>
            <a:r>
              <a:rPr lang="et-EE" b="1" dirty="0">
                <a:effectLst/>
                <a:ea typeface="Calibri" panose="020F0502020204030204" pitchFamily="34" charset="0"/>
              </a:rPr>
              <a:t> tulemi</a:t>
            </a:r>
            <a:r>
              <a:rPr lang="en-US" b="1" dirty="0" err="1">
                <a:effectLst/>
                <a:ea typeface="Calibri" panose="020F0502020204030204" pitchFamily="34" charset="0"/>
              </a:rPr>
              <a:t>aruanne</a:t>
            </a:r>
            <a:endParaRPr lang="et-EE" dirty="0"/>
          </a:p>
        </p:txBody>
      </p:sp>
      <p:pic>
        <p:nvPicPr>
          <p:cNvPr id="5" name="Pilt 3">
            <a:extLst>
              <a:ext uri="{FF2B5EF4-FFF2-40B4-BE49-F238E27FC236}">
                <a16:creationId xmlns:a16="http://schemas.microsoft.com/office/drawing/2014/main" id="{5CD533FE-3273-B3A4-8101-03DF4588A1BF}"/>
              </a:ext>
            </a:extLst>
          </p:cNvPr>
          <p:cNvPicPr>
            <a:picLocks noChangeAspect="1"/>
          </p:cNvPicPr>
          <p:nvPr/>
        </p:nvPicPr>
        <p:blipFill>
          <a:blip r:embed="rId2"/>
          <a:stretch>
            <a:fillRect/>
          </a:stretch>
        </p:blipFill>
        <p:spPr>
          <a:xfrm>
            <a:off x="9801571" y="226244"/>
            <a:ext cx="1916644" cy="1360817"/>
          </a:xfrm>
          <a:prstGeom prst="rect">
            <a:avLst/>
          </a:prstGeom>
        </p:spPr>
      </p:pic>
      <p:graphicFrame>
        <p:nvGraphicFramePr>
          <p:cNvPr id="8" name="Content Placeholder 7">
            <a:extLst>
              <a:ext uri="{FF2B5EF4-FFF2-40B4-BE49-F238E27FC236}">
                <a16:creationId xmlns:a16="http://schemas.microsoft.com/office/drawing/2014/main" id="{1CBEA4D6-BBB3-B5D6-AF1F-817F533FEB5F}"/>
              </a:ext>
            </a:extLst>
          </p:cNvPr>
          <p:cNvGraphicFramePr>
            <a:graphicFrameLocks noGrp="1"/>
          </p:cNvGraphicFramePr>
          <p:nvPr>
            <p:ph idx="1"/>
            <p:extLst>
              <p:ext uri="{D42A27DB-BD31-4B8C-83A1-F6EECF244321}">
                <p14:modId xmlns:p14="http://schemas.microsoft.com/office/powerpoint/2010/main" val="1929454575"/>
              </p:ext>
            </p:extLst>
          </p:nvPr>
        </p:nvGraphicFramePr>
        <p:xfrm>
          <a:off x="1802921" y="1814516"/>
          <a:ext cx="8643667" cy="4360225"/>
        </p:xfrm>
        <a:graphic>
          <a:graphicData uri="http://schemas.openxmlformats.org/drawingml/2006/table">
            <a:tbl>
              <a:tblPr/>
              <a:tblGrid>
                <a:gridCol w="1792052">
                  <a:extLst>
                    <a:ext uri="{9D8B030D-6E8A-4147-A177-3AD203B41FA5}">
                      <a16:colId xmlns:a16="http://schemas.microsoft.com/office/drawing/2014/main" val="3808543586"/>
                    </a:ext>
                  </a:extLst>
                </a:gridCol>
                <a:gridCol w="943814">
                  <a:extLst>
                    <a:ext uri="{9D8B030D-6E8A-4147-A177-3AD203B41FA5}">
                      <a16:colId xmlns:a16="http://schemas.microsoft.com/office/drawing/2014/main" val="1363589464"/>
                    </a:ext>
                  </a:extLst>
                </a:gridCol>
                <a:gridCol w="1600900">
                  <a:extLst>
                    <a:ext uri="{9D8B030D-6E8A-4147-A177-3AD203B41FA5}">
                      <a16:colId xmlns:a16="http://schemas.microsoft.com/office/drawing/2014/main" val="341639460"/>
                    </a:ext>
                  </a:extLst>
                </a:gridCol>
                <a:gridCol w="1344040">
                  <a:extLst>
                    <a:ext uri="{9D8B030D-6E8A-4147-A177-3AD203B41FA5}">
                      <a16:colId xmlns:a16="http://schemas.microsoft.com/office/drawing/2014/main" val="2142132459"/>
                    </a:ext>
                  </a:extLst>
                </a:gridCol>
                <a:gridCol w="884080">
                  <a:extLst>
                    <a:ext uri="{9D8B030D-6E8A-4147-A177-3AD203B41FA5}">
                      <a16:colId xmlns:a16="http://schemas.microsoft.com/office/drawing/2014/main" val="3698920665"/>
                    </a:ext>
                  </a:extLst>
                </a:gridCol>
                <a:gridCol w="949788">
                  <a:extLst>
                    <a:ext uri="{9D8B030D-6E8A-4147-A177-3AD203B41FA5}">
                      <a16:colId xmlns:a16="http://schemas.microsoft.com/office/drawing/2014/main" val="1617368567"/>
                    </a:ext>
                  </a:extLst>
                </a:gridCol>
                <a:gridCol w="1128993">
                  <a:extLst>
                    <a:ext uri="{9D8B030D-6E8A-4147-A177-3AD203B41FA5}">
                      <a16:colId xmlns:a16="http://schemas.microsoft.com/office/drawing/2014/main" val="1589856343"/>
                    </a:ext>
                  </a:extLst>
                </a:gridCol>
              </a:tblGrid>
              <a:tr h="463533">
                <a:tc>
                  <a:txBody>
                    <a:bodyPr/>
                    <a:lstStyle/>
                    <a:p>
                      <a:pPr algn="ctr" rtl="0" fontAlgn="b"/>
                      <a:r>
                        <a:rPr lang="et-EE" sz="1400" b="1" i="0" u="none" strike="noStrike">
                          <a:solidFill>
                            <a:srgbClr val="FFFFFF"/>
                          </a:solidFill>
                          <a:effectLst/>
                          <a:latin typeface="Calibri" panose="020F0502020204030204" pitchFamily="34" charset="0"/>
                        </a:rPr>
                        <a:t>ETFL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400" b="1" i="0" u="none" strike="noStrike">
                          <a:solidFill>
                            <a:srgbClr val="FFFFFF"/>
                          </a:solidFill>
                          <a:effectLst/>
                          <a:latin typeface="Calibri" panose="020F0502020204030204" pitchFamily="34" charset="0"/>
                        </a:rPr>
                        <a:t>2018-2019</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400" b="1" i="0" u="none" strike="noStrike">
                          <a:solidFill>
                            <a:srgbClr val="FFFFFF"/>
                          </a:solidFill>
                          <a:effectLst/>
                          <a:latin typeface="Calibri" panose="020F0502020204030204" pitchFamily="34" charset="0"/>
                        </a:rPr>
                        <a:t>2019-2020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400" b="1" i="0" u="none" strike="noStrike">
                          <a:solidFill>
                            <a:srgbClr val="FFFFFF"/>
                          </a:solidFill>
                          <a:effectLst/>
                          <a:latin typeface="Calibri" panose="020F0502020204030204" pitchFamily="34" charset="0"/>
                        </a:rPr>
                        <a:t>2020-2021</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400" b="1" i="0" u="none" strike="noStrike">
                          <a:solidFill>
                            <a:srgbClr val="FFFFFF"/>
                          </a:solidFill>
                          <a:effectLst/>
                          <a:latin typeface="Calibri" panose="020F0502020204030204" pitchFamily="34" charset="0"/>
                        </a:rPr>
                        <a:t>2021-2022</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200" b="1" i="0" u="none" strike="noStrike">
                          <a:solidFill>
                            <a:srgbClr val="FFFFFF"/>
                          </a:solidFill>
                          <a:effectLst/>
                          <a:latin typeface="Calibri" panose="020F0502020204030204" pitchFamily="34" charset="0"/>
                        </a:rPr>
                        <a:t>2022-2023 eelarve</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400" b="1" i="0" u="none" strike="noStrike">
                          <a:solidFill>
                            <a:srgbClr val="FFFFFF"/>
                          </a:solidFill>
                          <a:effectLst/>
                          <a:latin typeface="Calibri" panose="020F0502020204030204" pitchFamily="34" charset="0"/>
                        </a:rPr>
                        <a:t>2022-2023 tulem</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256412734"/>
                  </a:ext>
                </a:extLst>
              </a:tr>
              <a:tr h="241560">
                <a:tc>
                  <a:txBody>
                    <a:bodyPr/>
                    <a:lstStyle/>
                    <a:p>
                      <a:pPr algn="l" rtl="0" fontAlgn="b"/>
                      <a:r>
                        <a:rPr lang="et-EE" sz="1400" b="1" i="0" u="none" strike="noStrike">
                          <a:solidFill>
                            <a:srgbClr val="000000"/>
                          </a:solidFill>
                          <a:effectLst/>
                          <a:latin typeface="Calibri" panose="020F0502020204030204" pitchFamily="34" charset="0"/>
                        </a:rPr>
                        <a:t>TULUD</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b"/>
                      <a:r>
                        <a:rPr lang="et-EE" sz="12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550223396"/>
                  </a:ext>
                </a:extLst>
              </a:tr>
              <a:tr h="235031">
                <a:tc>
                  <a:txBody>
                    <a:bodyPr/>
                    <a:lstStyle/>
                    <a:p>
                      <a:pPr algn="l" rtl="0" fontAlgn="b"/>
                      <a:r>
                        <a:rPr lang="et-EE" sz="1400" b="0" i="0" u="none" strike="noStrike">
                          <a:solidFill>
                            <a:srgbClr val="000000"/>
                          </a:solidFill>
                          <a:effectLst/>
                          <a:latin typeface="Calibri" panose="020F0502020204030204" pitchFamily="34" charset="0"/>
                        </a:rPr>
                        <a:t>Liikmemaksud</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44 304</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43 673</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640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24 315</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36 000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39 650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031173164"/>
                  </a:ext>
                </a:extLst>
              </a:tr>
              <a:tr h="235031">
                <a:tc>
                  <a:txBody>
                    <a:bodyPr/>
                    <a:lstStyle/>
                    <a:p>
                      <a:pPr algn="l" rtl="0" fontAlgn="b"/>
                      <a:r>
                        <a:rPr lang="et-EE" sz="1400" b="0" i="0" u="none" strike="noStrike">
                          <a:solidFill>
                            <a:srgbClr val="000000"/>
                          </a:solidFill>
                          <a:effectLst/>
                          <a:latin typeface="Calibri" panose="020F0502020204030204" pitchFamily="34" charset="0"/>
                        </a:rPr>
                        <a:t>Tourest</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376 816</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387 747</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8 195</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315 454</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262 826</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806772144"/>
                  </a:ext>
                </a:extLst>
              </a:tr>
              <a:tr h="235031">
                <a:tc>
                  <a:txBody>
                    <a:bodyPr/>
                    <a:lstStyle/>
                    <a:p>
                      <a:pPr algn="l" rtl="0" fontAlgn="b"/>
                      <a:r>
                        <a:rPr lang="et-EE" sz="1400" b="0" i="0" u="none" strike="noStrike">
                          <a:solidFill>
                            <a:srgbClr val="000000"/>
                          </a:solidFill>
                          <a:effectLst/>
                          <a:latin typeface="Calibri" panose="020F0502020204030204" pitchFamily="34" charset="0"/>
                        </a:rPr>
                        <a:t>Muud äritulud</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8 195</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872511028"/>
                  </a:ext>
                </a:extLst>
              </a:tr>
              <a:tr h="235031">
                <a:tc>
                  <a:txBody>
                    <a:bodyPr/>
                    <a:lstStyle/>
                    <a:p>
                      <a:pPr algn="l" rtl="0" fontAlgn="b"/>
                      <a:r>
                        <a:rPr lang="et-EE" sz="1400" b="0" i="0" u="none" strike="noStrike">
                          <a:solidFill>
                            <a:srgbClr val="000000"/>
                          </a:solidFill>
                          <a:effectLst/>
                          <a:latin typeface="Calibri" panose="020F0502020204030204" pitchFamily="34" charset="0"/>
                        </a:rPr>
                        <a:t>Muud tegevustulud</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2 038</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2 130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25 338</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782067814"/>
                  </a:ext>
                </a:extLst>
              </a:tr>
              <a:tr h="235031">
                <a:tc>
                  <a:txBody>
                    <a:bodyPr/>
                    <a:lstStyle/>
                    <a:p>
                      <a:pPr algn="l" rtl="0" fontAlgn="b"/>
                      <a:r>
                        <a:rPr lang="et-EE" sz="1400" b="0" i="0" u="none" strike="noStrike">
                          <a:solidFill>
                            <a:srgbClr val="000000"/>
                          </a:solidFill>
                          <a:effectLst/>
                          <a:latin typeface="Calibri" panose="020F0502020204030204" pitchFamily="34" charset="0"/>
                        </a:rPr>
                        <a:t>Finantstulud</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5 596</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7 815</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11 268</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11 979</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10 020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864244464"/>
                  </a:ext>
                </a:extLst>
              </a:tr>
              <a:tr h="235031">
                <a:tc>
                  <a:txBody>
                    <a:bodyPr/>
                    <a:lstStyle/>
                    <a:p>
                      <a:pPr algn="l" rtl="0" fontAlgn="b"/>
                      <a:r>
                        <a:rPr lang="et-EE" sz="1400" b="1" i="0" u="none" strike="noStrike">
                          <a:solidFill>
                            <a:srgbClr val="000000"/>
                          </a:solidFill>
                          <a:effectLst/>
                          <a:latin typeface="Calibri" panose="020F0502020204030204" pitchFamily="34" charset="0"/>
                        </a:rPr>
                        <a:t>TULUD KOKKU</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1" i="0" u="none" strike="noStrike">
                          <a:solidFill>
                            <a:srgbClr val="000000"/>
                          </a:solidFill>
                          <a:effectLst/>
                          <a:latin typeface="Calibri" panose="020F0502020204030204" pitchFamily="34" charset="0"/>
                        </a:rPr>
                        <a:t>428 754</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1" i="0" u="none" strike="noStrike">
                          <a:solidFill>
                            <a:srgbClr val="000000"/>
                          </a:solidFill>
                          <a:effectLst/>
                          <a:latin typeface="Calibri" panose="020F0502020204030204" pitchFamily="34" charset="0"/>
                        </a:rPr>
                        <a:t>441 365</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1" i="0" u="none" strike="noStrike">
                          <a:solidFill>
                            <a:srgbClr val="000000"/>
                          </a:solidFill>
                          <a:effectLst/>
                          <a:latin typeface="Calibri" panose="020F0502020204030204" pitchFamily="34" charset="0"/>
                        </a:rPr>
                        <a:t>11 908</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1" i="0" u="none" strike="noStrike">
                          <a:solidFill>
                            <a:srgbClr val="000000"/>
                          </a:solidFill>
                          <a:effectLst/>
                          <a:latin typeface="Calibri" panose="020F0502020204030204" pitchFamily="34" charset="0"/>
                        </a:rPr>
                        <a:t>69 827</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1" i="0" u="none" strike="noStrike">
                          <a:solidFill>
                            <a:srgbClr val="000000"/>
                          </a:solidFill>
                          <a:effectLst/>
                          <a:latin typeface="Calibri" panose="020F0502020204030204" pitchFamily="34" charset="0"/>
                        </a:rPr>
                        <a:t>361 474</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1" i="0" u="none" strike="noStrike">
                          <a:solidFill>
                            <a:srgbClr val="000000"/>
                          </a:solidFill>
                          <a:effectLst/>
                          <a:latin typeface="Calibri" panose="020F0502020204030204" pitchFamily="34" charset="0"/>
                        </a:rPr>
                        <a:t>310 670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551251005"/>
                  </a:ext>
                </a:extLst>
              </a:tr>
              <a:tr h="235031">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dirty="0">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0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400" b="0"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431492397"/>
                  </a:ext>
                </a:extLst>
              </a:tr>
              <a:tr h="425994">
                <a:tc>
                  <a:txBody>
                    <a:bodyPr/>
                    <a:lstStyle/>
                    <a:p>
                      <a:pPr algn="l" rtl="0" fontAlgn="b"/>
                      <a:r>
                        <a:rPr lang="et-EE" sz="1400" b="0" i="0" u="none" strike="noStrike">
                          <a:solidFill>
                            <a:srgbClr val="000000"/>
                          </a:solidFill>
                          <a:effectLst/>
                          <a:latin typeface="Calibri" panose="020F0502020204030204" pitchFamily="34" charset="0"/>
                        </a:rPr>
                        <a:t>Ärikulud /Touresti korraldamine/</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226 374</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266 974</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4 830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5 349</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207 997</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199 047</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158178242"/>
                  </a:ext>
                </a:extLst>
              </a:tr>
              <a:tr h="634910">
                <a:tc>
                  <a:txBody>
                    <a:bodyPr/>
                    <a:lstStyle/>
                    <a:p>
                      <a:pPr algn="l" rtl="0" fontAlgn="b"/>
                      <a:r>
                        <a:rPr lang="fi-FI" sz="1400" b="0" i="0" u="none" strike="noStrike">
                          <a:solidFill>
                            <a:srgbClr val="000000"/>
                          </a:solidFill>
                          <a:effectLst/>
                          <a:latin typeface="Calibri" panose="020F0502020204030204" pitchFamily="34" charset="0"/>
                        </a:rPr>
                        <a:t>Tegevus- ja halduskulud, sis maksud</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97 842</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89 323</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50 736</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48 638</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58 074</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0" i="0" u="none" strike="noStrike">
                          <a:solidFill>
                            <a:srgbClr val="000000"/>
                          </a:solidFill>
                          <a:effectLst/>
                          <a:latin typeface="Calibri" panose="020F0502020204030204" pitchFamily="34" charset="0"/>
                        </a:rPr>
                        <a:t>54 895</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638329446"/>
                  </a:ext>
                </a:extLst>
              </a:tr>
              <a:tr h="235031">
                <a:tc>
                  <a:txBody>
                    <a:bodyPr/>
                    <a:lstStyle/>
                    <a:p>
                      <a:pPr algn="l" rtl="0" fontAlgn="b"/>
                      <a:r>
                        <a:rPr lang="et-EE" sz="1400" b="0" i="0" u="none" strike="noStrike">
                          <a:solidFill>
                            <a:srgbClr val="000000"/>
                          </a:solidFill>
                          <a:effectLst/>
                          <a:latin typeface="Calibri" panose="020F0502020204030204" pitchFamily="34" charset="0"/>
                        </a:rPr>
                        <a:t>Personalikulud palgad</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90 730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78 099</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76 624</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73 809</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61 867</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0" i="0" u="none" strike="noStrike">
                          <a:solidFill>
                            <a:srgbClr val="000000"/>
                          </a:solidFill>
                          <a:effectLst/>
                          <a:latin typeface="Calibri" panose="020F0502020204030204" pitchFamily="34" charset="0"/>
                        </a:rPr>
                        <a:t>83 329</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996538369"/>
                  </a:ext>
                </a:extLst>
              </a:tr>
              <a:tr h="235031">
                <a:tc>
                  <a:txBody>
                    <a:bodyPr/>
                    <a:lstStyle/>
                    <a:p>
                      <a:pPr algn="l" rtl="0" fontAlgn="b"/>
                      <a:r>
                        <a:rPr lang="et-EE" sz="1400" b="1" i="0" u="none" strike="noStrike">
                          <a:solidFill>
                            <a:srgbClr val="000000"/>
                          </a:solidFill>
                          <a:effectLst/>
                          <a:latin typeface="Calibri" panose="020F0502020204030204" pitchFamily="34" charset="0"/>
                        </a:rPr>
                        <a:t>KULUD KOKKU</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000000"/>
                          </a:solidFill>
                          <a:effectLst/>
                          <a:latin typeface="Calibri" panose="020F0502020204030204" pitchFamily="34" charset="0"/>
                        </a:rPr>
                        <a:t>414 946</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000000"/>
                          </a:solidFill>
                          <a:effectLst/>
                          <a:latin typeface="Calibri" panose="020F0502020204030204" pitchFamily="34" charset="0"/>
                        </a:rPr>
                        <a:t>434 396</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000000"/>
                          </a:solidFill>
                          <a:effectLst/>
                          <a:latin typeface="Calibri" panose="020F0502020204030204" pitchFamily="34" charset="0"/>
                        </a:rPr>
                        <a:t>132 190</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000000"/>
                          </a:solidFill>
                          <a:effectLst/>
                          <a:latin typeface="Calibri" panose="020F0502020204030204" pitchFamily="34" charset="0"/>
                        </a:rPr>
                        <a:t>127 796</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1" i="0" u="none" strike="noStrike">
                          <a:solidFill>
                            <a:srgbClr val="000000"/>
                          </a:solidFill>
                          <a:effectLst/>
                          <a:latin typeface="Calibri" panose="020F0502020204030204" pitchFamily="34" charset="0"/>
                        </a:rPr>
                        <a:t>327 938</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1" i="0" u="none" strike="noStrike">
                          <a:solidFill>
                            <a:srgbClr val="000000"/>
                          </a:solidFill>
                          <a:effectLst/>
                          <a:latin typeface="Calibri" panose="020F0502020204030204" pitchFamily="34" charset="0"/>
                        </a:rPr>
                        <a:t>337 271</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692082889"/>
                  </a:ext>
                </a:extLst>
              </a:tr>
              <a:tr h="235031">
                <a:tc>
                  <a:txBody>
                    <a:bodyPr/>
                    <a:lstStyle/>
                    <a:p>
                      <a:pPr algn="l" rtl="0" fontAlgn="b"/>
                      <a:r>
                        <a:rPr lang="et-EE" sz="1400" b="0" i="0" u="none" strike="noStrike">
                          <a:solidFill>
                            <a:srgbClr val="000000"/>
                          </a:solidFill>
                          <a:effectLst/>
                          <a:latin typeface="Calibri" panose="020F0502020204030204" pitchFamily="34" charset="0"/>
                        </a:rPr>
                        <a:t>Finantstulud/kulud</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b"/>
                      <a:r>
                        <a:rPr lang="et-EE" sz="1400" b="1"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b"/>
                      <a:r>
                        <a:rPr lang="et-EE" sz="1400" b="1"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b"/>
                      <a:r>
                        <a:rPr lang="et-EE" sz="1400" b="1"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b"/>
                      <a:r>
                        <a:rPr lang="et-EE" sz="1400" b="1"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b"/>
                      <a:r>
                        <a:rPr lang="et-EE" sz="1000" b="1" i="0" u="none" strike="noStrike">
                          <a:solidFill>
                            <a:srgbClr val="000000"/>
                          </a:solidFill>
                          <a:effectLst/>
                          <a:latin typeface="Calibri" panose="020F0502020204030204" pitchFamily="34" charset="0"/>
                        </a:rPr>
                        <a:t> </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1" i="0" u="none" strike="noStrike">
                          <a:solidFill>
                            <a:srgbClr val="000000"/>
                          </a:solidFill>
                          <a:effectLst/>
                          <a:latin typeface="Calibri" panose="020F0502020204030204" pitchFamily="34" charset="0"/>
                        </a:rPr>
                        <a:t>-6272</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894695063"/>
                  </a:ext>
                </a:extLst>
              </a:tr>
              <a:tr h="235031">
                <a:tc>
                  <a:txBody>
                    <a:bodyPr/>
                    <a:lstStyle/>
                    <a:p>
                      <a:pPr algn="l" rtl="0" fontAlgn="b"/>
                      <a:r>
                        <a:rPr lang="et-EE" sz="1400" b="1" i="0" u="none" strike="noStrike">
                          <a:solidFill>
                            <a:srgbClr val="000000"/>
                          </a:solidFill>
                          <a:effectLst/>
                          <a:latin typeface="Calibri" panose="020F0502020204030204" pitchFamily="34" charset="0"/>
                        </a:rPr>
                        <a:t>TULEM</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000000"/>
                          </a:solidFill>
                          <a:effectLst/>
                          <a:latin typeface="Calibri" panose="020F0502020204030204" pitchFamily="34" charset="0"/>
                        </a:rPr>
                        <a:t>13 808</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000000"/>
                          </a:solidFill>
                          <a:effectLst/>
                          <a:latin typeface="Calibri" panose="020F0502020204030204" pitchFamily="34" charset="0"/>
                        </a:rPr>
                        <a:t>6 969</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FF0000"/>
                          </a:solidFill>
                          <a:effectLst/>
                          <a:latin typeface="Calibri" panose="020F0502020204030204" pitchFamily="34" charset="0"/>
                        </a:rPr>
                        <a:t>-120 282</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FF0000"/>
                          </a:solidFill>
                          <a:effectLst/>
                          <a:latin typeface="Calibri" panose="020F0502020204030204" pitchFamily="34" charset="0"/>
                        </a:rPr>
                        <a:t>-57 969</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400" b="1" i="0" u="none" strike="noStrike">
                          <a:solidFill>
                            <a:srgbClr val="000000"/>
                          </a:solidFill>
                          <a:effectLst/>
                          <a:latin typeface="Calibri" panose="020F0502020204030204" pitchFamily="34" charset="0"/>
                        </a:rPr>
                        <a:t>33 536</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400" b="1" i="0" u="none" strike="noStrike" dirty="0">
                          <a:solidFill>
                            <a:srgbClr val="FF0000"/>
                          </a:solidFill>
                          <a:effectLst/>
                          <a:latin typeface="Calibri" panose="020F0502020204030204" pitchFamily="34" charset="0"/>
                        </a:rPr>
                        <a:t>-32 873</a:t>
                      </a:r>
                    </a:p>
                  </a:txBody>
                  <a:tcPr marL="8161" marR="8161" marT="816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802802875"/>
                  </a:ext>
                </a:extLst>
              </a:tr>
            </a:tbl>
          </a:graphicData>
        </a:graphic>
      </p:graphicFrame>
    </p:spTree>
    <p:extLst>
      <p:ext uri="{BB962C8B-B14F-4D97-AF65-F5344CB8AC3E}">
        <p14:creationId xmlns:p14="http://schemas.microsoft.com/office/powerpoint/2010/main" val="202780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3575B-3E4B-AC66-57CF-E0822AA68390}"/>
              </a:ext>
            </a:extLst>
          </p:cNvPr>
          <p:cNvPicPr>
            <a:picLocks noChangeAspect="1"/>
          </p:cNvPicPr>
          <p:nvPr/>
        </p:nvPicPr>
        <p:blipFill>
          <a:blip r:embed="rId2"/>
          <a:stretch>
            <a:fillRect/>
          </a:stretch>
        </p:blipFill>
        <p:spPr>
          <a:xfrm>
            <a:off x="1328072" y="733049"/>
            <a:ext cx="9535856" cy="5391902"/>
          </a:xfrm>
          <a:prstGeom prst="rect">
            <a:avLst/>
          </a:prstGeom>
        </p:spPr>
      </p:pic>
    </p:spTree>
    <p:extLst>
      <p:ext uri="{BB962C8B-B14F-4D97-AF65-F5344CB8AC3E}">
        <p14:creationId xmlns:p14="http://schemas.microsoft.com/office/powerpoint/2010/main" val="312118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92CF1A-1B76-1C96-303B-B279D7D84005}"/>
              </a:ext>
            </a:extLst>
          </p:cNvPr>
          <p:cNvPicPr>
            <a:picLocks noChangeAspect="1"/>
          </p:cNvPicPr>
          <p:nvPr/>
        </p:nvPicPr>
        <p:blipFill>
          <a:blip r:embed="rId2"/>
          <a:stretch>
            <a:fillRect/>
          </a:stretch>
        </p:blipFill>
        <p:spPr>
          <a:xfrm>
            <a:off x="1166124" y="1314155"/>
            <a:ext cx="9859751" cy="4229690"/>
          </a:xfrm>
          <a:prstGeom prst="rect">
            <a:avLst/>
          </a:prstGeom>
        </p:spPr>
      </p:pic>
    </p:spTree>
    <p:extLst>
      <p:ext uri="{BB962C8B-B14F-4D97-AF65-F5344CB8AC3E}">
        <p14:creationId xmlns:p14="http://schemas.microsoft.com/office/powerpoint/2010/main" val="103410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72D34FB-F8A1-43C4-87D6-65535AAB05AD}"/>
              </a:ext>
            </a:extLst>
          </p:cNvPr>
          <p:cNvSpPr>
            <a:spLocks noGrp="1"/>
          </p:cNvSpPr>
          <p:nvPr>
            <p:ph type="title"/>
          </p:nvPr>
        </p:nvSpPr>
        <p:spPr>
          <a:xfrm>
            <a:off x="838200" y="365125"/>
            <a:ext cx="10515600" cy="1095813"/>
          </a:xfrm>
        </p:spPr>
        <p:txBody>
          <a:bodyPr/>
          <a:lstStyle/>
          <a:p>
            <a:pPr algn="ctr"/>
            <a:r>
              <a:rPr lang="et-EE" b="1" dirty="0"/>
              <a:t>202</a:t>
            </a:r>
            <a:r>
              <a:rPr lang="en-US" b="1" dirty="0"/>
              <a:t>3</a:t>
            </a:r>
            <a:r>
              <a:rPr lang="et-EE" b="1" dirty="0"/>
              <a:t> kevadvolikogu</a:t>
            </a:r>
            <a:r>
              <a:rPr lang="en-US" b="1" dirty="0"/>
              <a:t> </a:t>
            </a:r>
            <a:r>
              <a:rPr lang="en-US" b="1" dirty="0" err="1"/>
              <a:t>päevakord</a:t>
            </a:r>
            <a:r>
              <a:rPr lang="en-US" b="1" dirty="0"/>
              <a:t> </a:t>
            </a:r>
            <a:r>
              <a:rPr lang="et-EE" b="1" dirty="0"/>
              <a:t> </a:t>
            </a:r>
          </a:p>
        </p:txBody>
      </p:sp>
      <p:sp>
        <p:nvSpPr>
          <p:cNvPr id="5" name="Sisu kohatäide 4">
            <a:extLst>
              <a:ext uri="{FF2B5EF4-FFF2-40B4-BE49-F238E27FC236}">
                <a16:creationId xmlns:a16="http://schemas.microsoft.com/office/drawing/2014/main" id="{A2D80558-E841-40F3-BFBC-D27E39110CD1}"/>
              </a:ext>
            </a:extLst>
          </p:cNvPr>
          <p:cNvSpPr>
            <a:spLocks noGrp="1"/>
          </p:cNvSpPr>
          <p:nvPr>
            <p:ph idx="1"/>
          </p:nvPr>
        </p:nvSpPr>
        <p:spPr>
          <a:xfrm>
            <a:off x="983410" y="1825625"/>
            <a:ext cx="10370389" cy="4351338"/>
          </a:xfrm>
        </p:spPr>
        <p:txBody>
          <a:bodyPr>
            <a:normAutofit/>
          </a:bodyPr>
          <a:lstStyle/>
          <a:p>
            <a:pPr marL="0" indent="0" algn="l" hangingPunct="0">
              <a:buNone/>
            </a:pPr>
            <a:r>
              <a:rPr lang="en-US" sz="2400" b="1" dirty="0">
                <a:effectLst/>
                <a:ea typeface="Calibri" panose="020F0502020204030204" pitchFamily="34" charset="0"/>
              </a:rPr>
              <a:t>10.15 – 10.55 </a:t>
            </a:r>
          </a:p>
          <a:p>
            <a:pPr marL="0" indent="0" algn="l" hangingPunct="0">
              <a:buNone/>
            </a:pPr>
            <a:r>
              <a:rPr lang="en-US" sz="2400" dirty="0" err="1">
                <a:effectLst/>
                <a:ea typeface="Calibri" panose="020F0502020204030204" pitchFamily="34" charset="0"/>
              </a:rPr>
              <a:t>Kogunemine</a:t>
            </a:r>
            <a:r>
              <a:rPr lang="en-US" sz="2400" dirty="0">
                <a:effectLst/>
                <a:ea typeface="Calibri" panose="020F0502020204030204" pitchFamily="34" charset="0"/>
              </a:rPr>
              <a:t> </a:t>
            </a:r>
            <a:r>
              <a:rPr lang="en-US" sz="2400" dirty="0" err="1">
                <a:effectLst/>
                <a:ea typeface="Calibri" panose="020F0502020204030204" pitchFamily="34" charset="0"/>
              </a:rPr>
              <a:t>Anija</a:t>
            </a:r>
            <a:r>
              <a:rPr lang="en-US" sz="2400" dirty="0">
                <a:effectLst/>
                <a:ea typeface="Calibri" panose="020F0502020204030204" pitchFamily="34" charset="0"/>
              </a:rPr>
              <a:t> </a:t>
            </a:r>
            <a:r>
              <a:rPr lang="en-US" sz="2400" dirty="0" err="1">
                <a:effectLst/>
                <a:ea typeface="Calibri" panose="020F0502020204030204" pitchFamily="34" charset="0"/>
              </a:rPr>
              <a:t>mõisas</a:t>
            </a:r>
            <a:r>
              <a:rPr lang="en-US" sz="2400" dirty="0">
                <a:effectLst/>
                <a:ea typeface="Calibri" panose="020F0502020204030204" pitchFamily="34" charset="0"/>
              </a:rPr>
              <a:t>, </a:t>
            </a:r>
            <a:r>
              <a:rPr lang="en-US" sz="2400" dirty="0" err="1">
                <a:effectLst/>
                <a:ea typeface="Calibri" panose="020F0502020204030204" pitchFamily="34" charset="0"/>
              </a:rPr>
              <a:t>osalejate</a:t>
            </a:r>
            <a:r>
              <a:rPr lang="en-US" sz="2400" dirty="0">
                <a:effectLst/>
                <a:ea typeface="Calibri" panose="020F0502020204030204" pitchFamily="34" charset="0"/>
              </a:rPr>
              <a:t> </a:t>
            </a:r>
            <a:r>
              <a:rPr lang="en-US" sz="2400" dirty="0" err="1">
                <a:effectLst/>
                <a:ea typeface="Calibri" panose="020F0502020204030204" pitchFamily="34" charset="0"/>
              </a:rPr>
              <a:t>registreerimine</a:t>
            </a:r>
            <a:r>
              <a:rPr lang="en-US" sz="2400" dirty="0">
                <a:effectLst/>
                <a:ea typeface="Calibri" panose="020F0502020204030204" pitchFamily="34" charset="0"/>
              </a:rPr>
              <a:t>, </a:t>
            </a:r>
            <a:r>
              <a:rPr lang="en-US" sz="2400" dirty="0" err="1">
                <a:effectLst/>
                <a:ea typeface="Calibri" panose="020F0502020204030204" pitchFamily="34" charset="0"/>
              </a:rPr>
              <a:t>hommikukohv</a:t>
            </a:r>
            <a:br>
              <a:rPr lang="en-US" sz="2400" b="1" dirty="0">
                <a:effectLst/>
                <a:ea typeface="Calibri" panose="020F0502020204030204" pitchFamily="34" charset="0"/>
              </a:rPr>
            </a:br>
            <a:endParaRPr lang="et-EE" sz="2400" dirty="0">
              <a:effectLst/>
              <a:ea typeface="Calibri" panose="020F0502020204030204" pitchFamily="34" charset="0"/>
            </a:endParaRPr>
          </a:p>
          <a:p>
            <a:pPr marL="0" indent="0" algn="l" hangingPunct="0">
              <a:buNone/>
            </a:pPr>
            <a:r>
              <a:rPr lang="et-EE" sz="2400" b="1" dirty="0">
                <a:effectLst/>
                <a:ea typeface="Calibri" panose="020F0502020204030204" pitchFamily="34" charset="0"/>
              </a:rPr>
              <a:t>11</a:t>
            </a:r>
            <a:r>
              <a:rPr lang="en-US" sz="2400" b="1" dirty="0">
                <a:effectLst/>
                <a:ea typeface="Calibri" panose="020F0502020204030204" pitchFamily="34" charset="0"/>
              </a:rPr>
              <a:t>.0</a:t>
            </a:r>
            <a:r>
              <a:rPr lang="et-EE" sz="2400" b="1" dirty="0">
                <a:effectLst/>
                <a:ea typeface="Calibri" panose="020F0502020204030204" pitchFamily="34" charset="0"/>
              </a:rPr>
              <a:t>0 </a:t>
            </a:r>
            <a:r>
              <a:rPr lang="en-US" sz="2400" b="1" dirty="0">
                <a:ea typeface="Calibri" panose="020F0502020204030204" pitchFamily="34" charset="0"/>
              </a:rPr>
              <a:t> - 12.15</a:t>
            </a:r>
            <a:endParaRPr lang="en-US" sz="2400" b="1" dirty="0">
              <a:effectLst/>
              <a:ea typeface="Calibri" panose="020F0502020204030204" pitchFamily="34" charset="0"/>
            </a:endParaRPr>
          </a:p>
          <a:p>
            <a:pPr marL="0" indent="0" algn="l" hangingPunct="0">
              <a:buNone/>
            </a:pPr>
            <a:r>
              <a:rPr lang="en-US" sz="2400" b="1" dirty="0">
                <a:effectLst/>
                <a:ea typeface="Calibri" panose="020F0502020204030204" pitchFamily="34" charset="0"/>
              </a:rPr>
              <a:t>•   </a:t>
            </a:r>
            <a:r>
              <a:rPr lang="en-US" sz="2400" dirty="0" err="1">
                <a:effectLst/>
                <a:ea typeface="Calibri" panose="020F0502020204030204" pitchFamily="34" charset="0"/>
              </a:rPr>
              <a:t>Anija</a:t>
            </a:r>
            <a:r>
              <a:rPr lang="en-US" sz="2400" dirty="0">
                <a:effectLst/>
                <a:ea typeface="Calibri" panose="020F0502020204030204" pitchFamily="34" charset="0"/>
              </a:rPr>
              <a:t> </a:t>
            </a:r>
            <a:r>
              <a:rPr lang="en-US" sz="2400" dirty="0" err="1">
                <a:effectLst/>
                <a:ea typeface="Calibri" panose="020F0502020204030204" pitchFamily="34" charset="0"/>
              </a:rPr>
              <a:t>mõisa</a:t>
            </a:r>
            <a:r>
              <a:rPr lang="en-US" sz="2400" dirty="0">
                <a:effectLst/>
                <a:ea typeface="Calibri" panose="020F0502020204030204" pitchFamily="34" charset="0"/>
              </a:rPr>
              <a:t> </a:t>
            </a:r>
            <a:r>
              <a:rPr lang="en-US" sz="2400" dirty="0" err="1">
                <a:effectLst/>
                <a:ea typeface="Calibri" panose="020F0502020204030204" pitchFamily="34" charset="0"/>
              </a:rPr>
              <a:t>tervitus</a:t>
            </a:r>
            <a:r>
              <a:rPr lang="en-US" sz="2400" dirty="0">
                <a:effectLst/>
                <a:ea typeface="Calibri" panose="020F0502020204030204" pitchFamily="34" charset="0"/>
              </a:rPr>
              <a:t> – </a:t>
            </a:r>
            <a:r>
              <a:rPr lang="en-US" sz="2400" dirty="0" err="1">
                <a:effectLst/>
                <a:ea typeface="Calibri" panose="020F0502020204030204" pitchFamily="34" charset="0"/>
              </a:rPr>
              <a:t>tegevjuht</a:t>
            </a:r>
            <a:r>
              <a:rPr lang="en-US" sz="2400" dirty="0">
                <a:effectLst/>
                <a:ea typeface="Calibri" panose="020F0502020204030204" pitchFamily="34" charset="0"/>
              </a:rPr>
              <a:t> Ülle Daut</a:t>
            </a:r>
          </a:p>
          <a:p>
            <a:pPr marL="0" indent="0" algn="l" hangingPunct="0">
              <a:buNone/>
            </a:pPr>
            <a:r>
              <a:rPr lang="en-US" sz="2400" dirty="0">
                <a:effectLst/>
                <a:ea typeface="Calibri" panose="020F0502020204030204" pitchFamily="34" charset="0"/>
              </a:rPr>
              <a:t>•   ETFL-</a:t>
            </a:r>
            <a:r>
              <a:rPr lang="en-US" sz="2400" dirty="0" err="1">
                <a:effectLst/>
                <a:ea typeface="Calibri" panose="020F0502020204030204" pitchFamily="34" charset="0"/>
              </a:rPr>
              <a:t>i</a:t>
            </a:r>
            <a:r>
              <a:rPr lang="en-US" sz="2400" dirty="0">
                <a:effectLst/>
                <a:ea typeface="Calibri" panose="020F0502020204030204" pitchFamily="34" charset="0"/>
              </a:rPr>
              <a:t> </a:t>
            </a:r>
            <a:r>
              <a:rPr lang="en-US" sz="2400" dirty="0" err="1">
                <a:effectLst/>
                <a:ea typeface="Calibri" panose="020F0502020204030204" pitchFamily="34" charset="0"/>
              </a:rPr>
              <a:t>tervitus</a:t>
            </a:r>
            <a:r>
              <a:rPr lang="en-US" sz="2400" dirty="0">
                <a:effectLst/>
                <a:ea typeface="Calibri" panose="020F0502020204030204" pitchFamily="34" charset="0"/>
              </a:rPr>
              <a:t> – president Külli Karing</a:t>
            </a:r>
          </a:p>
          <a:p>
            <a:pPr marL="0" indent="0" algn="l" hangingPunct="0">
              <a:buNone/>
            </a:pPr>
            <a:r>
              <a:rPr lang="en-US" sz="2400" dirty="0">
                <a:effectLst/>
                <a:ea typeface="Calibri" panose="020F0502020204030204" pitchFamily="34" charset="0"/>
              </a:rPr>
              <a:t>•   </a:t>
            </a:r>
            <a:r>
              <a:rPr lang="en-US" sz="2400" dirty="0" err="1">
                <a:effectLst/>
                <a:ea typeface="Calibri" panose="020F0502020204030204" pitchFamily="34" charset="0"/>
              </a:rPr>
              <a:t>Külaline</a:t>
            </a:r>
            <a:r>
              <a:rPr lang="en-US" sz="2400" dirty="0">
                <a:effectLst/>
                <a:ea typeface="Calibri" panose="020F0502020204030204" pitchFamily="34" charset="0"/>
              </a:rPr>
              <a:t> - </a:t>
            </a:r>
            <a:r>
              <a:rPr lang="en-US" sz="2400" dirty="0" err="1">
                <a:effectLst/>
                <a:ea typeface="Calibri" panose="020F0502020204030204" pitchFamily="34" charset="0"/>
              </a:rPr>
              <a:t>MKM</a:t>
            </a:r>
            <a:r>
              <a:rPr lang="en-US" sz="2400" dirty="0">
                <a:effectLst/>
                <a:ea typeface="Calibri" panose="020F0502020204030204" pitchFamily="34" charset="0"/>
              </a:rPr>
              <a:t>,  </a:t>
            </a:r>
            <a:r>
              <a:rPr lang="en-US" sz="2400" dirty="0" err="1">
                <a:effectLst/>
                <a:ea typeface="Calibri" panose="020F0502020204030204" pitchFamily="34" charset="0"/>
              </a:rPr>
              <a:t>majandus</a:t>
            </a:r>
            <a:r>
              <a:rPr lang="en-US" sz="2400" dirty="0">
                <a:effectLst/>
                <a:ea typeface="Calibri" panose="020F0502020204030204" pitchFamily="34" charset="0"/>
              </a:rPr>
              <a:t>- ja </a:t>
            </a:r>
            <a:r>
              <a:rPr lang="en-US" sz="2400" dirty="0" err="1">
                <a:effectLst/>
                <a:ea typeface="Calibri" panose="020F0502020204030204" pitchFamily="34" charset="0"/>
              </a:rPr>
              <a:t>infotehnoloogiaminister</a:t>
            </a:r>
            <a:r>
              <a:rPr lang="en-US" sz="2400" dirty="0">
                <a:effectLst/>
                <a:ea typeface="Calibri" panose="020F0502020204030204" pitchFamily="34" charset="0"/>
              </a:rPr>
              <a:t> Tiit </a:t>
            </a:r>
            <a:r>
              <a:rPr lang="en-US" sz="2400" dirty="0" err="1">
                <a:effectLst/>
                <a:ea typeface="Calibri" panose="020F0502020204030204" pitchFamily="34" charset="0"/>
              </a:rPr>
              <a:t>Riisalo</a:t>
            </a:r>
            <a:endParaRPr lang="en-US" sz="2400" dirty="0">
              <a:effectLst/>
              <a:ea typeface="Calibri" panose="020F0502020204030204" pitchFamily="34" charset="0"/>
            </a:endParaRPr>
          </a:p>
          <a:p>
            <a:pPr marL="0" indent="0" algn="l" hangingPunct="0">
              <a:buNone/>
            </a:pPr>
            <a:r>
              <a:rPr lang="en-US" sz="2400" dirty="0">
                <a:effectLst/>
                <a:ea typeface="Calibri" panose="020F0502020204030204" pitchFamily="34" charset="0"/>
              </a:rPr>
              <a:t>     </a:t>
            </a:r>
            <a:r>
              <a:rPr lang="en-US" sz="2400" dirty="0" err="1">
                <a:effectLst/>
                <a:ea typeface="Calibri" panose="020F0502020204030204" pitchFamily="34" charset="0"/>
              </a:rPr>
              <a:t>Külaline</a:t>
            </a:r>
            <a:r>
              <a:rPr lang="en-US" sz="2400" dirty="0">
                <a:effectLst/>
                <a:ea typeface="Calibri" panose="020F0502020204030204" pitchFamily="34" charset="0"/>
              </a:rPr>
              <a:t> -  </a:t>
            </a:r>
            <a:r>
              <a:rPr lang="en-US" sz="2400" dirty="0" err="1">
                <a:effectLst/>
                <a:ea typeface="Calibri" panose="020F0502020204030204" pitchFamily="34" charset="0"/>
              </a:rPr>
              <a:t>VM</a:t>
            </a:r>
            <a:r>
              <a:rPr lang="en-US" sz="2400" dirty="0">
                <a:effectLst/>
                <a:ea typeface="Calibri" panose="020F0502020204030204" pitchFamily="34" charset="0"/>
              </a:rPr>
              <a:t>, </a:t>
            </a:r>
            <a:r>
              <a:rPr lang="en-US" sz="2400" dirty="0" err="1">
                <a:effectLst/>
                <a:ea typeface="Calibri" panose="020F0502020204030204" pitchFamily="34" charset="0"/>
              </a:rPr>
              <a:t>Majandusdiplomaatia</a:t>
            </a:r>
            <a:r>
              <a:rPr lang="en-US" sz="2400" dirty="0">
                <a:effectLst/>
                <a:ea typeface="Calibri" panose="020F0502020204030204" pitchFamily="34" charset="0"/>
              </a:rPr>
              <a:t> </a:t>
            </a:r>
            <a:r>
              <a:rPr lang="en-US" sz="2400" dirty="0" err="1">
                <a:effectLst/>
                <a:ea typeface="Calibri" panose="020F0502020204030204" pitchFamily="34" charset="0"/>
              </a:rPr>
              <a:t>osakonna</a:t>
            </a:r>
            <a:r>
              <a:rPr lang="en-US" sz="2400" dirty="0">
                <a:effectLst/>
                <a:ea typeface="Calibri" panose="020F0502020204030204" pitchFamily="34" charset="0"/>
              </a:rPr>
              <a:t> </a:t>
            </a:r>
            <a:r>
              <a:rPr lang="en-US" sz="2400" dirty="0" err="1">
                <a:effectLst/>
                <a:ea typeface="Calibri" panose="020F0502020204030204" pitchFamily="34" charset="0"/>
              </a:rPr>
              <a:t>kooseisus</a:t>
            </a:r>
            <a:r>
              <a:rPr lang="en-US" sz="2400" dirty="0">
                <a:effectLst/>
                <a:ea typeface="Calibri" panose="020F0502020204030204" pitchFamily="34" charset="0"/>
              </a:rPr>
              <a:t> Eesti </a:t>
            </a:r>
            <a:r>
              <a:rPr lang="en-US" sz="2400" dirty="0" err="1">
                <a:effectLst/>
                <a:ea typeface="Calibri" panose="020F0502020204030204" pitchFamily="34" charset="0"/>
              </a:rPr>
              <a:t>erisaadik</a:t>
            </a:r>
            <a:r>
              <a:rPr lang="en-US" sz="2400" dirty="0">
                <a:effectLst/>
                <a:ea typeface="Calibri" panose="020F0502020204030204" pitchFamily="34" charset="0"/>
              </a:rPr>
              <a:t> </a:t>
            </a:r>
            <a:r>
              <a:rPr lang="en-US" sz="2400" dirty="0" err="1">
                <a:effectLst/>
                <a:ea typeface="Calibri" panose="020F0502020204030204" pitchFamily="34" charset="0"/>
              </a:rPr>
              <a:t>Aafrika</a:t>
            </a:r>
            <a:r>
              <a:rPr lang="en-US" sz="2400" dirty="0">
                <a:effectLst/>
                <a:ea typeface="Calibri" panose="020F0502020204030204" pitchFamily="34" charset="0"/>
              </a:rPr>
              <a:t>  </a:t>
            </a:r>
            <a:br>
              <a:rPr lang="en-US" sz="2400" dirty="0">
                <a:effectLst/>
                <a:ea typeface="Calibri" panose="020F0502020204030204" pitchFamily="34" charset="0"/>
              </a:rPr>
            </a:br>
            <a:r>
              <a:rPr lang="en-US" sz="2400" dirty="0">
                <a:effectLst/>
                <a:ea typeface="Calibri" panose="020F0502020204030204" pitchFamily="34" charset="0"/>
              </a:rPr>
              <a:t>     </a:t>
            </a:r>
            <a:r>
              <a:rPr lang="en-US" sz="2400" dirty="0" err="1">
                <a:effectLst/>
                <a:ea typeface="Calibri" panose="020F0502020204030204" pitchFamily="34" charset="0"/>
              </a:rPr>
              <a:t>küsimustes</a:t>
            </a:r>
            <a:r>
              <a:rPr lang="en-US" sz="2400" dirty="0">
                <a:effectLst/>
                <a:ea typeface="Calibri" panose="020F0502020204030204" pitchFamily="34" charset="0"/>
              </a:rPr>
              <a:t>  Daniel Schaer</a:t>
            </a:r>
          </a:p>
          <a:p>
            <a:pPr marL="0" indent="0" algn="l" hangingPunct="0">
              <a:buNone/>
            </a:pPr>
            <a:endParaRPr lang="en-US" sz="2400" b="1" dirty="0">
              <a:effectLst/>
              <a:ea typeface="Calibri" panose="020F0502020204030204" pitchFamily="34" charset="0"/>
            </a:endParaRPr>
          </a:p>
          <a:p>
            <a:endParaRPr lang="et-EE" dirty="0"/>
          </a:p>
        </p:txBody>
      </p:sp>
      <p:pic>
        <p:nvPicPr>
          <p:cNvPr id="6" name="Pilt 5">
            <a:extLst>
              <a:ext uri="{FF2B5EF4-FFF2-40B4-BE49-F238E27FC236}">
                <a16:creationId xmlns:a16="http://schemas.microsoft.com/office/drawing/2014/main" id="{836AA417-8563-479C-8A4E-D80A791AC934}"/>
              </a:ext>
            </a:extLst>
          </p:cNvPr>
          <p:cNvPicPr>
            <a:picLocks noChangeAspect="1"/>
          </p:cNvPicPr>
          <p:nvPr/>
        </p:nvPicPr>
        <p:blipFill>
          <a:blip r:embed="rId2"/>
          <a:stretch>
            <a:fillRect/>
          </a:stretch>
        </p:blipFill>
        <p:spPr>
          <a:xfrm>
            <a:off x="9943488" y="257549"/>
            <a:ext cx="1694915" cy="1203389"/>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18511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982DB-B67F-F18A-CDAE-662541AA07AD}"/>
              </a:ext>
            </a:extLst>
          </p:cNvPr>
          <p:cNvPicPr>
            <a:picLocks noChangeAspect="1"/>
          </p:cNvPicPr>
          <p:nvPr/>
        </p:nvPicPr>
        <p:blipFill>
          <a:blip r:embed="rId2"/>
          <a:stretch>
            <a:fillRect/>
          </a:stretch>
        </p:blipFill>
        <p:spPr>
          <a:xfrm>
            <a:off x="1342361" y="1452286"/>
            <a:ext cx="9507277" cy="3953427"/>
          </a:xfrm>
          <a:prstGeom prst="rect">
            <a:avLst/>
          </a:prstGeom>
        </p:spPr>
      </p:pic>
    </p:spTree>
    <p:extLst>
      <p:ext uri="{BB962C8B-B14F-4D97-AF65-F5344CB8AC3E}">
        <p14:creationId xmlns:p14="http://schemas.microsoft.com/office/powerpoint/2010/main" val="105185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28C90E-67C3-8DA1-B361-CEBA4101494C}"/>
              </a:ext>
            </a:extLst>
          </p:cNvPr>
          <p:cNvPicPr>
            <a:picLocks noChangeAspect="1"/>
          </p:cNvPicPr>
          <p:nvPr/>
        </p:nvPicPr>
        <p:blipFill>
          <a:blip r:embed="rId2"/>
          <a:stretch>
            <a:fillRect/>
          </a:stretch>
        </p:blipFill>
        <p:spPr>
          <a:xfrm>
            <a:off x="1768218" y="0"/>
            <a:ext cx="8655563" cy="6858000"/>
          </a:xfrm>
          <a:prstGeom prst="rect">
            <a:avLst/>
          </a:prstGeom>
        </p:spPr>
      </p:pic>
    </p:spTree>
    <p:extLst>
      <p:ext uri="{BB962C8B-B14F-4D97-AF65-F5344CB8AC3E}">
        <p14:creationId xmlns:p14="http://schemas.microsoft.com/office/powerpoint/2010/main" val="259447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1D209A-11CF-C194-A915-A849480BB4DC}"/>
              </a:ext>
            </a:extLst>
          </p:cNvPr>
          <p:cNvPicPr>
            <a:picLocks noChangeAspect="1"/>
          </p:cNvPicPr>
          <p:nvPr/>
        </p:nvPicPr>
        <p:blipFill>
          <a:blip r:embed="rId2"/>
          <a:stretch>
            <a:fillRect/>
          </a:stretch>
        </p:blipFill>
        <p:spPr>
          <a:xfrm>
            <a:off x="1333844" y="284671"/>
            <a:ext cx="7300872" cy="6288657"/>
          </a:xfrm>
          <a:prstGeom prst="rect">
            <a:avLst/>
          </a:prstGeom>
        </p:spPr>
      </p:pic>
      <p:pic>
        <p:nvPicPr>
          <p:cNvPr id="4" name="Pilt 5">
            <a:extLst>
              <a:ext uri="{FF2B5EF4-FFF2-40B4-BE49-F238E27FC236}">
                <a16:creationId xmlns:a16="http://schemas.microsoft.com/office/drawing/2014/main" id="{DA25B1E9-D14C-79F2-10C0-B07D120ECDC6}"/>
              </a:ext>
            </a:extLst>
          </p:cNvPr>
          <p:cNvPicPr>
            <a:picLocks noChangeAspect="1"/>
          </p:cNvPicPr>
          <p:nvPr/>
        </p:nvPicPr>
        <p:blipFill>
          <a:blip r:embed="rId3"/>
          <a:stretch>
            <a:fillRect/>
          </a:stretch>
        </p:blipFill>
        <p:spPr>
          <a:xfrm>
            <a:off x="8851770" y="226244"/>
            <a:ext cx="2866445" cy="2035176"/>
          </a:xfrm>
          <a:prstGeom prst="rect">
            <a:avLst/>
          </a:prstGeom>
        </p:spPr>
      </p:pic>
    </p:spTree>
    <p:extLst>
      <p:ext uri="{BB962C8B-B14F-4D97-AF65-F5344CB8AC3E}">
        <p14:creationId xmlns:p14="http://schemas.microsoft.com/office/powerpoint/2010/main" val="2162060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AB1CDB-33BF-AD4D-43B1-4B571B9150B1}"/>
              </a:ext>
            </a:extLst>
          </p:cNvPr>
          <p:cNvPicPr>
            <a:picLocks noChangeAspect="1"/>
          </p:cNvPicPr>
          <p:nvPr/>
        </p:nvPicPr>
        <p:blipFill>
          <a:blip r:embed="rId2"/>
          <a:stretch>
            <a:fillRect/>
          </a:stretch>
        </p:blipFill>
        <p:spPr>
          <a:xfrm>
            <a:off x="0" y="1152233"/>
            <a:ext cx="12192000" cy="4553534"/>
          </a:xfrm>
          <a:prstGeom prst="rect">
            <a:avLst/>
          </a:prstGeom>
        </p:spPr>
      </p:pic>
    </p:spTree>
    <p:extLst>
      <p:ext uri="{BB962C8B-B14F-4D97-AF65-F5344CB8AC3E}">
        <p14:creationId xmlns:p14="http://schemas.microsoft.com/office/powerpoint/2010/main" val="343344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9B4EDD1-E0B4-4B17-9E09-73831B3FFB70}"/>
              </a:ext>
            </a:extLst>
          </p:cNvPr>
          <p:cNvSpPr>
            <a:spLocks noGrp="1"/>
          </p:cNvSpPr>
          <p:nvPr>
            <p:ph type="title"/>
          </p:nvPr>
        </p:nvSpPr>
        <p:spPr/>
        <p:txBody>
          <a:bodyPr>
            <a:normAutofit fontScale="90000"/>
          </a:bodyPr>
          <a:lstStyle/>
          <a:p>
            <a:pPr algn="ctr"/>
            <a:br>
              <a:rPr lang="fi-FI" dirty="0"/>
            </a:br>
            <a:br>
              <a:rPr lang="fi-FI" dirty="0"/>
            </a:br>
            <a:br>
              <a:rPr lang="fi-FI" dirty="0"/>
            </a:br>
            <a:r>
              <a:rPr lang="fi-FI" sz="4900" b="1" dirty="0"/>
              <a:t>ETFL 2022-2023 </a:t>
            </a:r>
            <a:r>
              <a:rPr lang="fi-FI" sz="4900" b="1" dirty="0" err="1"/>
              <a:t>majandusaasta</a:t>
            </a:r>
            <a:r>
              <a:rPr lang="fi-FI" sz="4900" b="1" dirty="0"/>
              <a:t> </a:t>
            </a:r>
            <a:r>
              <a:rPr lang="fi-FI" sz="4900" b="1" dirty="0" err="1"/>
              <a:t>aruande</a:t>
            </a:r>
            <a:r>
              <a:rPr lang="fi-FI" sz="4900" b="1" dirty="0"/>
              <a:t> </a:t>
            </a:r>
            <a:r>
              <a:rPr lang="fi-FI" sz="4900" b="1" dirty="0" err="1"/>
              <a:t>kinnitamine</a:t>
            </a:r>
            <a:r>
              <a:rPr lang="fi-FI" sz="4900" b="1" dirty="0"/>
              <a:t>, </a:t>
            </a:r>
            <a:r>
              <a:rPr lang="fi-FI" sz="4900" b="1" dirty="0" err="1"/>
              <a:t>hääletamine</a:t>
            </a:r>
            <a:r>
              <a:rPr lang="fi-FI" sz="4900" b="1" dirty="0"/>
              <a:t> </a:t>
            </a:r>
            <a:br>
              <a:rPr lang="fi-FI" dirty="0"/>
            </a:br>
            <a:br>
              <a:rPr lang="fi-FI" dirty="0"/>
            </a:br>
            <a:br>
              <a:rPr lang="fi-FI" dirty="0"/>
            </a:br>
            <a:endParaRPr lang="et-EE" dirty="0"/>
          </a:p>
        </p:txBody>
      </p:sp>
      <p:sp>
        <p:nvSpPr>
          <p:cNvPr id="3" name="Sisu kohatäide 2">
            <a:extLst>
              <a:ext uri="{FF2B5EF4-FFF2-40B4-BE49-F238E27FC236}">
                <a16:creationId xmlns:a16="http://schemas.microsoft.com/office/drawing/2014/main" id="{32F95135-0156-4957-9656-2C2132B3C2BA}"/>
              </a:ext>
            </a:extLst>
          </p:cNvPr>
          <p:cNvSpPr>
            <a:spLocks noGrp="1"/>
          </p:cNvSpPr>
          <p:nvPr>
            <p:ph idx="1"/>
          </p:nvPr>
        </p:nvSpPr>
        <p:spPr/>
        <p:txBody>
          <a:bodyPr/>
          <a:lstStyle/>
          <a:p>
            <a:pPr marL="0" indent="0">
              <a:buNone/>
            </a:pPr>
            <a:endParaRPr lang="en-US" dirty="0"/>
          </a:p>
          <a:p>
            <a:pPr marL="0" indent="0">
              <a:buNone/>
            </a:pPr>
            <a:r>
              <a:rPr lang="en-US" dirty="0"/>
              <a:t>ETTEPANEK </a:t>
            </a:r>
            <a:br>
              <a:rPr lang="en-US" dirty="0"/>
            </a:br>
            <a:r>
              <a:rPr lang="et-EE" b="1" dirty="0"/>
              <a:t>Kinnitada </a:t>
            </a:r>
            <a:r>
              <a:rPr lang="en-US" b="1" dirty="0"/>
              <a:t>2022-2023 </a:t>
            </a:r>
            <a:r>
              <a:rPr lang="en-US" b="1" dirty="0" err="1"/>
              <a:t>majandusaasta</a:t>
            </a:r>
            <a:r>
              <a:rPr lang="en-US" b="1" dirty="0"/>
              <a:t> </a:t>
            </a:r>
            <a:r>
              <a:rPr lang="en-US" b="1" dirty="0" err="1"/>
              <a:t>aruanne</a:t>
            </a:r>
            <a:endParaRPr lang="en-US" b="1" dirty="0"/>
          </a:p>
          <a:p>
            <a:pPr marL="0" indent="0">
              <a:buNone/>
            </a:pPr>
            <a:endParaRPr lang="en-US" dirty="0"/>
          </a:p>
          <a:p>
            <a:pPr marL="0" indent="0">
              <a:buNone/>
            </a:pPr>
            <a:endParaRPr lang="en-US" dirty="0"/>
          </a:p>
          <a:p>
            <a:pPr marL="0" indent="0">
              <a:buNone/>
            </a:pPr>
            <a:r>
              <a:rPr lang="en-US" dirty="0" err="1"/>
              <a:t>HÄÄLETAMINE</a:t>
            </a:r>
            <a:endParaRPr lang="en-US" dirty="0"/>
          </a:p>
          <a:p>
            <a:pPr marL="0" indent="0">
              <a:buNone/>
            </a:pPr>
            <a:r>
              <a:rPr lang="en-US" dirty="0" err="1"/>
              <a:t>Hääletavad</a:t>
            </a:r>
            <a:r>
              <a:rPr lang="en-US" dirty="0"/>
              <a:t> </a:t>
            </a:r>
            <a:r>
              <a:rPr lang="en-US" dirty="0" err="1"/>
              <a:t>põhi</a:t>
            </a:r>
            <a:r>
              <a:rPr lang="en-US" dirty="0"/>
              <a:t>- ja </a:t>
            </a:r>
            <a:r>
              <a:rPr lang="en-US" dirty="0" err="1"/>
              <a:t>kaasliikmed</a:t>
            </a:r>
            <a:endParaRPr lang="et-EE" dirty="0"/>
          </a:p>
          <a:p>
            <a:endParaRPr lang="en-US" dirty="0" err="1"/>
          </a:p>
        </p:txBody>
      </p:sp>
      <p:pic>
        <p:nvPicPr>
          <p:cNvPr id="4" name="Pilt 3">
            <a:extLst>
              <a:ext uri="{FF2B5EF4-FFF2-40B4-BE49-F238E27FC236}">
                <a16:creationId xmlns:a16="http://schemas.microsoft.com/office/drawing/2014/main" id="{4E688156-98F5-41ED-B315-BB675F52B46E}"/>
              </a:ext>
            </a:extLst>
          </p:cNvPr>
          <p:cNvPicPr>
            <a:picLocks noChangeAspect="1"/>
          </p:cNvPicPr>
          <p:nvPr/>
        </p:nvPicPr>
        <p:blipFill>
          <a:blip r:embed="rId2"/>
          <a:stretch>
            <a:fillRect/>
          </a:stretch>
        </p:blipFill>
        <p:spPr>
          <a:xfrm>
            <a:off x="9437156" y="4951083"/>
            <a:ext cx="1916644" cy="1360817"/>
          </a:xfrm>
          <a:prstGeom prst="rect">
            <a:avLst/>
          </a:prstGeom>
        </p:spPr>
      </p:pic>
    </p:spTree>
    <p:extLst>
      <p:ext uri="{BB962C8B-B14F-4D97-AF65-F5344CB8AC3E}">
        <p14:creationId xmlns:p14="http://schemas.microsoft.com/office/powerpoint/2010/main" val="81334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B670-9A54-5FCF-8774-D67D67CB88BC}"/>
              </a:ext>
            </a:extLst>
          </p:cNvPr>
          <p:cNvSpPr>
            <a:spLocks noGrp="1"/>
          </p:cNvSpPr>
          <p:nvPr>
            <p:ph type="title"/>
          </p:nvPr>
        </p:nvSpPr>
        <p:spPr/>
        <p:txBody>
          <a:bodyPr>
            <a:normAutofit/>
          </a:bodyPr>
          <a:lstStyle/>
          <a:p>
            <a:pPr algn="ctr"/>
            <a:r>
              <a:rPr lang="en-US" sz="4000" b="1" dirty="0"/>
              <a:t>Tourest 2023</a:t>
            </a:r>
            <a:endParaRPr lang="et-EE" sz="4000" b="1" dirty="0"/>
          </a:p>
        </p:txBody>
      </p:sp>
      <p:pic>
        <p:nvPicPr>
          <p:cNvPr id="6" name="Content Placeholder 5">
            <a:extLst>
              <a:ext uri="{FF2B5EF4-FFF2-40B4-BE49-F238E27FC236}">
                <a16:creationId xmlns:a16="http://schemas.microsoft.com/office/drawing/2014/main" id="{08D9431C-2089-9107-C833-E2D4CC44D801}"/>
              </a:ext>
            </a:extLst>
          </p:cNvPr>
          <p:cNvPicPr>
            <a:picLocks noGrp="1" noChangeAspect="1"/>
          </p:cNvPicPr>
          <p:nvPr>
            <p:ph idx="1"/>
          </p:nvPr>
        </p:nvPicPr>
        <p:blipFill>
          <a:blip r:embed="rId2"/>
          <a:stretch>
            <a:fillRect/>
          </a:stretch>
        </p:blipFill>
        <p:spPr>
          <a:xfrm>
            <a:off x="420462" y="2505869"/>
            <a:ext cx="2918460" cy="3025140"/>
          </a:xfrm>
          <a:prstGeom prst="rect">
            <a:avLst/>
          </a:prstGeom>
        </p:spPr>
      </p:pic>
      <p:graphicFrame>
        <p:nvGraphicFramePr>
          <p:cNvPr id="12" name="Table 11">
            <a:extLst>
              <a:ext uri="{FF2B5EF4-FFF2-40B4-BE49-F238E27FC236}">
                <a16:creationId xmlns:a16="http://schemas.microsoft.com/office/drawing/2014/main" id="{6E6DF1DF-309B-59DE-2702-F43F69DD5739}"/>
              </a:ext>
            </a:extLst>
          </p:cNvPr>
          <p:cNvGraphicFramePr>
            <a:graphicFrameLocks noGrp="1"/>
          </p:cNvGraphicFramePr>
          <p:nvPr>
            <p:extLst>
              <p:ext uri="{D42A27DB-BD31-4B8C-83A1-F6EECF244321}">
                <p14:modId xmlns:p14="http://schemas.microsoft.com/office/powerpoint/2010/main" val="227588390"/>
              </p:ext>
            </p:extLst>
          </p:nvPr>
        </p:nvGraphicFramePr>
        <p:xfrm>
          <a:off x="3684232" y="2553494"/>
          <a:ext cx="7767964" cy="2929890"/>
        </p:xfrm>
        <a:graphic>
          <a:graphicData uri="http://schemas.openxmlformats.org/drawingml/2006/table">
            <a:tbl>
              <a:tblPr firstRow="1" firstCol="1" bandRow="1"/>
              <a:tblGrid>
                <a:gridCol w="1356495">
                  <a:extLst>
                    <a:ext uri="{9D8B030D-6E8A-4147-A177-3AD203B41FA5}">
                      <a16:colId xmlns:a16="http://schemas.microsoft.com/office/drawing/2014/main" val="48749853"/>
                    </a:ext>
                  </a:extLst>
                </a:gridCol>
                <a:gridCol w="579698">
                  <a:extLst>
                    <a:ext uri="{9D8B030D-6E8A-4147-A177-3AD203B41FA5}">
                      <a16:colId xmlns:a16="http://schemas.microsoft.com/office/drawing/2014/main" val="1640786992"/>
                    </a:ext>
                  </a:extLst>
                </a:gridCol>
                <a:gridCol w="672451">
                  <a:extLst>
                    <a:ext uri="{9D8B030D-6E8A-4147-A177-3AD203B41FA5}">
                      <a16:colId xmlns:a16="http://schemas.microsoft.com/office/drawing/2014/main" val="3528269282"/>
                    </a:ext>
                  </a:extLst>
                </a:gridCol>
                <a:gridCol w="672451">
                  <a:extLst>
                    <a:ext uri="{9D8B030D-6E8A-4147-A177-3AD203B41FA5}">
                      <a16:colId xmlns:a16="http://schemas.microsoft.com/office/drawing/2014/main" val="3246146469"/>
                    </a:ext>
                  </a:extLst>
                </a:gridCol>
                <a:gridCol w="568105">
                  <a:extLst>
                    <a:ext uri="{9D8B030D-6E8A-4147-A177-3AD203B41FA5}">
                      <a16:colId xmlns:a16="http://schemas.microsoft.com/office/drawing/2014/main" val="1897755998"/>
                    </a:ext>
                  </a:extLst>
                </a:gridCol>
                <a:gridCol w="823172">
                  <a:extLst>
                    <a:ext uri="{9D8B030D-6E8A-4147-A177-3AD203B41FA5}">
                      <a16:colId xmlns:a16="http://schemas.microsoft.com/office/drawing/2014/main" val="1961867752"/>
                    </a:ext>
                  </a:extLst>
                </a:gridCol>
                <a:gridCol w="823172">
                  <a:extLst>
                    <a:ext uri="{9D8B030D-6E8A-4147-A177-3AD203B41FA5}">
                      <a16:colId xmlns:a16="http://schemas.microsoft.com/office/drawing/2014/main" val="630428638"/>
                    </a:ext>
                  </a:extLst>
                </a:gridCol>
                <a:gridCol w="568105">
                  <a:extLst>
                    <a:ext uri="{9D8B030D-6E8A-4147-A177-3AD203B41FA5}">
                      <a16:colId xmlns:a16="http://schemas.microsoft.com/office/drawing/2014/main" val="106774549"/>
                    </a:ext>
                  </a:extLst>
                </a:gridCol>
                <a:gridCol w="568105">
                  <a:extLst>
                    <a:ext uri="{9D8B030D-6E8A-4147-A177-3AD203B41FA5}">
                      <a16:colId xmlns:a16="http://schemas.microsoft.com/office/drawing/2014/main" val="2810193864"/>
                    </a:ext>
                  </a:extLst>
                </a:gridCol>
                <a:gridCol w="568105">
                  <a:extLst>
                    <a:ext uri="{9D8B030D-6E8A-4147-A177-3AD203B41FA5}">
                      <a16:colId xmlns:a16="http://schemas.microsoft.com/office/drawing/2014/main" val="1841245939"/>
                    </a:ext>
                  </a:extLst>
                </a:gridCol>
                <a:gridCol w="568105">
                  <a:extLst>
                    <a:ext uri="{9D8B030D-6E8A-4147-A177-3AD203B41FA5}">
                      <a16:colId xmlns:a16="http://schemas.microsoft.com/office/drawing/2014/main" val="1424046564"/>
                    </a:ext>
                  </a:extLst>
                </a:gridCol>
              </a:tblGrid>
              <a:tr h="971550">
                <a:tc>
                  <a:txBody>
                    <a:bodyPr/>
                    <a:lstStyle/>
                    <a:p>
                      <a:pPr algn="ctr"/>
                      <a:r>
                        <a:rPr lang="et-EE" sz="1100" b="1" dirty="0">
                          <a:solidFill>
                            <a:srgbClr val="000000"/>
                          </a:solidFill>
                          <a:effectLst/>
                          <a:latin typeface="Calibri" panose="020F0502020204030204" pitchFamily="34" charset="0"/>
                          <a:ea typeface="Calibri" panose="020F0502020204030204" pitchFamily="34" charset="0"/>
                        </a:rPr>
                        <a:t>TOUREST </a:t>
                      </a:r>
                      <a:endParaRPr lang="et-EE"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2016</a:t>
                      </a:r>
                      <a:endParaRPr lang="et-EE"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2017</a:t>
                      </a:r>
                      <a:endParaRPr lang="et-EE"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2018</a:t>
                      </a:r>
                      <a:endParaRPr lang="et-EE"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2019</a:t>
                      </a:r>
                      <a:endParaRPr lang="et-EE"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dirty="0">
                          <a:solidFill>
                            <a:srgbClr val="000000"/>
                          </a:solidFill>
                          <a:effectLst/>
                          <a:latin typeface="Calibri" panose="020F0502020204030204" pitchFamily="34" charset="0"/>
                          <a:ea typeface="Calibri" panose="020F0502020204030204" pitchFamily="34" charset="0"/>
                        </a:rPr>
                        <a:t>2020</a:t>
                      </a:r>
                      <a:endParaRPr lang="et-EE"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b="1" dirty="0">
                          <a:effectLst/>
                          <a:latin typeface="Calibri" panose="020F0502020204030204" pitchFamily="34" charset="0"/>
                          <a:ea typeface="Calibri" panose="020F0502020204030204" pitchFamily="34" charset="0"/>
                        </a:rPr>
                        <a:t>2022 mess lükkus edasi 2023, aga toimus </a:t>
                      </a:r>
                      <a:r>
                        <a:rPr lang="et-EE" sz="1100" b="1" dirty="0" err="1">
                          <a:effectLst/>
                          <a:latin typeface="Calibri" panose="020F0502020204030204" pitchFamily="34" charset="0"/>
                          <a:ea typeface="Calibri" panose="020F0502020204030204" pitchFamily="34" charset="0"/>
                        </a:rPr>
                        <a:t>HBP</a:t>
                      </a:r>
                      <a:endParaRPr lang="et-EE"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2023 eesmärk</a:t>
                      </a:r>
                      <a:endParaRPr lang="et-EE"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2023 eesmärk vol 2</a:t>
                      </a:r>
                      <a:endParaRPr lang="et-EE"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2023 eesmärk vol3</a:t>
                      </a:r>
                      <a:endParaRPr lang="et-EE"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FF0000"/>
                          </a:solidFill>
                          <a:effectLst/>
                          <a:latin typeface="Calibri" panose="020F0502020204030204" pitchFamily="34" charset="0"/>
                          <a:ea typeface="Calibri" panose="020F0502020204030204" pitchFamily="34" charset="0"/>
                        </a:rPr>
                        <a:t>2023 tegelik SEISUGA 16.02.23</a:t>
                      </a:r>
                      <a:endParaRPr lang="et-EE"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657839"/>
                  </a:ext>
                </a:extLst>
              </a:tr>
              <a:tr h="190500">
                <a:tc>
                  <a:txBody>
                    <a:bodyPr/>
                    <a:lstStyle/>
                    <a:p>
                      <a:r>
                        <a:rPr lang="et-EE" sz="1100">
                          <a:solidFill>
                            <a:srgbClr val="000000"/>
                          </a:solidFill>
                          <a:effectLst/>
                          <a:latin typeface="Calibri" panose="020F0502020204030204" pitchFamily="34" charset="0"/>
                          <a:ea typeface="Calibri" panose="020F0502020204030204" pitchFamily="34" charset="0"/>
                        </a:rPr>
                        <a:t>eksponendid</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521</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511</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584</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533</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468</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350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200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200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FF0000"/>
                          </a:solidFill>
                          <a:effectLst/>
                          <a:latin typeface="Calibri" panose="020F0502020204030204" pitchFamily="34" charset="0"/>
                          <a:ea typeface="Calibri" panose="020F0502020204030204" pitchFamily="34" charset="0"/>
                        </a:rPr>
                        <a:t>312</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234226"/>
                  </a:ext>
                </a:extLst>
              </a:tr>
              <a:tr h="190500">
                <a:tc>
                  <a:txBody>
                    <a:bodyPr/>
                    <a:lstStyle/>
                    <a:p>
                      <a:r>
                        <a:rPr lang="et-EE" sz="1100">
                          <a:solidFill>
                            <a:srgbClr val="000000"/>
                          </a:solidFill>
                          <a:effectLst/>
                          <a:latin typeface="Calibri" panose="020F0502020204030204" pitchFamily="34" charset="0"/>
                          <a:ea typeface="Calibri" panose="020F0502020204030204" pitchFamily="34" charset="0"/>
                        </a:rPr>
                        <a:t>erinevad riigid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22</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22</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31</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32</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25</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25</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FF0000"/>
                          </a:solidFill>
                          <a:effectLst/>
                          <a:latin typeface="Calibri" panose="020F0502020204030204" pitchFamily="34" charset="0"/>
                          <a:ea typeface="Calibri" panose="020F0502020204030204" pitchFamily="34" charset="0"/>
                        </a:rPr>
                        <a:t>27</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33510"/>
                  </a:ext>
                </a:extLst>
              </a:tr>
              <a:tr h="190500">
                <a:tc>
                  <a:txBody>
                    <a:bodyPr/>
                    <a:lstStyle/>
                    <a:p>
                      <a:r>
                        <a:rPr lang="et-EE" sz="1100">
                          <a:solidFill>
                            <a:srgbClr val="000000"/>
                          </a:solidFill>
                          <a:effectLst/>
                          <a:latin typeface="Calibri" panose="020F0502020204030204" pitchFamily="34" charset="0"/>
                          <a:ea typeface="Calibri" panose="020F0502020204030204" pitchFamily="34" charset="0"/>
                        </a:rPr>
                        <a:t>külastajad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25 093</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28 465</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30 109</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26 204</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i="1">
                          <a:solidFill>
                            <a:srgbClr val="000000"/>
                          </a:solidFill>
                          <a:effectLst/>
                          <a:latin typeface="Calibri" panose="020F0502020204030204" pitchFamily="34" charset="0"/>
                          <a:ea typeface="Calibri" panose="020F0502020204030204" pitchFamily="34" charset="0"/>
                        </a:rPr>
                        <a:t>26 863</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i="1">
                          <a:solidFill>
                            <a:srgbClr val="000000"/>
                          </a:solidFill>
                          <a:effectLst/>
                          <a:latin typeface="Calibri" panose="020F0502020204030204" pitchFamily="34" charset="0"/>
                          <a:ea typeface="Calibri" panose="020F0502020204030204" pitchFamily="34" charset="0"/>
                        </a:rPr>
                        <a:t>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i="1">
                          <a:solidFill>
                            <a:srgbClr val="000000"/>
                          </a:solidFill>
                          <a:effectLst/>
                          <a:latin typeface="Calibri" panose="020F0502020204030204" pitchFamily="34" charset="0"/>
                          <a:ea typeface="Calibri" panose="020F0502020204030204" pitchFamily="34" charset="0"/>
                        </a:rPr>
                        <a:t>14 000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i="1">
                          <a:solidFill>
                            <a:srgbClr val="000000"/>
                          </a:solidFill>
                          <a:effectLst/>
                          <a:latin typeface="Calibri" panose="020F0502020204030204" pitchFamily="34" charset="0"/>
                          <a:ea typeface="Calibri" panose="020F0502020204030204" pitchFamily="34" charset="0"/>
                        </a:rPr>
                        <a:t>26 000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i="1">
                          <a:solidFill>
                            <a:srgbClr val="000000"/>
                          </a:solidFill>
                          <a:effectLst/>
                          <a:latin typeface="Calibri" panose="020F0502020204030204" pitchFamily="34" charset="0"/>
                          <a:ea typeface="Calibri" panose="020F0502020204030204" pitchFamily="34" charset="0"/>
                        </a:rPr>
                        <a:t>26 000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i="1">
                          <a:solidFill>
                            <a:srgbClr val="FF0000"/>
                          </a:solidFill>
                          <a:effectLst/>
                          <a:latin typeface="Calibri" panose="020F0502020204030204" pitchFamily="34" charset="0"/>
                          <a:ea typeface="Calibri" panose="020F0502020204030204" pitchFamily="34" charset="0"/>
                        </a:rPr>
                        <a:t>27 686</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496720"/>
                  </a:ext>
                </a:extLst>
              </a:tr>
              <a:tr h="190500">
                <a:tc>
                  <a:txBody>
                    <a:bodyPr/>
                    <a:lstStyle/>
                    <a:p>
                      <a:r>
                        <a:rPr lang="et-EE" sz="1100">
                          <a:solidFill>
                            <a:srgbClr val="000000"/>
                          </a:solidFill>
                          <a:effectLst/>
                          <a:latin typeface="Calibri" panose="020F0502020204030204" pitchFamily="34" charset="0"/>
                          <a:ea typeface="Calibri" panose="020F0502020204030204" pitchFamily="34" charset="0"/>
                        </a:rPr>
                        <a:t>müüdud pind m2</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2901</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3015</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3023</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dirty="0">
                          <a:solidFill>
                            <a:srgbClr val="000000"/>
                          </a:solidFill>
                          <a:effectLst/>
                          <a:latin typeface="Calibri" panose="020F0502020204030204" pitchFamily="34" charset="0"/>
                          <a:ea typeface="Calibri" panose="020F0502020204030204" pitchFamily="34" charset="0"/>
                        </a:rPr>
                        <a:t>3118</a:t>
                      </a:r>
                      <a:endParaRPr lang="et-EE" sz="1100" dirty="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3249</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3050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2000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2000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FF0000"/>
                          </a:solidFill>
                          <a:effectLst/>
                          <a:latin typeface="Calibri" panose="020F0502020204030204" pitchFamily="34" charset="0"/>
                          <a:ea typeface="Calibri" panose="020F0502020204030204" pitchFamily="34" charset="0"/>
                        </a:rPr>
                        <a:t>1612</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328827"/>
                  </a:ext>
                </a:extLst>
              </a:tr>
              <a:tr h="190500">
                <a:tc>
                  <a:txBody>
                    <a:bodyPr/>
                    <a:lstStyle/>
                    <a:p>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FF0000"/>
                          </a:solidFill>
                          <a:effectLst/>
                          <a:latin typeface="Calibri" panose="020F0502020204030204" pitchFamily="34" charset="0"/>
                          <a:ea typeface="Calibri" panose="020F0502020204030204" pitchFamily="34" charset="0"/>
                        </a:rPr>
                        <a:t> </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47920"/>
                  </a:ext>
                </a:extLst>
              </a:tr>
              <a:tr h="190500">
                <a:tc>
                  <a:txBody>
                    <a:bodyPr/>
                    <a:lstStyle/>
                    <a:p>
                      <a:r>
                        <a:rPr lang="et-EE" sz="1100">
                          <a:solidFill>
                            <a:srgbClr val="000000"/>
                          </a:solidFill>
                          <a:effectLst/>
                          <a:latin typeface="Calibri" panose="020F0502020204030204" pitchFamily="34" charset="0"/>
                          <a:ea typeface="Calibri" panose="020F0502020204030204" pitchFamily="34" charset="0"/>
                        </a:rPr>
                        <a:t>müügikäive</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300 839</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318 635</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341 071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376 816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385 714</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a:effectLst/>
                          <a:latin typeface="Calibri" panose="020F0502020204030204" pitchFamily="34" charset="0"/>
                          <a:ea typeface="Calibri" panose="020F0502020204030204" pitchFamily="34" charset="0"/>
                        </a:rPr>
                        <a:t>7 056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315 454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311 275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243 232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FF0000"/>
                          </a:solidFill>
                          <a:effectLst/>
                          <a:latin typeface="Calibri" panose="020F0502020204030204" pitchFamily="34" charset="0"/>
                          <a:ea typeface="Calibri" panose="020F0502020204030204" pitchFamily="34" charset="0"/>
                        </a:rPr>
                        <a:t>261 275</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0293"/>
                  </a:ext>
                </a:extLst>
              </a:tr>
              <a:tr h="200025">
                <a:tc>
                  <a:txBody>
                    <a:bodyPr/>
                    <a:lstStyle/>
                    <a:p>
                      <a:r>
                        <a:rPr lang="et-EE" sz="1100">
                          <a:solidFill>
                            <a:srgbClr val="000000"/>
                          </a:solidFill>
                          <a:effectLst/>
                          <a:latin typeface="Calibri" panose="020F0502020204030204" pitchFamily="34" charset="0"/>
                          <a:ea typeface="Calibri" panose="020F0502020204030204" pitchFamily="34" charset="0"/>
                        </a:rPr>
                        <a:t>ärikulud</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176 690</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203 651</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219 346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226 374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000000"/>
                          </a:solidFill>
                          <a:effectLst/>
                          <a:latin typeface="Calibri" panose="020F0502020204030204" pitchFamily="34" charset="0"/>
                          <a:ea typeface="Calibri" panose="020F0502020204030204" pitchFamily="34" charset="0"/>
                        </a:rPr>
                        <a:t>243 158</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a:effectLst/>
                          <a:latin typeface="Calibri" panose="020F0502020204030204" pitchFamily="34" charset="0"/>
                          <a:ea typeface="Calibri" panose="020F0502020204030204" pitchFamily="34" charset="0"/>
                        </a:rPr>
                        <a:t>4 438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208 117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196 528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effectLst/>
                          <a:latin typeface="Calibri" panose="020F0502020204030204" pitchFamily="34" charset="0"/>
                          <a:ea typeface="Calibri" panose="020F0502020204030204" pitchFamily="34" charset="0"/>
                        </a:rPr>
                        <a:t>196 528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a:solidFill>
                            <a:srgbClr val="FF0000"/>
                          </a:solidFill>
                          <a:effectLst/>
                          <a:latin typeface="Calibri" panose="020F0502020204030204" pitchFamily="34" charset="0"/>
                          <a:ea typeface="Calibri" panose="020F0502020204030204" pitchFamily="34" charset="0"/>
                        </a:rPr>
                        <a:t>231 529</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444262"/>
                  </a:ext>
                </a:extLst>
              </a:tr>
              <a:tr h="190500">
                <a:tc rowSpan="2">
                  <a:txBody>
                    <a:bodyPr/>
                    <a:lstStyle/>
                    <a:p>
                      <a:pPr algn="ctr"/>
                      <a:r>
                        <a:rPr lang="et-EE" sz="1100" b="1">
                          <a:solidFill>
                            <a:srgbClr val="000000"/>
                          </a:solidFill>
                          <a:effectLst/>
                          <a:latin typeface="Calibri" panose="020F0502020204030204" pitchFamily="34" charset="0"/>
                          <a:ea typeface="Calibri" panose="020F0502020204030204" pitchFamily="34" charset="0"/>
                        </a:rPr>
                        <a:t>ärikasum</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124 149</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114 984</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effectLst/>
                          <a:latin typeface="Calibri" panose="020F0502020204030204" pitchFamily="34" charset="0"/>
                          <a:ea typeface="Calibri" panose="020F0502020204030204" pitchFamily="34" charset="0"/>
                        </a:rPr>
                        <a:t>121 725</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effectLst/>
                          <a:latin typeface="Calibri" panose="020F0502020204030204" pitchFamily="34" charset="0"/>
                          <a:ea typeface="Calibri" panose="020F0502020204030204" pitchFamily="34" charset="0"/>
                        </a:rPr>
                        <a:t>150 442</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142 556</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2 618</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107 337</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114 748</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t-EE" sz="1100" b="1">
                          <a:solidFill>
                            <a:srgbClr val="000000"/>
                          </a:solidFill>
                          <a:effectLst/>
                          <a:latin typeface="Calibri" panose="020F0502020204030204" pitchFamily="34" charset="0"/>
                          <a:ea typeface="Calibri" panose="020F0502020204030204" pitchFamily="34" charset="0"/>
                        </a:rPr>
                        <a:t>46 704</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t-EE" sz="1100" b="1">
                          <a:solidFill>
                            <a:srgbClr val="FF0000"/>
                          </a:solidFill>
                          <a:effectLst/>
                          <a:latin typeface="Calibri" panose="020F0502020204030204" pitchFamily="34" charset="0"/>
                          <a:ea typeface="Calibri" panose="020F0502020204030204" pitchFamily="34" charset="0"/>
                        </a:rPr>
                        <a:t>29 747</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58203347"/>
                  </a:ext>
                </a:extLst>
              </a:tr>
              <a:tr h="200025">
                <a:tc vMerge="1">
                  <a:txBody>
                    <a:bodyPr/>
                    <a:lstStyle/>
                    <a:p>
                      <a:endParaRPr lang="et-EE"/>
                    </a:p>
                  </a:txBody>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41%</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36%</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36%</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40%</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37%</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37%</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34%</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37%</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t-EE" sz="1100" b="1">
                          <a:solidFill>
                            <a:srgbClr val="000000"/>
                          </a:solidFill>
                          <a:effectLst/>
                          <a:latin typeface="Calibri" panose="020F0502020204030204" pitchFamily="34" charset="0"/>
                          <a:ea typeface="Calibri" panose="020F0502020204030204" pitchFamily="34" charset="0"/>
                        </a:rPr>
                        <a:t>19%</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t-EE" sz="1100" b="1">
                          <a:solidFill>
                            <a:srgbClr val="FF0000"/>
                          </a:solidFill>
                          <a:effectLst/>
                          <a:latin typeface="Calibri" panose="020F0502020204030204" pitchFamily="34" charset="0"/>
                          <a:ea typeface="Calibri" panose="020F0502020204030204" pitchFamily="34" charset="0"/>
                        </a:rPr>
                        <a:t>11%</a:t>
                      </a:r>
                      <a:endParaRPr lang="et-E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517822"/>
                  </a:ext>
                </a:extLst>
              </a:tr>
              <a:tr h="190500">
                <a:tc>
                  <a:txBody>
                    <a:bodyPr/>
                    <a:lstStyle/>
                    <a:p>
                      <a:r>
                        <a:rPr lang="et-EE" sz="1100">
                          <a:solidFill>
                            <a:srgbClr val="000000"/>
                          </a:solidFill>
                          <a:effectLst/>
                          <a:latin typeface="Calibri" panose="020F0502020204030204" pitchFamily="34" charset="0"/>
                          <a:ea typeface="Calibri" panose="020F0502020204030204" pitchFamily="34" charset="0"/>
                        </a:rPr>
                        <a:t>kulu osakaal käibest</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59%</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64%</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64%</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60%</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63%</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63%</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66%</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63%</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a:solidFill>
                            <a:srgbClr val="000000"/>
                          </a:solidFill>
                          <a:effectLst/>
                          <a:latin typeface="Calibri" panose="020F0502020204030204" pitchFamily="34" charset="0"/>
                          <a:ea typeface="Calibri" panose="020F0502020204030204" pitchFamily="34" charset="0"/>
                        </a:rPr>
                        <a:t>81%</a:t>
                      </a:r>
                      <a:endParaRPr lang="et-EE"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t-EE" sz="1100" dirty="0">
                          <a:solidFill>
                            <a:srgbClr val="FF0000"/>
                          </a:solidFill>
                          <a:effectLst/>
                          <a:latin typeface="Calibri" panose="020F0502020204030204" pitchFamily="34" charset="0"/>
                          <a:ea typeface="Calibri" panose="020F0502020204030204" pitchFamily="34" charset="0"/>
                        </a:rPr>
                        <a:t>89%</a:t>
                      </a:r>
                      <a:endParaRPr lang="et-EE" sz="1100" dirty="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0546149"/>
                  </a:ext>
                </a:extLst>
              </a:tr>
            </a:tbl>
          </a:graphicData>
        </a:graphic>
      </p:graphicFrame>
      <p:sp>
        <p:nvSpPr>
          <p:cNvPr id="13" name="Rectangle 3">
            <a:extLst>
              <a:ext uri="{FF2B5EF4-FFF2-40B4-BE49-F238E27FC236}">
                <a16:creationId xmlns:a16="http://schemas.microsoft.com/office/drawing/2014/main" id="{9F4A306C-F35C-7811-02D0-D133FC4955DD}"/>
              </a:ext>
            </a:extLst>
          </p:cNvPr>
          <p:cNvSpPr>
            <a:spLocks noChangeArrowheads="1"/>
          </p:cNvSpPr>
          <p:nvPr/>
        </p:nvSpPr>
        <p:spPr bwMode="auto">
          <a:xfrm>
            <a:off x="2032000" y="2554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pic>
        <p:nvPicPr>
          <p:cNvPr id="14" name="Picture 13">
            <a:extLst>
              <a:ext uri="{FF2B5EF4-FFF2-40B4-BE49-F238E27FC236}">
                <a16:creationId xmlns:a16="http://schemas.microsoft.com/office/drawing/2014/main" id="{698604A0-B283-1CCF-12FD-0EBD4DC14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521" y="251043"/>
            <a:ext cx="3293197" cy="1518828"/>
          </a:xfrm>
          <a:prstGeom prst="rect">
            <a:avLst/>
          </a:prstGeom>
        </p:spPr>
      </p:pic>
    </p:spTree>
    <p:extLst>
      <p:ext uri="{BB962C8B-B14F-4D97-AF65-F5344CB8AC3E}">
        <p14:creationId xmlns:p14="http://schemas.microsoft.com/office/powerpoint/2010/main" val="218916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EC93F1-1CDD-6E44-CA93-E9AD8A2A8DA2}"/>
              </a:ext>
            </a:extLst>
          </p:cNvPr>
          <p:cNvPicPr>
            <a:picLocks noChangeAspect="1"/>
          </p:cNvPicPr>
          <p:nvPr/>
        </p:nvPicPr>
        <p:blipFill>
          <a:blip r:embed="rId2"/>
          <a:stretch>
            <a:fillRect/>
          </a:stretch>
        </p:blipFill>
        <p:spPr>
          <a:xfrm>
            <a:off x="3038048" y="213864"/>
            <a:ext cx="6115904" cy="6430272"/>
          </a:xfrm>
          <a:prstGeom prst="rect">
            <a:avLst/>
          </a:prstGeom>
        </p:spPr>
      </p:pic>
    </p:spTree>
    <p:extLst>
      <p:ext uri="{BB962C8B-B14F-4D97-AF65-F5344CB8AC3E}">
        <p14:creationId xmlns:p14="http://schemas.microsoft.com/office/powerpoint/2010/main" val="843693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770F4DC-CC63-4B4C-8F20-0C9B2549B754}"/>
              </a:ext>
            </a:extLst>
          </p:cNvPr>
          <p:cNvSpPr>
            <a:spLocks noGrp="1"/>
          </p:cNvSpPr>
          <p:nvPr>
            <p:ph type="title"/>
          </p:nvPr>
        </p:nvSpPr>
        <p:spPr>
          <a:xfrm>
            <a:off x="838200" y="365126"/>
            <a:ext cx="10515600" cy="996950"/>
          </a:xfrm>
        </p:spPr>
        <p:txBody>
          <a:bodyPr/>
          <a:lstStyle/>
          <a:p>
            <a:pPr algn="ctr"/>
            <a:r>
              <a:rPr lang="en-US" b="1" dirty="0" err="1"/>
              <a:t>Liikmemaksud</a:t>
            </a:r>
            <a:r>
              <a:rPr lang="en-US" b="1" dirty="0"/>
              <a:t> 2022-2023</a:t>
            </a:r>
            <a:endParaRPr lang="et-EE" b="1" dirty="0"/>
          </a:p>
        </p:txBody>
      </p:sp>
      <p:sp>
        <p:nvSpPr>
          <p:cNvPr id="3" name="Sisu kohatäide 2">
            <a:extLst>
              <a:ext uri="{FF2B5EF4-FFF2-40B4-BE49-F238E27FC236}">
                <a16:creationId xmlns:a16="http://schemas.microsoft.com/office/drawing/2014/main" id="{C792EA0B-4758-4F52-BCB5-19DA071B523F}"/>
              </a:ext>
            </a:extLst>
          </p:cNvPr>
          <p:cNvSpPr>
            <a:spLocks noGrp="1"/>
          </p:cNvSpPr>
          <p:nvPr>
            <p:ph idx="1"/>
          </p:nvPr>
        </p:nvSpPr>
        <p:spPr>
          <a:xfrm>
            <a:off x="838200" y="1479176"/>
            <a:ext cx="10515600" cy="4697787"/>
          </a:xfrm>
        </p:spPr>
        <p:txBody>
          <a:bodyPr/>
          <a:lstStyle/>
          <a:p>
            <a:r>
              <a:rPr lang="en-US" sz="2000" dirty="0" err="1">
                <a:effectLst/>
                <a:latin typeface="Calibri" panose="020F0502020204030204" pitchFamily="34" charset="0"/>
                <a:ea typeface="Calibri" panose="020F0502020204030204" pitchFamily="34" charset="0"/>
              </a:rPr>
              <a:t>Kehtivad</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liikmemaksed</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juhatuse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koosleku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otsus</a:t>
            </a:r>
            <a:r>
              <a:rPr lang="en-US" sz="2000" dirty="0"/>
              <a:t> 17.02.2022) - </a:t>
            </a:r>
            <a:r>
              <a:rPr lang="et-EE" sz="2000" dirty="0"/>
              <a:t> </a:t>
            </a:r>
            <a:r>
              <a:rPr lang="en-US" sz="2000" dirty="0"/>
              <a:t> </a:t>
            </a:r>
            <a:r>
              <a:rPr lang="en-US" sz="1600" dirty="0"/>
              <a:t>2022-2023 </a:t>
            </a:r>
            <a:r>
              <a:rPr lang="en-US" sz="1600" dirty="0" err="1"/>
              <a:t>majandusaasta</a:t>
            </a:r>
            <a:r>
              <a:rPr lang="en-US" sz="1600" dirty="0"/>
              <a:t> </a:t>
            </a:r>
            <a:r>
              <a:rPr lang="en-US" sz="1600" dirty="0" err="1"/>
              <a:t>ETFLi</a:t>
            </a:r>
            <a:r>
              <a:rPr lang="en-US" sz="1600" dirty="0"/>
              <a:t> </a:t>
            </a:r>
            <a:r>
              <a:rPr lang="en-US" sz="1600" dirty="0" err="1"/>
              <a:t>liikmemaks</a:t>
            </a:r>
            <a:r>
              <a:rPr lang="en-US" sz="1600" dirty="0"/>
              <a:t>  </a:t>
            </a:r>
            <a:r>
              <a:rPr lang="en-US" sz="1600" dirty="0" err="1"/>
              <a:t>arvestada</a:t>
            </a:r>
            <a:r>
              <a:rPr lang="en-US" sz="1600" dirty="0"/>
              <a:t> 2021.a. </a:t>
            </a:r>
            <a:r>
              <a:rPr lang="en-US" sz="1600" dirty="0" err="1"/>
              <a:t>müügikäibest</a:t>
            </a:r>
            <a:r>
              <a:rPr lang="en-US" sz="1600" dirty="0"/>
              <a:t> ja 100% 13.05.2021 </a:t>
            </a:r>
            <a:r>
              <a:rPr lang="en-US" sz="1600" dirty="0" err="1"/>
              <a:t>volikogu</a:t>
            </a:r>
            <a:r>
              <a:rPr lang="en-US" sz="1600" dirty="0"/>
              <a:t> </a:t>
            </a:r>
            <a:r>
              <a:rPr lang="en-US" sz="1600" dirty="0" err="1"/>
              <a:t>otsusega</a:t>
            </a:r>
            <a:r>
              <a:rPr lang="en-US" sz="1600" dirty="0"/>
              <a:t> </a:t>
            </a:r>
            <a:r>
              <a:rPr lang="en-US" sz="1600" dirty="0" err="1"/>
              <a:t>vastu</a:t>
            </a:r>
            <a:r>
              <a:rPr lang="en-US" sz="1600" dirty="0"/>
              <a:t> </a:t>
            </a:r>
            <a:r>
              <a:rPr lang="en-US" sz="1600" dirty="0" err="1"/>
              <a:t>võetud</a:t>
            </a:r>
            <a:r>
              <a:rPr lang="en-US" sz="1600" dirty="0"/>
              <a:t> </a:t>
            </a:r>
            <a:r>
              <a:rPr lang="en-US" sz="1600" dirty="0" err="1"/>
              <a:t>liikmemaksu</a:t>
            </a:r>
            <a:r>
              <a:rPr lang="en-US" sz="1600" dirty="0"/>
              <a:t> </a:t>
            </a:r>
            <a:r>
              <a:rPr lang="en-US" sz="1600" dirty="0" err="1"/>
              <a:t>alusel</a:t>
            </a:r>
            <a:r>
              <a:rPr lang="en-US" sz="1600" dirty="0"/>
              <a:t>. </a:t>
            </a:r>
            <a:r>
              <a:rPr lang="en-US" sz="1600" dirty="0" err="1"/>
              <a:t>Tagastamatu</a:t>
            </a:r>
            <a:r>
              <a:rPr lang="en-US" sz="1600" dirty="0"/>
              <a:t> </a:t>
            </a:r>
            <a:r>
              <a:rPr lang="en-US" sz="1600" dirty="0" err="1"/>
              <a:t>ühekordne</a:t>
            </a:r>
            <a:r>
              <a:rPr lang="en-US" sz="1600" dirty="0"/>
              <a:t> </a:t>
            </a:r>
            <a:r>
              <a:rPr lang="en-US" sz="1600" dirty="0" err="1"/>
              <a:t>liitumismaks</a:t>
            </a:r>
            <a:r>
              <a:rPr lang="en-US" sz="1600" dirty="0"/>
              <a:t> on 200 </a:t>
            </a:r>
            <a:r>
              <a:rPr lang="en-US" sz="1600" dirty="0" err="1"/>
              <a:t>eurot</a:t>
            </a:r>
            <a:r>
              <a:rPr lang="en-US" sz="1600" dirty="0"/>
              <a:t>.</a:t>
            </a:r>
          </a:p>
          <a:p>
            <a:r>
              <a:rPr lang="en-US" sz="1600" dirty="0" err="1"/>
              <a:t>Kaasliikmele</a:t>
            </a:r>
            <a:r>
              <a:rPr lang="en-US" sz="1600" dirty="0"/>
              <a:t> </a:t>
            </a:r>
            <a:r>
              <a:rPr lang="en-US" sz="1600" dirty="0" err="1"/>
              <a:t>liikmemaks</a:t>
            </a:r>
            <a:r>
              <a:rPr lang="en-US" sz="1600" dirty="0"/>
              <a:t> 640 EUR.</a:t>
            </a:r>
            <a:endParaRPr lang="et-EE" sz="1600" dirty="0"/>
          </a:p>
          <a:p>
            <a:pPr marL="0" indent="0">
              <a:buNone/>
            </a:pPr>
            <a:endParaRPr lang="en-US" sz="2000" dirty="0"/>
          </a:p>
        </p:txBody>
      </p:sp>
      <p:pic>
        <p:nvPicPr>
          <p:cNvPr id="5" name="Picture 6">
            <a:extLst>
              <a:ext uri="{FF2B5EF4-FFF2-40B4-BE49-F238E27FC236}">
                <a16:creationId xmlns:a16="http://schemas.microsoft.com/office/drawing/2014/main" id="{6F5C3059-6705-4969-B7CF-12DA756975F6}"/>
              </a:ext>
            </a:extLst>
          </p:cNvPr>
          <p:cNvPicPr>
            <a:picLocks noChangeAspect="1"/>
          </p:cNvPicPr>
          <p:nvPr/>
        </p:nvPicPr>
        <p:blipFill>
          <a:blip r:embed="rId2"/>
          <a:stretch>
            <a:fillRect/>
          </a:stretch>
        </p:blipFill>
        <p:spPr>
          <a:xfrm>
            <a:off x="3088876" y="2679931"/>
            <a:ext cx="7353506" cy="3614132"/>
          </a:xfrm>
          <a:prstGeom prst="rect">
            <a:avLst/>
          </a:prstGeom>
        </p:spPr>
      </p:pic>
      <p:pic>
        <p:nvPicPr>
          <p:cNvPr id="6" name="Pilt 5">
            <a:extLst>
              <a:ext uri="{FF2B5EF4-FFF2-40B4-BE49-F238E27FC236}">
                <a16:creationId xmlns:a16="http://schemas.microsoft.com/office/drawing/2014/main" id="{70A0A5A2-3B5F-4E83-AF8D-6FAA1FB2A876}"/>
              </a:ext>
            </a:extLst>
          </p:cNvPr>
          <p:cNvPicPr>
            <a:picLocks noChangeAspect="1"/>
          </p:cNvPicPr>
          <p:nvPr/>
        </p:nvPicPr>
        <p:blipFill>
          <a:blip r:embed="rId3"/>
          <a:stretch>
            <a:fillRect/>
          </a:stretch>
        </p:blipFill>
        <p:spPr>
          <a:xfrm>
            <a:off x="9933546" y="183192"/>
            <a:ext cx="1916644" cy="1360817"/>
          </a:xfrm>
          <a:prstGeom prst="rect">
            <a:avLst/>
          </a:prstGeom>
        </p:spPr>
      </p:pic>
    </p:spTree>
    <p:extLst>
      <p:ext uri="{BB962C8B-B14F-4D97-AF65-F5344CB8AC3E}">
        <p14:creationId xmlns:p14="http://schemas.microsoft.com/office/powerpoint/2010/main" val="237554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E331-90AD-2122-E6DF-1186CBCB7B53}"/>
              </a:ext>
            </a:extLst>
          </p:cNvPr>
          <p:cNvSpPr>
            <a:spLocks noGrp="1"/>
          </p:cNvSpPr>
          <p:nvPr>
            <p:ph type="title"/>
          </p:nvPr>
        </p:nvSpPr>
        <p:spPr>
          <a:xfrm>
            <a:off x="838200" y="391915"/>
            <a:ext cx="10515600" cy="922535"/>
          </a:xfrm>
        </p:spPr>
        <p:txBody>
          <a:bodyPr/>
          <a:lstStyle/>
          <a:p>
            <a:pPr algn="ctr"/>
            <a:r>
              <a:rPr lang="en-US" b="1" dirty="0" err="1"/>
              <a:t>Liikmemaksud</a:t>
            </a:r>
            <a:r>
              <a:rPr lang="en-US" b="1" dirty="0"/>
              <a:t> 2023-2024</a:t>
            </a:r>
            <a:endParaRPr lang="et-EE" b="1" dirty="0"/>
          </a:p>
        </p:txBody>
      </p:sp>
      <p:sp>
        <p:nvSpPr>
          <p:cNvPr id="3" name="Content Placeholder 2">
            <a:extLst>
              <a:ext uri="{FF2B5EF4-FFF2-40B4-BE49-F238E27FC236}">
                <a16:creationId xmlns:a16="http://schemas.microsoft.com/office/drawing/2014/main" id="{7DCD892C-5DA9-AFB2-A53A-09C5F526098E}"/>
              </a:ext>
            </a:extLst>
          </p:cNvPr>
          <p:cNvSpPr>
            <a:spLocks noGrp="1"/>
          </p:cNvSpPr>
          <p:nvPr>
            <p:ph sz="half" idx="1"/>
          </p:nvPr>
        </p:nvSpPr>
        <p:spPr>
          <a:xfrm>
            <a:off x="914399" y="1314449"/>
            <a:ext cx="4746171" cy="4901293"/>
          </a:xfrm>
        </p:spPr>
        <p:txBody>
          <a:bodyPr>
            <a:normAutofit fontScale="40000" lnSpcReduction="20000"/>
          </a:bodyPr>
          <a:lstStyle/>
          <a:p>
            <a:pPr marL="0" lvl="0" indent="0" algn="just">
              <a:buNone/>
            </a:pPr>
            <a:endParaRPr lang="en-US" sz="2800" dirty="0">
              <a:solidFill>
                <a:srgbClr val="000000"/>
              </a:solidFill>
              <a:effectLst/>
              <a:latin typeface="Calibri" panose="020F0502020204030204" pitchFamily="34" charset="0"/>
              <a:ea typeface="Calibri" panose="020F0502020204030204" pitchFamily="34" charset="0"/>
            </a:endParaRPr>
          </a:p>
          <a:p>
            <a:pPr marL="0" lvl="0" indent="0">
              <a:buNone/>
            </a:pPr>
            <a:endParaRPr lang="en-US" dirty="0">
              <a:solidFill>
                <a:srgbClr val="000000"/>
              </a:solidFill>
              <a:latin typeface="Calibri" panose="020F0502020204030204" pitchFamily="34" charset="0"/>
              <a:ea typeface="Calibri" panose="020F0502020204030204" pitchFamily="34" charset="0"/>
            </a:endParaRPr>
          </a:p>
          <a:p>
            <a:pPr marL="0" lvl="0" indent="0">
              <a:buNone/>
            </a:pPr>
            <a:r>
              <a:rPr lang="et-EE" sz="5100" dirty="0">
                <a:solidFill>
                  <a:srgbClr val="000000"/>
                </a:solidFill>
                <a:effectLst/>
                <a:latin typeface="Calibri" panose="020F0502020204030204" pitchFamily="34" charset="0"/>
                <a:ea typeface="Calibri" panose="020F0502020204030204" pitchFamily="34" charset="0"/>
              </a:rPr>
              <a:t>Seoses </a:t>
            </a:r>
            <a:r>
              <a:rPr lang="et-EE" sz="5100" dirty="0">
                <a:solidFill>
                  <a:srgbClr val="000000"/>
                </a:solidFill>
                <a:latin typeface="Calibri" panose="020F0502020204030204" pitchFamily="34" charset="0"/>
                <a:ea typeface="Calibri" panose="020F0502020204030204" pitchFamily="34" charset="0"/>
              </a:rPr>
              <a:t>ü</a:t>
            </a:r>
            <a:r>
              <a:rPr lang="et-EE" sz="5100" dirty="0">
                <a:solidFill>
                  <a:srgbClr val="000000"/>
                </a:solidFill>
                <a:effectLst/>
                <a:latin typeface="Calibri" panose="020F0502020204030204" pitchFamily="34" charset="0"/>
                <a:ea typeface="Calibri" panose="020F0502020204030204" pitchFamily="34" charset="0"/>
              </a:rPr>
              <a:t>ldise hinnatõusuga ja MTÜ pidamise kulude tõusuga otsustas  </a:t>
            </a:r>
            <a:r>
              <a:rPr lang="et-EE" sz="5100" dirty="0" err="1">
                <a:solidFill>
                  <a:srgbClr val="000000"/>
                </a:solidFill>
                <a:effectLst/>
                <a:latin typeface="Calibri" panose="020F0502020204030204" pitchFamily="34" charset="0"/>
                <a:ea typeface="Calibri" panose="020F0502020204030204" pitchFamily="34" charset="0"/>
              </a:rPr>
              <a:t>ETFLi</a:t>
            </a:r>
            <a:r>
              <a:rPr lang="et-EE" sz="5100" dirty="0">
                <a:solidFill>
                  <a:srgbClr val="000000"/>
                </a:solidFill>
                <a:effectLst/>
                <a:latin typeface="Calibri" panose="020F0502020204030204" pitchFamily="34" charset="0"/>
                <a:ea typeface="Calibri" panose="020F0502020204030204" pitchFamily="34" charset="0"/>
              </a:rPr>
              <a:t> juhatus 24.04.23 koosolekul teha ettepaneku tõsta </a:t>
            </a:r>
            <a:r>
              <a:rPr lang="et-EE" sz="5100" dirty="0" err="1">
                <a:solidFill>
                  <a:srgbClr val="000000"/>
                </a:solidFill>
                <a:effectLst/>
                <a:latin typeface="Calibri" panose="020F0502020204030204" pitchFamily="34" charset="0"/>
                <a:ea typeface="Calibri" panose="020F0502020204030204" pitchFamily="34" charset="0"/>
              </a:rPr>
              <a:t>ETFLi</a:t>
            </a:r>
            <a:r>
              <a:rPr lang="et-EE" sz="5100" dirty="0">
                <a:solidFill>
                  <a:srgbClr val="000000"/>
                </a:solidFill>
                <a:effectLst/>
                <a:latin typeface="Calibri" panose="020F0502020204030204" pitchFamily="34" charset="0"/>
                <a:ea typeface="Calibri" panose="020F0502020204030204" pitchFamily="34" charset="0"/>
              </a:rPr>
              <a:t> finantsaasta 2023-24 liikmemakse</a:t>
            </a:r>
            <a:r>
              <a:rPr lang="et-EE" sz="5100" dirty="0">
                <a:solidFill>
                  <a:srgbClr val="000000"/>
                </a:solidFill>
                <a:latin typeface="Calibri" panose="020F0502020204030204" pitchFamily="34" charset="0"/>
                <a:ea typeface="Calibri" panose="020F0502020204030204" pitchFamily="34" charset="0"/>
              </a:rPr>
              <a:t>.</a:t>
            </a:r>
            <a:br>
              <a:rPr lang="et-EE" sz="5100" dirty="0">
                <a:solidFill>
                  <a:srgbClr val="000000"/>
                </a:solidFill>
                <a:latin typeface="Calibri" panose="020F0502020204030204" pitchFamily="34" charset="0"/>
                <a:ea typeface="Calibri" panose="020F0502020204030204" pitchFamily="34" charset="0"/>
              </a:rPr>
            </a:br>
            <a:br>
              <a:rPr lang="et-EE" sz="5100" dirty="0">
                <a:solidFill>
                  <a:srgbClr val="000000"/>
                </a:solidFill>
                <a:latin typeface="Calibri" panose="020F0502020204030204" pitchFamily="34" charset="0"/>
                <a:ea typeface="Calibri" panose="020F0502020204030204" pitchFamily="34" charset="0"/>
              </a:rPr>
            </a:br>
            <a:r>
              <a:rPr lang="et-EE" sz="5100" dirty="0">
                <a:solidFill>
                  <a:srgbClr val="000000"/>
                </a:solidFill>
                <a:latin typeface="Calibri" panose="020F0502020204030204" pitchFamily="34" charset="0"/>
                <a:ea typeface="Calibri" panose="020F0502020204030204" pitchFamily="34" charset="0"/>
              </a:rPr>
              <a:t>Liikmemaks arvestatakse </a:t>
            </a:r>
            <a:r>
              <a:rPr lang="et-EE" sz="5100" dirty="0" err="1">
                <a:solidFill>
                  <a:srgbClr val="000000"/>
                </a:solidFill>
                <a:latin typeface="Calibri" panose="020F0502020204030204" pitchFamily="34" charset="0"/>
                <a:ea typeface="Calibri" panose="020F0502020204030204" pitchFamily="34" charset="0"/>
              </a:rPr>
              <a:t>2022.aasta</a:t>
            </a:r>
            <a:r>
              <a:rPr lang="et-EE" sz="5100" dirty="0">
                <a:solidFill>
                  <a:srgbClr val="000000"/>
                </a:solidFill>
                <a:latin typeface="Calibri" panose="020F0502020204030204" pitchFamily="34" charset="0"/>
                <a:ea typeface="Calibri" panose="020F0502020204030204" pitchFamily="34" charset="0"/>
              </a:rPr>
              <a:t> kogumüügist.</a:t>
            </a:r>
            <a:endParaRPr lang="en-US" sz="5100" dirty="0">
              <a:solidFill>
                <a:srgbClr val="000000"/>
              </a:solidFill>
              <a:latin typeface="Calibri" panose="020F0502020204030204" pitchFamily="34" charset="0"/>
              <a:ea typeface="Calibri" panose="020F0502020204030204" pitchFamily="34" charset="0"/>
            </a:endParaRPr>
          </a:p>
          <a:p>
            <a:pPr marL="0" lvl="0" indent="0">
              <a:buNone/>
            </a:pPr>
            <a:r>
              <a:rPr lang="en-US" sz="5100" dirty="0" err="1">
                <a:solidFill>
                  <a:srgbClr val="000000"/>
                </a:solidFill>
                <a:latin typeface="Calibri" panose="020F0502020204030204" pitchFamily="34" charset="0"/>
                <a:ea typeface="Calibri" panose="020F0502020204030204" pitchFamily="34" charset="0"/>
              </a:rPr>
              <a:t>Uutele</a:t>
            </a:r>
            <a:r>
              <a:rPr lang="en-US" sz="5100" dirty="0">
                <a:solidFill>
                  <a:srgbClr val="000000"/>
                </a:solidFill>
                <a:latin typeface="Calibri" panose="020F0502020204030204" pitchFamily="34" charset="0"/>
                <a:ea typeface="Calibri" panose="020F0502020204030204" pitchFamily="34" charset="0"/>
              </a:rPr>
              <a:t> </a:t>
            </a:r>
            <a:r>
              <a:rPr lang="en-US" sz="5100" dirty="0" err="1">
                <a:solidFill>
                  <a:srgbClr val="000000"/>
                </a:solidFill>
                <a:latin typeface="Calibri" panose="020F0502020204030204" pitchFamily="34" charset="0"/>
                <a:ea typeface="Calibri" panose="020F0502020204030204" pitchFamily="34" charset="0"/>
              </a:rPr>
              <a:t>liikmetele</a:t>
            </a:r>
            <a:r>
              <a:rPr lang="en-US" sz="5100" dirty="0">
                <a:solidFill>
                  <a:srgbClr val="000000"/>
                </a:solidFill>
                <a:latin typeface="Calibri" panose="020F0502020204030204" pitchFamily="34" charset="0"/>
                <a:ea typeface="Calibri" panose="020F0502020204030204" pitchFamily="34" charset="0"/>
              </a:rPr>
              <a:t> </a:t>
            </a:r>
            <a:r>
              <a:rPr lang="en-US" sz="5100" dirty="0" err="1">
                <a:solidFill>
                  <a:srgbClr val="000000"/>
                </a:solidFill>
                <a:latin typeface="Calibri" panose="020F0502020204030204" pitchFamily="34" charset="0"/>
                <a:ea typeface="Calibri" panose="020F0502020204030204" pitchFamily="34" charset="0"/>
              </a:rPr>
              <a:t>kehtib</a:t>
            </a:r>
            <a:r>
              <a:rPr lang="en-US" sz="5100" dirty="0">
                <a:solidFill>
                  <a:srgbClr val="000000"/>
                </a:solidFill>
                <a:latin typeface="Calibri" panose="020F0502020204030204" pitchFamily="34" charset="0"/>
                <a:ea typeface="Calibri" panose="020F0502020204030204" pitchFamily="34" charset="0"/>
              </a:rPr>
              <a:t> </a:t>
            </a:r>
            <a:r>
              <a:rPr lang="en-US" sz="5100" dirty="0" err="1">
                <a:solidFill>
                  <a:srgbClr val="000000"/>
                </a:solidFill>
                <a:latin typeface="Calibri" panose="020F0502020204030204" pitchFamily="34" charset="0"/>
                <a:ea typeface="Calibri" panose="020F0502020204030204" pitchFamily="34" charset="0"/>
              </a:rPr>
              <a:t>lisaks</a:t>
            </a:r>
            <a:r>
              <a:rPr lang="en-US" sz="5100" dirty="0">
                <a:solidFill>
                  <a:srgbClr val="000000"/>
                </a:solidFill>
                <a:latin typeface="Calibri" panose="020F0502020204030204" pitchFamily="34" charset="0"/>
                <a:ea typeface="Calibri" panose="020F0502020204030204" pitchFamily="34" charset="0"/>
              </a:rPr>
              <a:t> </a:t>
            </a:r>
            <a:r>
              <a:rPr lang="et-EE" sz="5100" dirty="0">
                <a:solidFill>
                  <a:srgbClr val="000000"/>
                </a:solidFill>
                <a:latin typeface="Calibri" panose="020F0502020204030204" pitchFamily="34" charset="0"/>
                <a:ea typeface="Calibri" panose="020F0502020204030204" pitchFamily="34" charset="0"/>
              </a:rPr>
              <a:t>200 € ühekordne </a:t>
            </a:r>
            <a:r>
              <a:rPr lang="en-US" sz="5100" dirty="0" err="1">
                <a:solidFill>
                  <a:srgbClr val="000000"/>
                </a:solidFill>
                <a:latin typeface="Calibri" panose="020F0502020204030204" pitchFamily="34" charset="0"/>
                <a:ea typeface="Calibri" panose="020F0502020204030204" pitchFamily="34" charset="0"/>
              </a:rPr>
              <a:t>tagastamatu</a:t>
            </a:r>
            <a:r>
              <a:rPr lang="en-US" sz="5100" dirty="0">
                <a:solidFill>
                  <a:srgbClr val="000000"/>
                </a:solidFill>
                <a:latin typeface="Calibri" panose="020F0502020204030204" pitchFamily="34" charset="0"/>
                <a:ea typeface="Calibri" panose="020F0502020204030204" pitchFamily="34" charset="0"/>
              </a:rPr>
              <a:t> </a:t>
            </a:r>
            <a:r>
              <a:rPr lang="et-EE" sz="5100" dirty="0">
                <a:solidFill>
                  <a:srgbClr val="000000"/>
                </a:solidFill>
                <a:latin typeface="Calibri" panose="020F0502020204030204" pitchFamily="34" charset="0"/>
                <a:ea typeface="Calibri" panose="020F0502020204030204" pitchFamily="34" charset="0"/>
              </a:rPr>
              <a:t>liitumistasu</a:t>
            </a:r>
            <a:br>
              <a:rPr lang="et-EE" sz="5100" dirty="0">
                <a:solidFill>
                  <a:srgbClr val="000000"/>
                </a:solidFill>
                <a:latin typeface="Calibri" panose="020F0502020204030204" pitchFamily="34" charset="0"/>
                <a:ea typeface="Calibri" panose="020F0502020204030204" pitchFamily="34" charset="0"/>
              </a:rPr>
            </a:br>
            <a:endParaRPr lang="et-EE" sz="5100" dirty="0">
              <a:solidFill>
                <a:srgbClr val="000000"/>
              </a:solidFill>
              <a:latin typeface="Calibri" panose="020F0502020204030204" pitchFamily="34" charset="0"/>
              <a:ea typeface="Calibri" panose="020F0502020204030204" pitchFamily="34" charset="0"/>
            </a:endParaRPr>
          </a:p>
          <a:p>
            <a:pPr marL="0" lvl="0" indent="0">
              <a:buNone/>
            </a:pPr>
            <a:r>
              <a:rPr lang="et-EE" sz="5100" dirty="0">
                <a:solidFill>
                  <a:srgbClr val="000000"/>
                </a:solidFill>
                <a:latin typeface="Calibri" panose="020F0502020204030204" pitchFamily="34" charset="0"/>
                <a:ea typeface="Calibri" panose="020F0502020204030204" pitchFamily="34" charset="0"/>
              </a:rPr>
              <a:t>Liikmemaksu tasumine toimub 2 korda finantsaasta jooksul võrdsetes summades </a:t>
            </a:r>
            <a:r>
              <a:rPr lang="en-US" sz="5100" dirty="0" err="1">
                <a:solidFill>
                  <a:srgbClr val="000000"/>
                </a:solidFill>
                <a:latin typeface="Calibri" panose="020F0502020204030204" pitchFamily="34" charset="0"/>
                <a:ea typeface="Calibri" panose="020F0502020204030204" pitchFamily="34" charset="0"/>
              </a:rPr>
              <a:t>ETFLi</a:t>
            </a:r>
            <a:r>
              <a:rPr lang="en-US" sz="5100" dirty="0">
                <a:solidFill>
                  <a:srgbClr val="000000"/>
                </a:solidFill>
                <a:latin typeface="Calibri" panose="020F0502020204030204" pitchFamily="34" charset="0"/>
                <a:ea typeface="Calibri" panose="020F0502020204030204" pitchFamily="34" charset="0"/>
              </a:rPr>
              <a:t> </a:t>
            </a:r>
            <a:r>
              <a:rPr lang="et-EE" sz="5100" dirty="0">
                <a:solidFill>
                  <a:srgbClr val="000000"/>
                </a:solidFill>
                <a:latin typeface="Calibri" panose="020F0502020204030204" pitchFamily="34" charset="0"/>
                <a:ea typeface="Calibri" panose="020F0502020204030204" pitchFamily="34" charset="0"/>
              </a:rPr>
              <a:t>arve alusel.</a:t>
            </a:r>
          </a:p>
          <a:p>
            <a:pPr marL="0" lvl="0" indent="0" algn="just">
              <a:buNone/>
            </a:pPr>
            <a:endParaRPr lang="en-US" sz="2800" dirty="0">
              <a:solidFill>
                <a:srgbClr val="000000"/>
              </a:solidFill>
              <a:effectLst/>
              <a:latin typeface="Calibri" panose="020F0502020204030204" pitchFamily="34" charset="0"/>
              <a:ea typeface="Calibri" panose="020F0502020204030204" pitchFamily="34" charset="0"/>
            </a:endParaRPr>
          </a:p>
          <a:p>
            <a:pPr marL="0" lvl="0" indent="0">
              <a:buNone/>
            </a:pPr>
            <a:r>
              <a:rPr lang="en-US" sz="2400" dirty="0">
                <a:solidFill>
                  <a:srgbClr val="000000"/>
                </a:solidFill>
                <a:latin typeface="Calibri" panose="020F0502020204030204" pitchFamily="34" charset="0"/>
                <a:ea typeface="Calibri" panose="020F0502020204030204" pitchFamily="34" charset="0"/>
              </a:rPr>
              <a:t> </a:t>
            </a:r>
            <a:br>
              <a:rPr lang="en-US" sz="2400" dirty="0">
                <a:solidFill>
                  <a:srgbClr val="000000"/>
                </a:solidFill>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t>
            </a:r>
            <a:endParaRPr lang="et-EE" sz="1800" dirty="0">
              <a:effectLst/>
              <a:latin typeface="Calibri" panose="020F0502020204030204" pitchFamily="34" charset="0"/>
              <a:ea typeface="Calibri" panose="020F0502020204030204" pitchFamily="34" charset="0"/>
            </a:endParaRPr>
          </a:p>
          <a:p>
            <a:pPr marL="342900" lvl="0" indent="-342900" algn="just">
              <a:buAutoNum type="arabicPeriod"/>
            </a:pPr>
            <a:endParaRPr lang="en-US" sz="2800" dirty="0">
              <a:solidFill>
                <a:srgbClr val="000000"/>
              </a:solidFill>
              <a:latin typeface="Arial" panose="020B0604020202020204" pitchFamily="34" charset="0"/>
              <a:ea typeface="Calibri" panose="020F0502020204030204" pitchFamily="34" charset="0"/>
            </a:endParaRPr>
          </a:p>
          <a:p>
            <a:pPr marL="0" lvl="0" indent="0" algn="just">
              <a:buNone/>
            </a:pPr>
            <a:endParaRPr lang="et-EE" sz="2800" dirty="0">
              <a:solidFill>
                <a:srgbClr val="000000"/>
              </a:solidFill>
              <a:effectLst/>
              <a:latin typeface="Arial" panose="020B0604020202020204" pitchFamily="34" charset="0"/>
              <a:ea typeface="Calibri" panose="020F0502020204030204" pitchFamily="34" charset="0"/>
            </a:endParaRPr>
          </a:p>
          <a:p>
            <a:endParaRPr lang="et-EE" dirty="0"/>
          </a:p>
        </p:txBody>
      </p:sp>
      <p:graphicFrame>
        <p:nvGraphicFramePr>
          <p:cNvPr id="13" name="Content Placeholder 12">
            <a:extLst>
              <a:ext uri="{FF2B5EF4-FFF2-40B4-BE49-F238E27FC236}">
                <a16:creationId xmlns:a16="http://schemas.microsoft.com/office/drawing/2014/main" id="{3A61421A-EA44-49DE-38D6-53228152C834}"/>
              </a:ext>
            </a:extLst>
          </p:cNvPr>
          <p:cNvGraphicFramePr>
            <a:graphicFrameLocks noGrp="1"/>
          </p:cNvGraphicFramePr>
          <p:nvPr>
            <p:ph sz="half" idx="2"/>
            <p:extLst>
              <p:ext uri="{D42A27DB-BD31-4B8C-83A1-F6EECF244321}">
                <p14:modId xmlns:p14="http://schemas.microsoft.com/office/powerpoint/2010/main" val="2078390075"/>
              </p:ext>
            </p:extLst>
          </p:nvPr>
        </p:nvGraphicFramePr>
        <p:xfrm>
          <a:off x="6809174" y="2024110"/>
          <a:ext cx="4252404" cy="4355564"/>
        </p:xfrm>
        <a:graphic>
          <a:graphicData uri="http://schemas.openxmlformats.org/drawingml/2006/table">
            <a:tbl>
              <a:tblPr/>
              <a:tblGrid>
                <a:gridCol w="2151706">
                  <a:extLst>
                    <a:ext uri="{9D8B030D-6E8A-4147-A177-3AD203B41FA5}">
                      <a16:colId xmlns:a16="http://schemas.microsoft.com/office/drawing/2014/main" val="1514787010"/>
                    </a:ext>
                  </a:extLst>
                </a:gridCol>
                <a:gridCol w="2100698">
                  <a:extLst>
                    <a:ext uri="{9D8B030D-6E8A-4147-A177-3AD203B41FA5}">
                      <a16:colId xmlns:a16="http://schemas.microsoft.com/office/drawing/2014/main" val="2365560425"/>
                    </a:ext>
                  </a:extLst>
                </a:gridCol>
              </a:tblGrid>
              <a:tr h="241377">
                <a:tc>
                  <a:txBody>
                    <a:bodyPr/>
                    <a:lstStyle/>
                    <a:p>
                      <a:pPr algn="ctr" fontAlgn="b"/>
                      <a:r>
                        <a:rPr lang="et-EE" sz="1100" b="1" i="0" u="none" strike="noStrike" dirty="0">
                          <a:solidFill>
                            <a:srgbClr val="000000"/>
                          </a:solidFill>
                          <a:effectLst/>
                          <a:latin typeface="Calibri" panose="020F0502020204030204" pitchFamily="34" charset="0"/>
                        </a:rPr>
                        <a:t>PÕHILIIGE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853071"/>
                  </a:ext>
                </a:extLst>
              </a:tr>
              <a:tr h="241377">
                <a:tc>
                  <a:txBody>
                    <a:bodyPr/>
                    <a:lstStyle/>
                    <a:p>
                      <a:pPr algn="ctr" fontAlgn="b"/>
                      <a:r>
                        <a:rPr lang="et-EE" sz="1100" b="1" i="0" u="none" strike="noStrike" dirty="0">
                          <a:solidFill>
                            <a:srgbClr val="000000"/>
                          </a:solidFill>
                          <a:effectLst/>
                          <a:latin typeface="Calibri" panose="020F0502020204030204" pitchFamily="34" charset="0"/>
                        </a:rPr>
                        <a:t>KOGUMÜÜK*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1100" b="1" i="0" u="none" strike="noStrike">
                          <a:solidFill>
                            <a:srgbClr val="000000"/>
                          </a:solidFill>
                          <a:effectLst/>
                          <a:latin typeface="Calibri" panose="020F0502020204030204" pitchFamily="34" charset="0"/>
                        </a:rPr>
                        <a:t>LIIKMEMAKS AASTAS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76861"/>
                  </a:ext>
                </a:extLst>
              </a:tr>
              <a:tr h="241377">
                <a:tc>
                  <a:txBody>
                    <a:bodyPr/>
                    <a:lstStyle/>
                    <a:p>
                      <a:pPr algn="l" fontAlgn="b"/>
                      <a:r>
                        <a:rPr lang="et-EE" sz="1100" b="0" i="0" u="none" strike="noStrike" dirty="0">
                          <a:solidFill>
                            <a:srgbClr val="000000"/>
                          </a:solidFill>
                          <a:effectLst/>
                          <a:latin typeface="Calibri" panose="020F0502020204030204" pitchFamily="34" charset="0"/>
                        </a:rPr>
                        <a:t> Kuni  100 000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006015"/>
                  </a:ext>
                </a:extLst>
              </a:tr>
              <a:tr h="241377">
                <a:tc>
                  <a:txBody>
                    <a:bodyPr/>
                    <a:lstStyle/>
                    <a:p>
                      <a:pPr algn="l" fontAlgn="b"/>
                      <a:r>
                        <a:rPr lang="et-EE" sz="1100" b="0" i="0" u="none" strike="noStrike" dirty="0">
                          <a:solidFill>
                            <a:srgbClr val="000000"/>
                          </a:solidFill>
                          <a:effectLst/>
                          <a:latin typeface="Calibri" panose="020F0502020204030204" pitchFamily="34" charset="0"/>
                        </a:rPr>
                        <a:t> 100 001 - 300 000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51735"/>
                  </a:ext>
                </a:extLst>
              </a:tr>
              <a:tr h="241377">
                <a:tc>
                  <a:txBody>
                    <a:bodyPr/>
                    <a:lstStyle/>
                    <a:p>
                      <a:pPr algn="l" fontAlgn="b"/>
                      <a:r>
                        <a:rPr lang="et-EE" sz="1100" b="0" i="0" u="none" strike="noStrike" dirty="0">
                          <a:solidFill>
                            <a:srgbClr val="000000"/>
                          </a:solidFill>
                          <a:effectLst/>
                          <a:latin typeface="Calibri" panose="020F0502020204030204" pitchFamily="34" charset="0"/>
                        </a:rPr>
                        <a:t> 300 001 - 1 000 000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355477"/>
                  </a:ext>
                </a:extLst>
              </a:tr>
              <a:tr h="252155">
                <a:tc>
                  <a:txBody>
                    <a:bodyPr/>
                    <a:lstStyle/>
                    <a:p>
                      <a:pPr algn="l" fontAlgn="b"/>
                      <a:r>
                        <a:rPr lang="et-EE" sz="1100" b="0" i="0" u="none" strike="noStrike" dirty="0">
                          <a:solidFill>
                            <a:srgbClr val="000000"/>
                          </a:solidFill>
                          <a:effectLst/>
                          <a:latin typeface="Calibri" panose="020F0502020204030204" pitchFamily="34" charset="0"/>
                        </a:rPr>
                        <a:t> 1 000 001 - 3 000 000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206868"/>
                  </a:ext>
                </a:extLst>
              </a:tr>
              <a:tr h="241377">
                <a:tc>
                  <a:txBody>
                    <a:bodyPr/>
                    <a:lstStyle/>
                    <a:p>
                      <a:pPr algn="l" fontAlgn="b"/>
                      <a:r>
                        <a:rPr lang="et-EE" sz="1100" b="0" i="0" u="none" strike="noStrike">
                          <a:solidFill>
                            <a:srgbClr val="000000"/>
                          </a:solidFill>
                          <a:effectLst/>
                          <a:latin typeface="Calibri" panose="020F0502020204030204" pitchFamily="34" charset="0"/>
                        </a:rPr>
                        <a:t> 3 000 001 - 6 000 000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06654"/>
                  </a:ext>
                </a:extLst>
              </a:tr>
              <a:tr h="241377">
                <a:tc>
                  <a:txBody>
                    <a:bodyPr/>
                    <a:lstStyle/>
                    <a:p>
                      <a:pPr algn="l" fontAlgn="b"/>
                      <a:r>
                        <a:rPr lang="et-EE" sz="1100" b="0" i="0" u="none" strike="noStrike" dirty="0">
                          <a:solidFill>
                            <a:srgbClr val="000000"/>
                          </a:solidFill>
                          <a:effectLst/>
                          <a:latin typeface="Calibri" panose="020F0502020204030204" pitchFamily="34" charset="0"/>
                        </a:rPr>
                        <a:t> 6 000 001 - 12 000 000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1100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641703"/>
                  </a:ext>
                </a:extLst>
              </a:tr>
              <a:tr h="241377">
                <a:tc>
                  <a:txBody>
                    <a:bodyPr/>
                    <a:lstStyle/>
                    <a:p>
                      <a:pPr algn="l" fontAlgn="b"/>
                      <a:r>
                        <a:rPr lang="et-EE" sz="1100" b="0" i="0" u="none" strike="noStrike" dirty="0">
                          <a:solidFill>
                            <a:srgbClr val="000000"/>
                          </a:solidFill>
                          <a:effectLst/>
                          <a:latin typeface="Calibri" panose="020F0502020204030204" pitchFamily="34" charset="0"/>
                        </a:rPr>
                        <a:t> 12 000 001 - 20 000 000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110518"/>
                  </a:ext>
                </a:extLst>
              </a:tr>
              <a:tr h="241377">
                <a:tc>
                  <a:txBody>
                    <a:bodyPr/>
                    <a:lstStyle/>
                    <a:p>
                      <a:pPr algn="l" fontAlgn="b"/>
                      <a:r>
                        <a:rPr lang="et-EE" sz="1100" b="0" i="0" u="none" strike="noStrike">
                          <a:solidFill>
                            <a:srgbClr val="000000"/>
                          </a:solidFill>
                          <a:effectLst/>
                          <a:latin typeface="Calibri" panose="020F0502020204030204" pitchFamily="34" charset="0"/>
                        </a:rPr>
                        <a:t> 20 000 001 - 30 000 000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462475"/>
                  </a:ext>
                </a:extLst>
              </a:tr>
              <a:tr h="241377">
                <a:tc>
                  <a:txBody>
                    <a:bodyPr/>
                    <a:lstStyle/>
                    <a:p>
                      <a:pPr algn="l" fontAlgn="b"/>
                      <a:r>
                        <a:rPr lang="et-EE" sz="1100" b="0" i="0" u="none" strike="noStrike">
                          <a:solidFill>
                            <a:srgbClr val="000000"/>
                          </a:solidFill>
                          <a:effectLst/>
                          <a:latin typeface="Calibri" panose="020F0502020204030204" pitchFamily="34" charset="0"/>
                        </a:rPr>
                        <a:t> Alates 30 000 001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583760"/>
                  </a:ext>
                </a:extLst>
              </a:tr>
              <a:tr h="241377">
                <a:tc gridSpan="2">
                  <a:txBody>
                    <a:bodyPr/>
                    <a:lstStyle/>
                    <a:p>
                      <a:pPr algn="l" fontAlgn="b"/>
                      <a:endParaRPr lang="et-EE"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t-E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09351667"/>
                  </a:ext>
                </a:extLst>
              </a:tr>
              <a:tr h="241377">
                <a:tc>
                  <a:txBody>
                    <a:bodyPr/>
                    <a:lstStyle/>
                    <a:p>
                      <a:pPr algn="l" fontAlgn="b"/>
                      <a:endParaRPr lang="et-EE"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t-EE" sz="1100" b="0" i="0" u="none" strike="noStrike" dirty="0">
                        <a:solidFill>
                          <a:srgbClr val="000000"/>
                        </a:solidFill>
                        <a:effectLst/>
                        <a:latin typeface="Calibri" panose="020F0502020204030204" pitchFamily="34" charset="0"/>
                      </a:endParaRPr>
                    </a:p>
                  </a:txBody>
                  <a:tcPr marL="0" marR="0" marT="0" marB="0" anchor="b">
                    <a:lnL>
                      <a:noFill/>
                    </a:lnL>
                    <a:lnR>
                      <a:noFill/>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99973"/>
                  </a:ext>
                </a:extLst>
              </a:tr>
              <a:tr h="241377">
                <a:tc>
                  <a:txBody>
                    <a:bodyPr/>
                    <a:lstStyle/>
                    <a:p>
                      <a:pPr algn="ctr" fontAlgn="b"/>
                      <a:r>
                        <a:rPr lang="et-EE" sz="1100" b="1" i="0" u="none" strike="noStrike">
                          <a:solidFill>
                            <a:srgbClr val="000000"/>
                          </a:solidFill>
                          <a:effectLst/>
                          <a:latin typeface="Calibri" panose="020F0502020204030204" pitchFamily="34" charset="0"/>
                        </a:rPr>
                        <a:t>KAASLIIGE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672091"/>
                  </a:ext>
                </a:extLst>
              </a:tr>
              <a:tr h="241377">
                <a:tc>
                  <a:txBody>
                    <a:bodyPr/>
                    <a:lstStyle/>
                    <a:p>
                      <a:pPr algn="ctr" fontAlgn="b"/>
                      <a:r>
                        <a:rPr lang="et-EE" sz="1100" b="1" i="0" u="none" strike="noStrike">
                          <a:solidFill>
                            <a:srgbClr val="000000"/>
                          </a:solidFill>
                          <a:effectLst/>
                          <a:latin typeface="Calibri" panose="020F0502020204030204" pitchFamily="34" charset="0"/>
                        </a:rPr>
                        <a:t>KOGUMÜÜK*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1100" b="1" i="0" u="none" strike="noStrike" dirty="0">
                          <a:solidFill>
                            <a:srgbClr val="000000"/>
                          </a:solidFill>
                          <a:effectLst/>
                          <a:latin typeface="Calibri" panose="020F0502020204030204" pitchFamily="34" charset="0"/>
                        </a:rPr>
                        <a:t>LIIKMEMAKS AASTAS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868059"/>
                  </a:ext>
                </a:extLst>
              </a:tr>
              <a:tr h="241377">
                <a:tc>
                  <a:txBody>
                    <a:bodyPr/>
                    <a:lstStyle/>
                    <a:p>
                      <a:pPr algn="l" fontAlgn="b"/>
                      <a:r>
                        <a:rPr lang="et-EE" sz="1100" b="0" i="0" u="none" strike="noStrike">
                          <a:solidFill>
                            <a:srgbClr val="000000"/>
                          </a:solidFill>
                          <a:effectLst/>
                          <a:latin typeface="Calibri" panose="020F0502020204030204" pitchFamily="34" charset="0"/>
                        </a:rPr>
                        <a:t> kuni 10M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146033"/>
                  </a:ext>
                </a:extLst>
              </a:tr>
              <a:tr h="241377">
                <a:tc>
                  <a:txBody>
                    <a:bodyPr/>
                    <a:lstStyle/>
                    <a:p>
                      <a:pPr algn="l" fontAlgn="b"/>
                      <a:r>
                        <a:rPr lang="et-EE" sz="1100" b="0" i="0" u="none" strike="noStrike">
                          <a:solidFill>
                            <a:srgbClr val="000000"/>
                          </a:solidFill>
                          <a:effectLst/>
                          <a:latin typeface="Calibri" panose="020F0502020204030204" pitchFamily="34" charset="0"/>
                        </a:rPr>
                        <a:t> üle   10M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Calibri" panose="020F0502020204030204" pitchFamily="34" charset="0"/>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289186"/>
                  </a:ext>
                </a:extLst>
              </a:tr>
              <a:tr h="241377">
                <a:tc gridSpan="2">
                  <a:txBody>
                    <a:bodyPr/>
                    <a:lstStyle/>
                    <a:p>
                      <a:pPr algn="l" fontAlgn="b"/>
                      <a:r>
                        <a:rPr lang="et-EE"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t-E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468922978"/>
                  </a:ext>
                </a:extLst>
              </a:tr>
            </a:tbl>
          </a:graphicData>
        </a:graphic>
      </p:graphicFrame>
      <p:pic>
        <p:nvPicPr>
          <p:cNvPr id="14" name="Pilt 3">
            <a:extLst>
              <a:ext uri="{FF2B5EF4-FFF2-40B4-BE49-F238E27FC236}">
                <a16:creationId xmlns:a16="http://schemas.microsoft.com/office/drawing/2014/main" id="{E73FAF7C-D823-3F07-3415-0DB039517D47}"/>
              </a:ext>
            </a:extLst>
          </p:cNvPr>
          <p:cNvPicPr>
            <a:picLocks noChangeAspect="1"/>
          </p:cNvPicPr>
          <p:nvPr/>
        </p:nvPicPr>
        <p:blipFill>
          <a:blip r:embed="rId2"/>
          <a:stretch>
            <a:fillRect/>
          </a:stretch>
        </p:blipFill>
        <p:spPr>
          <a:xfrm>
            <a:off x="10039028" y="248606"/>
            <a:ext cx="1703029" cy="1209151"/>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422981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9B4EDD1-E0B4-4B17-9E09-73831B3FFB70}"/>
              </a:ext>
            </a:extLst>
          </p:cNvPr>
          <p:cNvSpPr>
            <a:spLocks noGrp="1"/>
          </p:cNvSpPr>
          <p:nvPr>
            <p:ph type="title"/>
          </p:nvPr>
        </p:nvSpPr>
        <p:spPr/>
        <p:txBody>
          <a:bodyPr>
            <a:normAutofit fontScale="90000"/>
          </a:bodyPr>
          <a:lstStyle/>
          <a:p>
            <a:pPr algn="ctr"/>
            <a:br>
              <a:rPr lang="fi-FI" dirty="0"/>
            </a:br>
            <a:br>
              <a:rPr lang="fi-FI" dirty="0"/>
            </a:br>
            <a:br>
              <a:rPr lang="fi-FI" dirty="0"/>
            </a:br>
            <a:r>
              <a:rPr lang="fi-FI" sz="4900" b="1" dirty="0"/>
              <a:t>ETFL 2023-2024 </a:t>
            </a:r>
            <a:r>
              <a:rPr lang="fi-FI" sz="4900" b="1" dirty="0" err="1"/>
              <a:t>liikmemaksude</a:t>
            </a:r>
            <a:r>
              <a:rPr lang="fi-FI" sz="4900" b="1" dirty="0"/>
              <a:t> </a:t>
            </a:r>
            <a:r>
              <a:rPr lang="fi-FI" sz="4900" b="1" dirty="0" err="1"/>
              <a:t>tõstmine</a:t>
            </a:r>
            <a:r>
              <a:rPr lang="fi-FI" sz="4900" b="1" dirty="0"/>
              <a:t> </a:t>
            </a:r>
            <a:r>
              <a:rPr lang="fi-FI" sz="4900" b="1" dirty="0" err="1"/>
              <a:t>kinnitamine</a:t>
            </a:r>
            <a:r>
              <a:rPr lang="fi-FI" sz="4900" b="1" dirty="0"/>
              <a:t>, </a:t>
            </a:r>
            <a:r>
              <a:rPr lang="fi-FI" sz="4900" b="1" dirty="0" err="1"/>
              <a:t>hääletamine</a:t>
            </a:r>
            <a:r>
              <a:rPr lang="fi-FI" sz="4900" b="1" dirty="0"/>
              <a:t> </a:t>
            </a:r>
            <a:br>
              <a:rPr lang="fi-FI" dirty="0"/>
            </a:br>
            <a:br>
              <a:rPr lang="fi-FI" dirty="0"/>
            </a:br>
            <a:br>
              <a:rPr lang="fi-FI" dirty="0"/>
            </a:br>
            <a:endParaRPr lang="et-EE" dirty="0"/>
          </a:p>
        </p:txBody>
      </p:sp>
      <p:sp>
        <p:nvSpPr>
          <p:cNvPr id="3" name="Sisu kohatäide 2">
            <a:extLst>
              <a:ext uri="{FF2B5EF4-FFF2-40B4-BE49-F238E27FC236}">
                <a16:creationId xmlns:a16="http://schemas.microsoft.com/office/drawing/2014/main" id="{32F95135-0156-4957-9656-2C2132B3C2BA}"/>
              </a:ext>
            </a:extLst>
          </p:cNvPr>
          <p:cNvSpPr>
            <a:spLocks noGrp="1"/>
          </p:cNvSpPr>
          <p:nvPr>
            <p:ph idx="1"/>
          </p:nvPr>
        </p:nvSpPr>
        <p:spPr/>
        <p:txBody>
          <a:bodyPr>
            <a:normAutofit fontScale="77500" lnSpcReduction="20000"/>
          </a:bodyPr>
          <a:lstStyle/>
          <a:p>
            <a:pPr marL="0" indent="0">
              <a:buNone/>
            </a:pPr>
            <a:endParaRPr lang="en-US" dirty="0"/>
          </a:p>
          <a:p>
            <a:pPr marL="0" indent="0">
              <a:buNone/>
            </a:pPr>
            <a:r>
              <a:rPr lang="en-US" dirty="0" err="1"/>
              <a:t>ETTEPANEK</a:t>
            </a:r>
            <a:r>
              <a:rPr lang="en-US" dirty="0"/>
              <a:t>  -  </a:t>
            </a:r>
            <a:r>
              <a:rPr lang="en-US" dirty="0" err="1"/>
              <a:t>Tõsta</a:t>
            </a:r>
            <a:r>
              <a:rPr lang="en-US" dirty="0"/>
              <a:t> </a:t>
            </a:r>
            <a:r>
              <a:rPr lang="en-US" dirty="0" err="1"/>
              <a:t>ETFLi</a:t>
            </a:r>
            <a:r>
              <a:rPr lang="en-US" dirty="0"/>
              <a:t> </a:t>
            </a:r>
            <a:r>
              <a:rPr lang="en-US" dirty="0" err="1"/>
              <a:t>liikmemakse</a:t>
            </a:r>
            <a:r>
              <a:rPr lang="en-US" dirty="0"/>
              <a:t> </a:t>
            </a:r>
            <a:r>
              <a:rPr lang="en-US" dirty="0" err="1"/>
              <a:t>vastavalt</a:t>
            </a:r>
            <a:r>
              <a:rPr lang="en-US" dirty="0"/>
              <a:t> </a:t>
            </a:r>
            <a:r>
              <a:rPr lang="et-EE" sz="2800" dirty="0" err="1">
                <a:solidFill>
                  <a:srgbClr val="000000"/>
                </a:solidFill>
                <a:effectLst/>
                <a:latin typeface="Calibri" panose="020F0502020204030204" pitchFamily="34" charset="0"/>
                <a:ea typeface="Calibri" panose="020F0502020204030204" pitchFamily="34" charset="0"/>
              </a:rPr>
              <a:t>ETFLi</a:t>
            </a:r>
            <a:r>
              <a:rPr lang="et-EE" sz="2800" dirty="0">
                <a:solidFill>
                  <a:srgbClr val="000000"/>
                </a:solidFill>
                <a:effectLst/>
                <a:latin typeface="Calibri" panose="020F0502020204030204" pitchFamily="34" charset="0"/>
                <a:ea typeface="Calibri" panose="020F0502020204030204" pitchFamily="34" charset="0"/>
              </a:rPr>
              <a:t> juhatus</a:t>
            </a:r>
            <a:r>
              <a:rPr lang="en-US" sz="2800" dirty="0">
                <a:solidFill>
                  <a:srgbClr val="000000"/>
                </a:solidFill>
                <a:effectLst/>
                <a:latin typeface="Calibri" panose="020F0502020204030204" pitchFamily="34" charset="0"/>
                <a:ea typeface="Calibri" panose="020F0502020204030204" pitchFamily="34" charset="0"/>
              </a:rPr>
              <a:t>e</a:t>
            </a:r>
            <a:r>
              <a:rPr lang="et-EE" sz="2800" dirty="0">
                <a:solidFill>
                  <a:srgbClr val="000000"/>
                </a:solidFill>
                <a:effectLst/>
                <a:latin typeface="Calibri" panose="020F0502020204030204" pitchFamily="34" charset="0"/>
                <a:ea typeface="Calibri" panose="020F0502020204030204" pitchFamily="34" charset="0"/>
              </a:rPr>
              <a:t> 24.04.23 koosolekul te</a:t>
            </a:r>
            <a:r>
              <a:rPr lang="en-US" sz="2800" dirty="0" err="1">
                <a:solidFill>
                  <a:srgbClr val="000000"/>
                </a:solidFill>
                <a:effectLst/>
                <a:latin typeface="Calibri" panose="020F0502020204030204" pitchFamily="34" charset="0"/>
                <a:ea typeface="Calibri" panose="020F0502020204030204" pitchFamily="34" charset="0"/>
              </a:rPr>
              <a:t>htud</a:t>
            </a:r>
            <a:r>
              <a:rPr lang="et-EE"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otsusele</a:t>
            </a:r>
            <a:r>
              <a:rPr lang="en-US" sz="2800" dirty="0">
                <a:solidFill>
                  <a:srgbClr val="000000"/>
                </a:solidFill>
                <a:effectLst/>
                <a:latin typeface="Calibri" panose="020F0502020204030204" pitchFamily="34" charset="0"/>
                <a:ea typeface="Calibri" panose="020F0502020204030204" pitchFamily="34" charset="0"/>
              </a:rPr>
              <a:t>. </a:t>
            </a:r>
          </a:p>
          <a:p>
            <a:pPr marL="0" indent="0">
              <a:buNone/>
            </a:pPr>
            <a:r>
              <a:rPr lang="en-US" sz="2800" dirty="0" err="1">
                <a:solidFill>
                  <a:srgbClr val="000000"/>
                </a:solidFill>
                <a:effectLst/>
                <a:latin typeface="Calibri" panose="020F0502020204030204" pitchFamily="34" charset="0"/>
                <a:ea typeface="Calibri" panose="020F0502020204030204" pitchFamily="34" charset="0"/>
              </a:rPr>
              <a:t>Liikmemaksu</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suurus</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arvestada</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2022.aasta</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kogumüügist</a:t>
            </a:r>
            <a:r>
              <a:rPr lang="en-US" sz="2800" dirty="0">
                <a:solidFill>
                  <a:srgbClr val="000000"/>
                </a:solidFill>
                <a:effectLst/>
                <a:latin typeface="Calibri" panose="020F0502020204030204" pitchFamily="34" charset="0"/>
                <a:ea typeface="Calibri" panose="020F0502020204030204" pitchFamily="34" charset="0"/>
              </a:rPr>
              <a:t>.</a:t>
            </a:r>
          </a:p>
          <a:p>
            <a:pPr marL="0" indent="0">
              <a:buNone/>
            </a:pPr>
            <a:r>
              <a:rPr lang="en-US" sz="2800" dirty="0" err="1">
                <a:solidFill>
                  <a:srgbClr val="000000"/>
                </a:solidFill>
                <a:effectLst/>
                <a:latin typeface="Calibri" panose="020F0502020204030204" pitchFamily="34" charset="0"/>
                <a:ea typeface="Calibri" panose="020F0502020204030204" pitchFamily="34" charset="0"/>
              </a:rPr>
              <a:t>Uutele</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liikmetele</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kehtib</a:t>
            </a:r>
            <a:r>
              <a:rPr lang="en-US" sz="2800" dirty="0">
                <a:solidFill>
                  <a:srgbClr val="000000"/>
                </a:solidFill>
                <a:effectLst/>
                <a:latin typeface="Calibri" panose="020F0502020204030204" pitchFamily="34" charset="0"/>
                <a:ea typeface="Calibri" panose="020F0502020204030204" pitchFamily="34" charset="0"/>
              </a:rPr>
              <a:t>  200 € </a:t>
            </a:r>
            <a:r>
              <a:rPr lang="en-US" sz="2800" dirty="0" err="1">
                <a:solidFill>
                  <a:srgbClr val="000000"/>
                </a:solidFill>
                <a:effectLst/>
                <a:latin typeface="Calibri" panose="020F0502020204030204" pitchFamily="34" charset="0"/>
                <a:ea typeface="Calibri" panose="020F0502020204030204" pitchFamily="34" charset="0"/>
              </a:rPr>
              <a:t>ühekordne</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tagastamatu</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liitumistasu</a:t>
            </a:r>
            <a:r>
              <a:rPr lang="en-US" sz="2800">
                <a:solidFill>
                  <a:srgbClr val="000000"/>
                </a:solidFill>
                <a:effectLst/>
                <a:latin typeface="Calibri" panose="020F0502020204030204" pitchFamily="34" charset="0"/>
                <a:ea typeface="Calibri" panose="020F0502020204030204" pitchFamily="34" charset="0"/>
              </a:rPr>
              <a:t>.</a:t>
            </a:r>
            <a:br>
              <a:rPr lang="en-US" sz="2800" dirty="0">
                <a:solidFill>
                  <a:srgbClr val="000000"/>
                </a:solidFill>
                <a:effectLst/>
                <a:latin typeface="Calibri" panose="020F0502020204030204" pitchFamily="34" charset="0"/>
                <a:ea typeface="Calibri" panose="020F0502020204030204" pitchFamily="34" charset="0"/>
              </a:rPr>
            </a:br>
            <a:r>
              <a:rPr lang="et-EE" sz="2800" dirty="0">
                <a:solidFill>
                  <a:srgbClr val="000000"/>
                </a:solidFill>
                <a:latin typeface="Calibri" panose="020F0502020204030204" pitchFamily="34" charset="0"/>
                <a:ea typeface="Calibri" panose="020F0502020204030204" pitchFamily="34" charset="0"/>
              </a:rPr>
              <a:t>Liikmemaksu tasumine toimub 2 korda finantsaasta jooksul võrdsetes summades </a:t>
            </a:r>
            <a:r>
              <a:rPr lang="en-US" sz="2800" dirty="0" err="1">
                <a:solidFill>
                  <a:srgbClr val="000000"/>
                </a:solidFill>
                <a:latin typeface="Calibri" panose="020F0502020204030204" pitchFamily="34" charset="0"/>
                <a:ea typeface="Calibri" panose="020F0502020204030204" pitchFamily="34" charset="0"/>
              </a:rPr>
              <a:t>ETFLi</a:t>
            </a:r>
            <a:r>
              <a:rPr lang="en-US" sz="2800" dirty="0">
                <a:solidFill>
                  <a:srgbClr val="000000"/>
                </a:solidFill>
                <a:latin typeface="Calibri" panose="020F0502020204030204" pitchFamily="34" charset="0"/>
                <a:ea typeface="Calibri" panose="020F0502020204030204" pitchFamily="34" charset="0"/>
              </a:rPr>
              <a:t> </a:t>
            </a:r>
            <a:r>
              <a:rPr lang="et-EE" sz="2800" dirty="0">
                <a:solidFill>
                  <a:srgbClr val="000000"/>
                </a:solidFill>
                <a:latin typeface="Calibri" panose="020F0502020204030204" pitchFamily="34" charset="0"/>
                <a:ea typeface="Calibri" panose="020F0502020204030204" pitchFamily="34" charset="0"/>
              </a:rPr>
              <a:t>arve alusel.</a:t>
            </a:r>
          </a:p>
          <a:p>
            <a:pPr marL="0" indent="0">
              <a:buNone/>
            </a:pPr>
            <a:br>
              <a:rPr lang="et-EE" sz="2800" dirty="0">
                <a:solidFill>
                  <a:srgbClr val="000000"/>
                </a:solidFill>
                <a:latin typeface="Calibri" panose="020F0502020204030204" pitchFamily="34" charset="0"/>
                <a:ea typeface="Calibri" panose="020F0502020204030204" pitchFamily="34" charset="0"/>
              </a:rPr>
            </a:br>
            <a:endParaRPr lang="en-US" dirty="0"/>
          </a:p>
          <a:p>
            <a:pPr marL="0" indent="0">
              <a:buNone/>
            </a:pPr>
            <a:r>
              <a:rPr lang="en-US" b="1" dirty="0"/>
              <a:t> </a:t>
            </a:r>
            <a:endParaRPr lang="en-US" dirty="0"/>
          </a:p>
          <a:p>
            <a:pPr marL="0" indent="0">
              <a:buNone/>
            </a:pPr>
            <a:endParaRPr lang="en-US" dirty="0"/>
          </a:p>
          <a:p>
            <a:pPr marL="0" indent="0">
              <a:buNone/>
            </a:pPr>
            <a:r>
              <a:rPr lang="en-US" dirty="0" err="1"/>
              <a:t>HÄÄLETAMINE</a:t>
            </a:r>
            <a:endParaRPr lang="en-US" dirty="0"/>
          </a:p>
          <a:p>
            <a:pPr marL="0" indent="0">
              <a:buNone/>
            </a:pPr>
            <a:r>
              <a:rPr lang="en-US" dirty="0" err="1"/>
              <a:t>Hääletavad</a:t>
            </a:r>
            <a:r>
              <a:rPr lang="en-US" dirty="0"/>
              <a:t> </a:t>
            </a:r>
            <a:r>
              <a:rPr lang="en-US" dirty="0" err="1"/>
              <a:t>põhi</a:t>
            </a:r>
            <a:r>
              <a:rPr lang="en-US" dirty="0"/>
              <a:t>- ja </a:t>
            </a:r>
            <a:r>
              <a:rPr lang="en-US" dirty="0" err="1"/>
              <a:t>kaasliikmed</a:t>
            </a:r>
            <a:endParaRPr lang="et-EE" dirty="0"/>
          </a:p>
          <a:p>
            <a:endParaRPr lang="en-US" dirty="0" err="1"/>
          </a:p>
        </p:txBody>
      </p:sp>
      <p:pic>
        <p:nvPicPr>
          <p:cNvPr id="4" name="Pilt 3">
            <a:extLst>
              <a:ext uri="{FF2B5EF4-FFF2-40B4-BE49-F238E27FC236}">
                <a16:creationId xmlns:a16="http://schemas.microsoft.com/office/drawing/2014/main" id="{4E688156-98F5-41ED-B315-BB675F52B46E}"/>
              </a:ext>
            </a:extLst>
          </p:cNvPr>
          <p:cNvPicPr>
            <a:picLocks noChangeAspect="1"/>
          </p:cNvPicPr>
          <p:nvPr/>
        </p:nvPicPr>
        <p:blipFill>
          <a:blip r:embed="rId2"/>
          <a:stretch>
            <a:fillRect/>
          </a:stretch>
        </p:blipFill>
        <p:spPr>
          <a:xfrm>
            <a:off x="9437156" y="4951083"/>
            <a:ext cx="1916644" cy="1360817"/>
          </a:xfrm>
          <a:prstGeom prst="rect">
            <a:avLst/>
          </a:prstGeom>
        </p:spPr>
      </p:pic>
    </p:spTree>
    <p:extLst>
      <p:ext uri="{BB962C8B-B14F-4D97-AF65-F5344CB8AC3E}">
        <p14:creationId xmlns:p14="http://schemas.microsoft.com/office/powerpoint/2010/main" val="391810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u kohatäide 6">
            <a:extLst>
              <a:ext uri="{FF2B5EF4-FFF2-40B4-BE49-F238E27FC236}">
                <a16:creationId xmlns:a16="http://schemas.microsoft.com/office/drawing/2014/main" id="{57546834-CE2B-4A11-B97F-E8DCD8014F23}"/>
              </a:ext>
            </a:extLst>
          </p:cNvPr>
          <p:cNvSpPr>
            <a:spLocks noGrp="1"/>
          </p:cNvSpPr>
          <p:nvPr>
            <p:ph sz="half" idx="4294967295"/>
          </p:nvPr>
        </p:nvSpPr>
        <p:spPr>
          <a:xfrm>
            <a:off x="6517622" y="1714867"/>
            <a:ext cx="4810439" cy="4351338"/>
          </a:xfrm>
        </p:spPr>
        <p:txBody>
          <a:bodyPr/>
          <a:lstStyle/>
          <a:p>
            <a:pPr marL="0" indent="0">
              <a:buNone/>
            </a:pPr>
            <a:r>
              <a:rPr lang="en-US" sz="3600" dirty="0"/>
              <a:t>Ülle Daut</a:t>
            </a:r>
          </a:p>
          <a:p>
            <a:pPr marL="0" indent="0">
              <a:buNone/>
            </a:pPr>
            <a:endParaRPr lang="en-US" sz="3600" dirty="0"/>
          </a:p>
          <a:p>
            <a:pPr marL="0" indent="0">
              <a:buNone/>
            </a:pPr>
            <a:r>
              <a:rPr lang="en-US" dirty="0" err="1">
                <a:ea typeface="Calibri" panose="020F0502020204030204" pitchFamily="34" charset="0"/>
              </a:rPr>
              <a:t>juhatuse</a:t>
            </a:r>
            <a:r>
              <a:rPr lang="en-US" dirty="0">
                <a:ea typeface="Calibri" panose="020F0502020204030204" pitchFamily="34" charset="0"/>
              </a:rPr>
              <a:t> </a:t>
            </a:r>
            <a:r>
              <a:rPr lang="en-US" dirty="0" err="1">
                <a:ea typeface="Calibri" panose="020F0502020204030204" pitchFamily="34" charset="0"/>
              </a:rPr>
              <a:t>liige</a:t>
            </a:r>
            <a:r>
              <a:rPr lang="en-US" dirty="0">
                <a:ea typeface="Calibri" panose="020F0502020204030204" pitchFamily="34" charset="0"/>
              </a:rPr>
              <a:t>, </a:t>
            </a:r>
            <a:r>
              <a:rPr lang="en-US" dirty="0" err="1">
                <a:ea typeface="Calibri" panose="020F0502020204030204" pitchFamily="34" charset="0"/>
              </a:rPr>
              <a:t>tegevjuht</a:t>
            </a:r>
            <a:endParaRPr lang="en-US" dirty="0"/>
          </a:p>
          <a:p>
            <a:pPr marL="0" indent="0">
              <a:buNone/>
            </a:pPr>
            <a:r>
              <a:rPr lang="en-US" dirty="0">
                <a:ea typeface="Calibri" panose="020F0502020204030204" pitchFamily="34" charset="0"/>
              </a:rPr>
              <a:t>SA </a:t>
            </a:r>
            <a:r>
              <a:rPr lang="en-US" dirty="0" err="1">
                <a:ea typeface="Calibri" panose="020F0502020204030204" pitchFamily="34" charset="0"/>
              </a:rPr>
              <a:t>Anija</a:t>
            </a:r>
            <a:r>
              <a:rPr lang="en-US" dirty="0">
                <a:ea typeface="Calibri" panose="020F0502020204030204" pitchFamily="34" charset="0"/>
              </a:rPr>
              <a:t> </a:t>
            </a:r>
            <a:r>
              <a:rPr lang="en-US" dirty="0" err="1">
                <a:ea typeface="Calibri" panose="020F0502020204030204" pitchFamily="34" charset="0"/>
              </a:rPr>
              <a:t>Mõis</a:t>
            </a:r>
            <a:r>
              <a:rPr lang="en-US" dirty="0">
                <a:ea typeface="Calibri" panose="020F0502020204030204" pitchFamily="34" charset="0"/>
              </a:rPr>
              <a:t> Haldus</a:t>
            </a:r>
          </a:p>
          <a:p>
            <a:pPr marL="0" indent="0">
              <a:buNone/>
            </a:pPr>
            <a:endParaRPr lang="et-EE" dirty="0"/>
          </a:p>
        </p:txBody>
      </p:sp>
      <p:pic>
        <p:nvPicPr>
          <p:cNvPr id="8" name="Pilt 7">
            <a:extLst>
              <a:ext uri="{FF2B5EF4-FFF2-40B4-BE49-F238E27FC236}">
                <a16:creationId xmlns:a16="http://schemas.microsoft.com/office/drawing/2014/main" id="{F7C99DBD-2E3A-4845-A624-32657EF168B6}"/>
              </a:ext>
            </a:extLst>
          </p:cNvPr>
          <p:cNvPicPr>
            <a:picLocks noChangeAspect="1"/>
          </p:cNvPicPr>
          <p:nvPr/>
        </p:nvPicPr>
        <p:blipFill>
          <a:blip r:embed="rId2"/>
          <a:stretch>
            <a:fillRect/>
          </a:stretch>
        </p:blipFill>
        <p:spPr>
          <a:xfrm>
            <a:off x="9952453" y="365125"/>
            <a:ext cx="1694915" cy="1203389"/>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0" name="Picture 9">
            <a:extLst>
              <a:ext uri="{FF2B5EF4-FFF2-40B4-BE49-F238E27FC236}">
                <a16:creationId xmlns:a16="http://schemas.microsoft.com/office/drawing/2014/main" id="{D959A835-A47A-DE7C-D1BF-072C146C9EB9}"/>
              </a:ext>
            </a:extLst>
          </p:cNvPr>
          <p:cNvPicPr>
            <a:picLocks noChangeAspect="1"/>
          </p:cNvPicPr>
          <p:nvPr/>
        </p:nvPicPr>
        <p:blipFill>
          <a:blip r:embed="rId3"/>
          <a:stretch>
            <a:fillRect/>
          </a:stretch>
        </p:blipFill>
        <p:spPr>
          <a:xfrm>
            <a:off x="539158" y="746033"/>
            <a:ext cx="5135221" cy="5588092"/>
          </a:xfrm>
          <a:prstGeom prst="rect">
            <a:avLst/>
          </a:prstGeom>
        </p:spPr>
      </p:pic>
    </p:spTree>
    <p:extLst>
      <p:ext uri="{BB962C8B-B14F-4D97-AF65-F5344CB8AC3E}">
        <p14:creationId xmlns:p14="http://schemas.microsoft.com/office/powerpoint/2010/main" val="866417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0A7A160-7542-4F46-A193-0EAB19240966}"/>
              </a:ext>
            </a:extLst>
          </p:cNvPr>
          <p:cNvSpPr>
            <a:spLocks noGrp="1"/>
          </p:cNvSpPr>
          <p:nvPr>
            <p:ph type="title"/>
          </p:nvPr>
        </p:nvSpPr>
        <p:spPr/>
        <p:txBody>
          <a:bodyPr anchor="ctr">
            <a:normAutofit/>
          </a:bodyPr>
          <a:lstStyle/>
          <a:p>
            <a:pPr algn="ctr"/>
            <a:r>
              <a:rPr lang="fi-FI" sz="4000" b="1" dirty="0"/>
              <a:t>ETFL 2023-24 </a:t>
            </a:r>
            <a:r>
              <a:rPr lang="fi-FI" sz="4000" b="1" dirty="0" err="1"/>
              <a:t>majandusaasta</a:t>
            </a:r>
            <a:r>
              <a:rPr lang="fi-FI" sz="4000" b="1" dirty="0"/>
              <a:t> </a:t>
            </a:r>
            <a:r>
              <a:rPr lang="fi-FI" sz="4000" b="1" dirty="0" err="1"/>
              <a:t>eelarve</a:t>
            </a:r>
            <a:r>
              <a:rPr lang="fi-FI" sz="4000" b="1" dirty="0"/>
              <a:t> prognoosi </a:t>
            </a:r>
            <a:r>
              <a:rPr lang="fi-FI" sz="4000" b="1" dirty="0" err="1"/>
              <a:t>ettepanek</a:t>
            </a:r>
            <a:r>
              <a:rPr lang="fi-FI" sz="4000" b="1" dirty="0"/>
              <a:t> (</a:t>
            </a:r>
            <a:r>
              <a:rPr lang="fi-FI" sz="4000" b="1" dirty="0" err="1"/>
              <a:t>kinnitatud</a:t>
            </a:r>
            <a:r>
              <a:rPr lang="fi-FI" sz="4000" b="1" dirty="0"/>
              <a:t> </a:t>
            </a:r>
            <a:r>
              <a:rPr lang="fi-FI" sz="4000" b="1" dirty="0" err="1"/>
              <a:t>sügisvolikogul</a:t>
            </a:r>
            <a:r>
              <a:rPr lang="fi-FI" sz="4000" b="1" dirty="0"/>
              <a:t> 2022)</a:t>
            </a:r>
            <a:endParaRPr lang="et-EE" sz="4000" b="1" dirty="0"/>
          </a:p>
        </p:txBody>
      </p:sp>
      <p:sp>
        <p:nvSpPr>
          <p:cNvPr id="3" name="Sisu kohatäide 2">
            <a:extLst>
              <a:ext uri="{FF2B5EF4-FFF2-40B4-BE49-F238E27FC236}">
                <a16:creationId xmlns:a16="http://schemas.microsoft.com/office/drawing/2014/main" id="{6F9B960D-BD9E-468F-AD38-462E63D3EE63}"/>
              </a:ext>
            </a:extLst>
          </p:cNvPr>
          <p:cNvSpPr>
            <a:spLocks noGrp="1"/>
          </p:cNvSpPr>
          <p:nvPr>
            <p:ph idx="1"/>
          </p:nvPr>
        </p:nvSpPr>
        <p:spPr/>
        <p:txBody>
          <a:bodyPr anchor="t">
            <a:normAutofit/>
          </a:bodyPr>
          <a:lstStyle/>
          <a:p>
            <a:pPr marL="0" indent="0">
              <a:buNone/>
            </a:pPr>
            <a:endParaRPr lang="en-US" sz="2200" dirty="0"/>
          </a:p>
          <a:p>
            <a:endParaRPr lang="et-EE" sz="2200" dirty="0"/>
          </a:p>
        </p:txBody>
      </p:sp>
      <p:graphicFrame>
        <p:nvGraphicFramePr>
          <p:cNvPr id="5" name="Table 4">
            <a:extLst>
              <a:ext uri="{FF2B5EF4-FFF2-40B4-BE49-F238E27FC236}">
                <a16:creationId xmlns:a16="http://schemas.microsoft.com/office/drawing/2014/main" id="{BEF6207A-BADD-010F-6DCA-664306534A03}"/>
              </a:ext>
            </a:extLst>
          </p:cNvPr>
          <p:cNvGraphicFramePr>
            <a:graphicFrameLocks noGrp="1"/>
          </p:cNvGraphicFramePr>
          <p:nvPr/>
        </p:nvGraphicFramePr>
        <p:xfrm>
          <a:off x="1186962" y="1825624"/>
          <a:ext cx="9601197" cy="4285025"/>
        </p:xfrm>
        <a:graphic>
          <a:graphicData uri="http://schemas.openxmlformats.org/drawingml/2006/table">
            <a:tbl>
              <a:tblPr firstRow="1" bandRow="1">
                <a:tableStyleId>{5C22544A-7EE6-4342-B048-85BDC9FD1C3A}</a:tableStyleId>
              </a:tblPr>
              <a:tblGrid>
                <a:gridCol w="2857439">
                  <a:extLst>
                    <a:ext uri="{9D8B030D-6E8A-4147-A177-3AD203B41FA5}">
                      <a16:colId xmlns:a16="http://schemas.microsoft.com/office/drawing/2014/main" val="765317182"/>
                    </a:ext>
                  </a:extLst>
                </a:gridCol>
                <a:gridCol w="1385425">
                  <a:extLst>
                    <a:ext uri="{9D8B030D-6E8A-4147-A177-3AD203B41FA5}">
                      <a16:colId xmlns:a16="http://schemas.microsoft.com/office/drawing/2014/main" val="2404892851"/>
                    </a:ext>
                  </a:extLst>
                </a:gridCol>
                <a:gridCol w="2037389">
                  <a:extLst>
                    <a:ext uri="{9D8B030D-6E8A-4147-A177-3AD203B41FA5}">
                      <a16:colId xmlns:a16="http://schemas.microsoft.com/office/drawing/2014/main" val="1978383631"/>
                    </a:ext>
                  </a:extLst>
                </a:gridCol>
                <a:gridCol w="1589163">
                  <a:extLst>
                    <a:ext uri="{9D8B030D-6E8A-4147-A177-3AD203B41FA5}">
                      <a16:colId xmlns:a16="http://schemas.microsoft.com/office/drawing/2014/main" val="3455728853"/>
                    </a:ext>
                  </a:extLst>
                </a:gridCol>
                <a:gridCol w="1731781">
                  <a:extLst>
                    <a:ext uri="{9D8B030D-6E8A-4147-A177-3AD203B41FA5}">
                      <a16:colId xmlns:a16="http://schemas.microsoft.com/office/drawing/2014/main" val="2401596896"/>
                    </a:ext>
                  </a:extLst>
                </a:gridCol>
              </a:tblGrid>
              <a:tr h="464478">
                <a:tc>
                  <a:txBody>
                    <a:bodyPr/>
                    <a:lstStyle/>
                    <a:p>
                      <a:pPr algn="l" fontAlgn="b"/>
                      <a:endParaRPr lang="et-EE" sz="1200" b="0" i="0" u="none" strike="noStrike" dirty="0">
                        <a:effectLst/>
                        <a:latin typeface="Arial" panose="020B0604020202020204" pitchFamily="34" charset="0"/>
                      </a:endParaRPr>
                    </a:p>
                  </a:txBody>
                  <a:tcPr marL="9673" marR="9673" marT="9673" marB="0" anchor="b"/>
                </a:tc>
                <a:tc>
                  <a:txBody>
                    <a:bodyPr/>
                    <a:lstStyle/>
                    <a:p>
                      <a:pPr algn="ctr" rtl="0" fontAlgn="b"/>
                      <a:r>
                        <a:rPr lang="et-EE" sz="1200" u="none" strike="noStrike">
                          <a:effectLst/>
                        </a:rPr>
                        <a:t>2020-2021 tegelik</a:t>
                      </a:r>
                      <a:endParaRPr lang="et-EE" sz="1200" b="1" i="0" u="none" strike="noStrike">
                        <a:solidFill>
                          <a:srgbClr val="FFFFFF"/>
                        </a:solidFill>
                        <a:effectLst/>
                        <a:latin typeface="Arial" panose="020B0604020202020204" pitchFamily="34" charset="0"/>
                      </a:endParaRPr>
                    </a:p>
                  </a:txBody>
                  <a:tcPr marL="9673" marR="9673" marT="9673" marB="0" anchor="b"/>
                </a:tc>
                <a:tc>
                  <a:txBody>
                    <a:bodyPr/>
                    <a:lstStyle/>
                    <a:p>
                      <a:pPr algn="ctr" rtl="0" fontAlgn="b"/>
                      <a:r>
                        <a:rPr lang="et-EE" sz="1200" u="none" strike="noStrike">
                          <a:effectLst/>
                        </a:rPr>
                        <a:t>2021-2022 tegelik</a:t>
                      </a:r>
                      <a:endParaRPr lang="et-EE" sz="1200" b="1" i="0" u="none" strike="noStrike">
                        <a:solidFill>
                          <a:srgbClr val="FFFFFF"/>
                        </a:solidFill>
                        <a:effectLst/>
                        <a:latin typeface="Arial" panose="020B0604020202020204" pitchFamily="34" charset="0"/>
                      </a:endParaRPr>
                    </a:p>
                  </a:txBody>
                  <a:tcPr marL="9673" marR="9673" marT="9673" marB="0" anchor="b"/>
                </a:tc>
                <a:tc>
                  <a:txBody>
                    <a:bodyPr/>
                    <a:lstStyle/>
                    <a:p>
                      <a:pPr algn="ctr" rtl="0" fontAlgn="b"/>
                      <a:r>
                        <a:rPr lang="et-EE" sz="1200" u="none" strike="noStrike">
                          <a:effectLst/>
                        </a:rPr>
                        <a:t>2022-2023 eelarve</a:t>
                      </a:r>
                      <a:endParaRPr lang="et-EE" sz="1200" b="1" i="0" u="none" strike="noStrike">
                        <a:solidFill>
                          <a:srgbClr val="FFFFFF"/>
                        </a:solidFill>
                        <a:effectLst/>
                        <a:latin typeface="Arial" panose="020B0604020202020204" pitchFamily="34" charset="0"/>
                      </a:endParaRPr>
                    </a:p>
                  </a:txBody>
                  <a:tcPr marL="9673" marR="9673" marT="9673" marB="0" anchor="b"/>
                </a:tc>
                <a:tc>
                  <a:txBody>
                    <a:bodyPr/>
                    <a:lstStyle/>
                    <a:p>
                      <a:pPr algn="ctr" fontAlgn="b"/>
                      <a:r>
                        <a:rPr lang="et-EE" sz="1200" u="none" strike="noStrike">
                          <a:effectLst/>
                        </a:rPr>
                        <a:t>2023-2024 prognoos</a:t>
                      </a:r>
                      <a:endParaRPr lang="et-EE" sz="1200" b="1" i="0" u="none" strike="noStrike">
                        <a:solidFill>
                          <a:srgbClr val="FFFFFF"/>
                        </a:solidFill>
                        <a:effectLst/>
                        <a:latin typeface="Arial" panose="020B0604020202020204" pitchFamily="34" charset="0"/>
                      </a:endParaRPr>
                    </a:p>
                  </a:txBody>
                  <a:tcPr marL="9673" marR="9673" marT="9673" marB="0" anchor="b"/>
                </a:tc>
                <a:extLst>
                  <a:ext uri="{0D108BD9-81ED-4DB2-BD59-A6C34878D82A}">
                    <a16:rowId xmlns:a16="http://schemas.microsoft.com/office/drawing/2014/main" val="546133820"/>
                  </a:ext>
                </a:extLst>
              </a:tr>
              <a:tr h="261904">
                <a:tc>
                  <a:txBody>
                    <a:bodyPr/>
                    <a:lstStyle/>
                    <a:p>
                      <a:pPr algn="l" rtl="0" fontAlgn="b"/>
                      <a:r>
                        <a:rPr lang="et-EE" sz="1200" u="none" strike="noStrike" dirty="0">
                          <a:effectLst/>
                        </a:rPr>
                        <a:t>TULUD</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l"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l"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ctr" rtl="0" fontAlgn="b"/>
                      <a:r>
                        <a:rPr lang="et-EE" sz="1200" u="none" strike="noStrike">
                          <a:effectLst/>
                        </a:rPr>
                        <a:t>Tourestiga</a:t>
                      </a:r>
                      <a:endParaRPr lang="et-EE" sz="1200" b="0" i="0" u="none" strike="noStrike">
                        <a:effectLst/>
                        <a:latin typeface="Arial" panose="020B0604020202020204" pitchFamily="34" charset="0"/>
                      </a:endParaRPr>
                    </a:p>
                  </a:txBody>
                  <a:tcPr marL="9673" marR="9673" marT="9673" marB="0" anchor="b"/>
                </a:tc>
                <a:tc>
                  <a:txBody>
                    <a:bodyPr/>
                    <a:lstStyle/>
                    <a:p>
                      <a:pPr algn="ctr" fontAlgn="b"/>
                      <a:r>
                        <a:rPr lang="et-EE" sz="1200" u="none" strike="noStrike">
                          <a:effectLst/>
                        </a:rPr>
                        <a:t>Tourestiga</a:t>
                      </a:r>
                      <a:endParaRPr lang="et-EE" sz="1200" b="0" i="0" u="none" strike="noStrike">
                        <a:effectLst/>
                        <a:latin typeface="Arial" panose="020B0604020202020204" pitchFamily="34" charset="0"/>
                      </a:endParaRPr>
                    </a:p>
                  </a:txBody>
                  <a:tcPr marL="9673" marR="9673" marT="9673" marB="0" anchor="b"/>
                </a:tc>
                <a:extLst>
                  <a:ext uri="{0D108BD9-81ED-4DB2-BD59-A6C34878D82A}">
                    <a16:rowId xmlns:a16="http://schemas.microsoft.com/office/drawing/2014/main" val="1035694381"/>
                  </a:ext>
                </a:extLst>
              </a:tr>
              <a:tr h="261904">
                <a:tc>
                  <a:txBody>
                    <a:bodyPr/>
                    <a:lstStyle/>
                    <a:p>
                      <a:pPr algn="l" rtl="0" fontAlgn="b"/>
                      <a:r>
                        <a:rPr lang="et-EE" sz="1200" u="none" strike="noStrike" dirty="0">
                          <a:effectLst/>
                        </a:rPr>
                        <a:t>Liikmemaksud</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640</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24 315</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36 000</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a:effectLst/>
                        </a:rPr>
                        <a:t>40 000,00</a:t>
                      </a:r>
                      <a:endParaRPr lang="et-EE" sz="1200" b="0" i="0" u="none" strike="noStrike">
                        <a:effectLst/>
                        <a:latin typeface="Arial" panose="020B0604020202020204" pitchFamily="34" charset="0"/>
                      </a:endParaRPr>
                    </a:p>
                  </a:txBody>
                  <a:tcPr marL="9673" marR="9673" marT="9673" marB="0" anchor="b"/>
                </a:tc>
                <a:extLst>
                  <a:ext uri="{0D108BD9-81ED-4DB2-BD59-A6C34878D82A}">
                    <a16:rowId xmlns:a16="http://schemas.microsoft.com/office/drawing/2014/main" val="107205255"/>
                  </a:ext>
                </a:extLst>
              </a:tr>
              <a:tr h="261904">
                <a:tc>
                  <a:txBody>
                    <a:bodyPr/>
                    <a:lstStyle/>
                    <a:p>
                      <a:pPr algn="l" rtl="0" fontAlgn="b"/>
                      <a:r>
                        <a:rPr lang="et-EE" sz="1200" u="none" strike="noStrike">
                          <a:effectLst/>
                        </a:rPr>
                        <a:t>Tourest</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0</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8 195</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315 454</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a:effectLst/>
                        </a:rPr>
                        <a:t>315 454,00</a:t>
                      </a:r>
                      <a:endParaRPr lang="et-EE" sz="1200" b="0" i="0" u="none" strike="noStrike">
                        <a:effectLst/>
                        <a:latin typeface="Arial" panose="020B0604020202020204" pitchFamily="34" charset="0"/>
                      </a:endParaRPr>
                    </a:p>
                  </a:txBody>
                  <a:tcPr marL="9673" marR="9673" marT="9673" marB="0" anchor="b"/>
                </a:tc>
                <a:extLst>
                  <a:ext uri="{0D108BD9-81ED-4DB2-BD59-A6C34878D82A}">
                    <a16:rowId xmlns:a16="http://schemas.microsoft.com/office/drawing/2014/main" val="3599497083"/>
                  </a:ext>
                </a:extLst>
              </a:tr>
              <a:tr h="261904">
                <a:tc>
                  <a:txBody>
                    <a:bodyPr/>
                    <a:lstStyle/>
                    <a:p>
                      <a:pPr algn="l" rtl="0" fontAlgn="b"/>
                      <a:r>
                        <a:rPr lang="et-EE" sz="1200" u="none" strike="noStrike">
                          <a:effectLst/>
                        </a:rPr>
                        <a:t>Muud tegevustulud</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0</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25 338</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0</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a:effectLst/>
                        </a:rPr>
                        <a:t>5 000,00</a:t>
                      </a:r>
                      <a:endParaRPr lang="et-EE" sz="1200" b="0" i="0" u="none" strike="noStrike">
                        <a:effectLst/>
                        <a:latin typeface="Arial" panose="020B0604020202020204" pitchFamily="34" charset="0"/>
                      </a:endParaRPr>
                    </a:p>
                  </a:txBody>
                  <a:tcPr marL="9673" marR="9673" marT="9673" marB="0" anchor="b"/>
                </a:tc>
                <a:extLst>
                  <a:ext uri="{0D108BD9-81ED-4DB2-BD59-A6C34878D82A}">
                    <a16:rowId xmlns:a16="http://schemas.microsoft.com/office/drawing/2014/main" val="722893672"/>
                  </a:ext>
                </a:extLst>
              </a:tr>
              <a:tr h="261904">
                <a:tc>
                  <a:txBody>
                    <a:bodyPr/>
                    <a:lstStyle/>
                    <a:p>
                      <a:pPr algn="l" rtl="0" fontAlgn="b"/>
                      <a:r>
                        <a:rPr lang="et-EE" sz="1200" u="none" strike="noStrike" dirty="0">
                          <a:effectLst/>
                        </a:rPr>
                        <a:t>Finantstulud</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11 268</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11 979</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10 020</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a:effectLst/>
                        </a:rPr>
                        <a:t>3 927,00</a:t>
                      </a:r>
                      <a:endParaRPr lang="et-EE" sz="1200" b="0" i="0" u="none" strike="noStrike">
                        <a:effectLst/>
                        <a:latin typeface="Arial" panose="020B0604020202020204" pitchFamily="34" charset="0"/>
                      </a:endParaRPr>
                    </a:p>
                  </a:txBody>
                  <a:tcPr marL="9673" marR="9673" marT="9673" marB="0" anchor="b"/>
                </a:tc>
                <a:extLst>
                  <a:ext uri="{0D108BD9-81ED-4DB2-BD59-A6C34878D82A}">
                    <a16:rowId xmlns:a16="http://schemas.microsoft.com/office/drawing/2014/main" val="1565592397"/>
                  </a:ext>
                </a:extLst>
              </a:tr>
              <a:tr h="213221">
                <a:tc>
                  <a:txBody>
                    <a:bodyPr/>
                    <a:lstStyle/>
                    <a:p>
                      <a:pPr algn="l" rtl="0" fontAlgn="b"/>
                      <a:r>
                        <a:rPr lang="et-EE" sz="1200" u="none" strike="noStrike">
                          <a:effectLst/>
                        </a:rPr>
                        <a:t>TULUD KOKKU</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11 908</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69 827</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361 474</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a:effectLst/>
                        </a:rPr>
                        <a:t>364 381,00</a:t>
                      </a:r>
                      <a:endParaRPr lang="et-EE" sz="1200" b="1" i="0" u="none" strike="noStrike">
                        <a:effectLst/>
                        <a:latin typeface="Arial" panose="020B0604020202020204" pitchFamily="34" charset="0"/>
                      </a:endParaRPr>
                    </a:p>
                  </a:txBody>
                  <a:tcPr marL="9673" marR="9673" marT="9673" marB="0" anchor="b"/>
                </a:tc>
                <a:extLst>
                  <a:ext uri="{0D108BD9-81ED-4DB2-BD59-A6C34878D82A}">
                    <a16:rowId xmlns:a16="http://schemas.microsoft.com/office/drawing/2014/main" val="2826419117"/>
                  </a:ext>
                </a:extLst>
              </a:tr>
              <a:tr h="261904">
                <a:tc>
                  <a:txBody>
                    <a:bodyPr/>
                    <a:lstStyle/>
                    <a:p>
                      <a:pPr algn="l"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l" rtl="0" fontAlgn="b"/>
                      <a:r>
                        <a:rPr lang="et-EE" sz="1200" u="none" strike="noStrike" dirty="0">
                          <a:effectLst/>
                        </a:rPr>
                        <a:t> </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l"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l" rtl="0" fontAlgn="b"/>
                      <a:r>
                        <a:rPr lang="et-EE" sz="1200" u="none" strike="noStrike" dirty="0">
                          <a:effectLst/>
                        </a:rPr>
                        <a:t> </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l" fontAlgn="b"/>
                      <a:r>
                        <a:rPr lang="et-EE" sz="1200" u="none" strike="noStrike" dirty="0">
                          <a:effectLst/>
                        </a:rPr>
                        <a:t> </a:t>
                      </a:r>
                      <a:endParaRPr lang="et-EE" sz="1200" b="0" i="0" u="none" strike="noStrike" dirty="0">
                        <a:effectLst/>
                        <a:latin typeface="Arial" panose="020B0604020202020204" pitchFamily="34" charset="0"/>
                      </a:endParaRPr>
                    </a:p>
                  </a:txBody>
                  <a:tcPr marL="9673" marR="9673" marT="9673" marB="0" anchor="b"/>
                </a:tc>
                <a:extLst>
                  <a:ext uri="{0D108BD9-81ED-4DB2-BD59-A6C34878D82A}">
                    <a16:rowId xmlns:a16="http://schemas.microsoft.com/office/drawing/2014/main" val="902040308"/>
                  </a:ext>
                </a:extLst>
              </a:tr>
              <a:tr h="464478">
                <a:tc>
                  <a:txBody>
                    <a:bodyPr/>
                    <a:lstStyle/>
                    <a:p>
                      <a:pPr algn="l" rtl="0" fontAlgn="b"/>
                      <a:r>
                        <a:rPr lang="et-EE" sz="1200" u="none" strike="noStrike">
                          <a:effectLst/>
                        </a:rPr>
                        <a:t>Ärikulud /Touresti korraldamine/</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4 830</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5 349</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207 997</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dirty="0">
                          <a:effectLst/>
                        </a:rPr>
                        <a:t>208 000,00</a:t>
                      </a:r>
                      <a:endParaRPr lang="et-EE" sz="1200" b="0" i="0" u="none" strike="noStrike" dirty="0">
                        <a:effectLst/>
                        <a:latin typeface="Arial" panose="020B0604020202020204" pitchFamily="34" charset="0"/>
                      </a:endParaRPr>
                    </a:p>
                  </a:txBody>
                  <a:tcPr marL="9673" marR="9673" marT="9673" marB="0" anchor="b"/>
                </a:tc>
                <a:extLst>
                  <a:ext uri="{0D108BD9-81ED-4DB2-BD59-A6C34878D82A}">
                    <a16:rowId xmlns:a16="http://schemas.microsoft.com/office/drawing/2014/main" val="4040900640"/>
                  </a:ext>
                </a:extLst>
              </a:tr>
              <a:tr h="261904">
                <a:tc>
                  <a:txBody>
                    <a:bodyPr/>
                    <a:lstStyle/>
                    <a:p>
                      <a:pPr algn="l" rtl="0" fontAlgn="b"/>
                      <a:r>
                        <a:rPr lang="et-EE" sz="1200" u="none" strike="noStrike">
                          <a:effectLst/>
                        </a:rPr>
                        <a:t>Tegevus- ja halduskulud</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50 736</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48 638</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58 074</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dirty="0">
                          <a:effectLst/>
                        </a:rPr>
                        <a:t>63 000,00</a:t>
                      </a:r>
                      <a:endParaRPr lang="et-EE" sz="1200" b="0" i="0" u="none" strike="noStrike" dirty="0">
                        <a:effectLst/>
                        <a:latin typeface="Arial" panose="020B0604020202020204" pitchFamily="34" charset="0"/>
                      </a:endParaRPr>
                    </a:p>
                  </a:txBody>
                  <a:tcPr marL="9673" marR="9673" marT="9673" marB="0" anchor="b"/>
                </a:tc>
                <a:extLst>
                  <a:ext uri="{0D108BD9-81ED-4DB2-BD59-A6C34878D82A}">
                    <a16:rowId xmlns:a16="http://schemas.microsoft.com/office/drawing/2014/main" val="3203997413"/>
                  </a:ext>
                </a:extLst>
              </a:tr>
              <a:tr h="261904">
                <a:tc>
                  <a:txBody>
                    <a:bodyPr/>
                    <a:lstStyle/>
                    <a:p>
                      <a:pPr algn="l" rtl="0" fontAlgn="b"/>
                      <a:r>
                        <a:rPr lang="et-EE" sz="1200" u="none" strike="noStrike">
                          <a:effectLst/>
                        </a:rPr>
                        <a:t>Personalikulud</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76 624</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73 809</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61 867</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dirty="0">
                          <a:effectLst/>
                        </a:rPr>
                        <a:t>64 759,00</a:t>
                      </a:r>
                      <a:endParaRPr lang="et-EE" sz="1200" b="0" i="0" u="none" strike="noStrike" dirty="0">
                        <a:effectLst/>
                        <a:latin typeface="Arial" panose="020B0604020202020204" pitchFamily="34" charset="0"/>
                      </a:endParaRPr>
                    </a:p>
                  </a:txBody>
                  <a:tcPr marL="9673" marR="9673" marT="9673" marB="0" anchor="b"/>
                </a:tc>
                <a:extLst>
                  <a:ext uri="{0D108BD9-81ED-4DB2-BD59-A6C34878D82A}">
                    <a16:rowId xmlns:a16="http://schemas.microsoft.com/office/drawing/2014/main" val="2137474347"/>
                  </a:ext>
                </a:extLst>
              </a:tr>
              <a:tr h="261904">
                <a:tc>
                  <a:txBody>
                    <a:bodyPr/>
                    <a:lstStyle/>
                    <a:p>
                      <a:pPr algn="l" rtl="0" fontAlgn="b"/>
                      <a:r>
                        <a:rPr lang="et-EE" sz="1200" u="none" strike="noStrike">
                          <a:effectLst/>
                        </a:rPr>
                        <a:t>Muud kulud</a:t>
                      </a:r>
                      <a:endParaRPr lang="et-EE" sz="1200" b="0" i="0" u="none" strike="noStrike">
                        <a:effectLst/>
                        <a:latin typeface="Arial" panose="020B0604020202020204" pitchFamily="34" charset="0"/>
                      </a:endParaRPr>
                    </a:p>
                  </a:txBody>
                  <a:tcPr marL="9673" marR="9673" marT="9673" marB="0" anchor="b"/>
                </a:tc>
                <a:tc>
                  <a:txBody>
                    <a:bodyPr/>
                    <a:lstStyle/>
                    <a:p>
                      <a:pPr algn="r"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dirty="0">
                          <a:effectLst/>
                        </a:rPr>
                        <a:t> </a:t>
                      </a:r>
                      <a:endParaRPr lang="et-EE" sz="1200" b="0" i="0" u="none" strike="noStrike" dirty="0">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dirty="0">
                          <a:effectLst/>
                        </a:rPr>
                        <a:t>10 000,00</a:t>
                      </a:r>
                      <a:endParaRPr lang="et-EE" sz="1200" b="0" i="0" u="none" strike="noStrike" dirty="0">
                        <a:effectLst/>
                        <a:latin typeface="Arial" panose="020B0604020202020204" pitchFamily="34" charset="0"/>
                      </a:endParaRPr>
                    </a:p>
                  </a:txBody>
                  <a:tcPr marL="9673" marR="9673" marT="9673" marB="0" anchor="b"/>
                </a:tc>
                <a:extLst>
                  <a:ext uri="{0D108BD9-81ED-4DB2-BD59-A6C34878D82A}">
                    <a16:rowId xmlns:a16="http://schemas.microsoft.com/office/drawing/2014/main" val="3970971909"/>
                  </a:ext>
                </a:extLst>
              </a:tr>
              <a:tr h="261904">
                <a:tc>
                  <a:txBody>
                    <a:bodyPr/>
                    <a:lstStyle/>
                    <a:p>
                      <a:pPr algn="l" rtl="0" fontAlgn="b"/>
                      <a:r>
                        <a:rPr lang="et-EE" sz="1200" u="none" strike="noStrike">
                          <a:effectLst/>
                        </a:rPr>
                        <a:t>KULUD KOKKU</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132 190</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127 796</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327 938</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fontAlgn="b"/>
                      <a:r>
                        <a:rPr lang="et-EE" sz="1200" u="none" strike="noStrike" dirty="0">
                          <a:effectLst/>
                        </a:rPr>
                        <a:t>345 759,00</a:t>
                      </a:r>
                      <a:endParaRPr lang="et-EE" sz="1200" b="1" i="0" u="none" strike="noStrike" dirty="0">
                        <a:effectLst/>
                        <a:latin typeface="Arial" panose="020B0604020202020204" pitchFamily="34" charset="0"/>
                      </a:endParaRPr>
                    </a:p>
                  </a:txBody>
                  <a:tcPr marL="9673" marR="9673" marT="9673" marB="0" anchor="b"/>
                </a:tc>
                <a:extLst>
                  <a:ext uri="{0D108BD9-81ED-4DB2-BD59-A6C34878D82A}">
                    <a16:rowId xmlns:a16="http://schemas.microsoft.com/office/drawing/2014/main" val="1643484102"/>
                  </a:ext>
                </a:extLst>
              </a:tr>
              <a:tr h="261904">
                <a:tc>
                  <a:txBody>
                    <a:bodyPr/>
                    <a:lstStyle/>
                    <a:p>
                      <a:pPr algn="l"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l"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l"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l" rtl="0" fontAlgn="b"/>
                      <a:r>
                        <a:rPr lang="et-EE" sz="1200" u="none" strike="noStrike">
                          <a:effectLst/>
                        </a:rPr>
                        <a:t> </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l" fontAlgn="b"/>
                      <a:r>
                        <a:rPr lang="et-EE" sz="1200" u="none" strike="noStrike" dirty="0">
                          <a:effectLst/>
                        </a:rPr>
                        <a:t> </a:t>
                      </a:r>
                      <a:endParaRPr lang="et-EE" sz="1200" b="0" i="0" u="none" strike="noStrike" dirty="0">
                        <a:effectLst/>
                        <a:latin typeface="Arial" panose="020B0604020202020204" pitchFamily="34" charset="0"/>
                      </a:endParaRPr>
                    </a:p>
                  </a:txBody>
                  <a:tcPr marL="9673" marR="9673" marT="9673" marB="0" anchor="b"/>
                </a:tc>
                <a:extLst>
                  <a:ext uri="{0D108BD9-81ED-4DB2-BD59-A6C34878D82A}">
                    <a16:rowId xmlns:a16="http://schemas.microsoft.com/office/drawing/2014/main" val="1269501545"/>
                  </a:ext>
                </a:extLst>
              </a:tr>
              <a:tr h="261904">
                <a:tc>
                  <a:txBody>
                    <a:bodyPr/>
                    <a:lstStyle/>
                    <a:p>
                      <a:pPr algn="l" rtl="0" fontAlgn="b"/>
                      <a:r>
                        <a:rPr lang="et-EE" sz="1200" u="none" strike="noStrike">
                          <a:effectLst/>
                        </a:rPr>
                        <a:t>TULEM</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-120 282</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-57 969</a:t>
                      </a:r>
                      <a:endParaRPr lang="et-EE" sz="1200" b="0" i="0" u="none" strike="noStrike">
                        <a:solidFill>
                          <a:srgbClr val="000000"/>
                        </a:solidFill>
                        <a:effectLst/>
                        <a:latin typeface="Arial" panose="020B0604020202020204" pitchFamily="34" charset="0"/>
                      </a:endParaRPr>
                    </a:p>
                  </a:txBody>
                  <a:tcPr marL="9673" marR="9673" marT="9673" marB="0" anchor="b"/>
                </a:tc>
                <a:tc>
                  <a:txBody>
                    <a:bodyPr/>
                    <a:lstStyle/>
                    <a:p>
                      <a:pPr algn="r" rtl="0" fontAlgn="b"/>
                      <a:r>
                        <a:rPr lang="et-EE" sz="1200" u="none" strike="noStrike">
                          <a:effectLst/>
                        </a:rPr>
                        <a:t>33 536</a:t>
                      </a:r>
                      <a:endParaRPr lang="et-EE" sz="1200" b="0" i="0" u="none" strike="noStrike">
                        <a:solidFill>
                          <a:srgbClr val="FF0000"/>
                        </a:solidFill>
                        <a:effectLst/>
                        <a:latin typeface="Arial" panose="020B0604020202020204" pitchFamily="34" charset="0"/>
                      </a:endParaRPr>
                    </a:p>
                  </a:txBody>
                  <a:tcPr marL="9673" marR="9673" marT="9673" marB="0" anchor="b"/>
                </a:tc>
                <a:tc>
                  <a:txBody>
                    <a:bodyPr/>
                    <a:lstStyle/>
                    <a:p>
                      <a:pPr algn="r" fontAlgn="b"/>
                      <a:r>
                        <a:rPr lang="et-EE" sz="1200" b="1" u="none" strike="noStrike" dirty="0">
                          <a:solidFill>
                            <a:srgbClr val="FF0000"/>
                          </a:solidFill>
                          <a:effectLst/>
                        </a:rPr>
                        <a:t>18 622,00</a:t>
                      </a:r>
                      <a:endParaRPr lang="et-EE" sz="1200" b="1" i="0" u="none" strike="noStrike" dirty="0">
                        <a:solidFill>
                          <a:srgbClr val="FF0000"/>
                        </a:solidFill>
                        <a:effectLst/>
                        <a:latin typeface="Arial" panose="020B0604020202020204" pitchFamily="34" charset="0"/>
                      </a:endParaRPr>
                    </a:p>
                  </a:txBody>
                  <a:tcPr marL="9673" marR="9673" marT="9673" marB="0" anchor="b"/>
                </a:tc>
                <a:extLst>
                  <a:ext uri="{0D108BD9-81ED-4DB2-BD59-A6C34878D82A}">
                    <a16:rowId xmlns:a16="http://schemas.microsoft.com/office/drawing/2014/main" val="4028307842"/>
                  </a:ext>
                </a:extLst>
              </a:tr>
            </a:tbl>
          </a:graphicData>
        </a:graphic>
      </p:graphicFrame>
    </p:spTree>
    <p:extLst>
      <p:ext uri="{BB962C8B-B14F-4D97-AF65-F5344CB8AC3E}">
        <p14:creationId xmlns:p14="http://schemas.microsoft.com/office/powerpoint/2010/main" val="2575473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E4D9-9C9C-164C-7465-C1BC60C067C2}"/>
              </a:ext>
            </a:extLst>
          </p:cNvPr>
          <p:cNvSpPr>
            <a:spLocks noGrp="1"/>
          </p:cNvSpPr>
          <p:nvPr>
            <p:ph type="title"/>
          </p:nvPr>
        </p:nvSpPr>
        <p:spPr>
          <a:xfrm>
            <a:off x="838200" y="422694"/>
            <a:ext cx="10515600" cy="1052424"/>
          </a:xfrm>
        </p:spPr>
        <p:txBody>
          <a:bodyPr>
            <a:normAutofit fontScale="90000"/>
          </a:bodyPr>
          <a:lstStyle/>
          <a:p>
            <a:pPr algn="ctr"/>
            <a:br>
              <a:rPr lang="fi-FI" sz="4400" b="1" dirty="0"/>
            </a:br>
            <a:r>
              <a:rPr lang="fi-FI" sz="4400" b="1" dirty="0"/>
              <a:t>ETFL 2023-24 </a:t>
            </a:r>
            <a:r>
              <a:rPr lang="fi-FI" sz="4400" b="1" dirty="0" err="1"/>
              <a:t>majandusaasta</a:t>
            </a:r>
            <a:r>
              <a:rPr lang="fi-FI" sz="4400" b="1" dirty="0"/>
              <a:t> </a:t>
            </a:r>
            <a:r>
              <a:rPr lang="fi-FI" sz="4400" b="1" dirty="0" err="1"/>
              <a:t>eelarve</a:t>
            </a:r>
            <a:br>
              <a:rPr lang="fi-FI" dirty="0"/>
            </a:br>
            <a:endParaRPr lang="et-EE" dirty="0"/>
          </a:p>
        </p:txBody>
      </p:sp>
      <p:graphicFrame>
        <p:nvGraphicFramePr>
          <p:cNvPr id="4" name="Content Placeholder 3">
            <a:extLst>
              <a:ext uri="{FF2B5EF4-FFF2-40B4-BE49-F238E27FC236}">
                <a16:creationId xmlns:a16="http://schemas.microsoft.com/office/drawing/2014/main" id="{417445C9-52B2-200D-AA17-CF4BEAE2EB3C}"/>
              </a:ext>
            </a:extLst>
          </p:cNvPr>
          <p:cNvGraphicFramePr>
            <a:graphicFrameLocks noGrp="1"/>
          </p:cNvGraphicFramePr>
          <p:nvPr>
            <p:ph idx="1"/>
          </p:nvPr>
        </p:nvGraphicFramePr>
        <p:xfrm>
          <a:off x="1511299" y="1963896"/>
          <a:ext cx="9169401" cy="4074795"/>
        </p:xfrm>
        <a:graphic>
          <a:graphicData uri="http://schemas.openxmlformats.org/drawingml/2006/table">
            <a:tbl>
              <a:tblPr/>
              <a:tblGrid>
                <a:gridCol w="1901050">
                  <a:extLst>
                    <a:ext uri="{9D8B030D-6E8A-4147-A177-3AD203B41FA5}">
                      <a16:colId xmlns:a16="http://schemas.microsoft.com/office/drawing/2014/main" val="3080924388"/>
                    </a:ext>
                  </a:extLst>
                </a:gridCol>
                <a:gridCol w="1001220">
                  <a:extLst>
                    <a:ext uri="{9D8B030D-6E8A-4147-A177-3AD203B41FA5}">
                      <a16:colId xmlns:a16="http://schemas.microsoft.com/office/drawing/2014/main" val="56871868"/>
                    </a:ext>
                  </a:extLst>
                </a:gridCol>
                <a:gridCol w="1698272">
                  <a:extLst>
                    <a:ext uri="{9D8B030D-6E8A-4147-A177-3AD203B41FA5}">
                      <a16:colId xmlns:a16="http://schemas.microsoft.com/office/drawing/2014/main" val="4138907440"/>
                    </a:ext>
                  </a:extLst>
                </a:gridCol>
                <a:gridCol w="1425788">
                  <a:extLst>
                    <a:ext uri="{9D8B030D-6E8A-4147-A177-3AD203B41FA5}">
                      <a16:colId xmlns:a16="http://schemas.microsoft.com/office/drawing/2014/main" val="575990930"/>
                    </a:ext>
                  </a:extLst>
                </a:gridCol>
                <a:gridCol w="937852">
                  <a:extLst>
                    <a:ext uri="{9D8B030D-6E8A-4147-A177-3AD203B41FA5}">
                      <a16:colId xmlns:a16="http://schemas.microsoft.com/office/drawing/2014/main" val="3548955701"/>
                    </a:ext>
                  </a:extLst>
                </a:gridCol>
                <a:gridCol w="1007557">
                  <a:extLst>
                    <a:ext uri="{9D8B030D-6E8A-4147-A177-3AD203B41FA5}">
                      <a16:colId xmlns:a16="http://schemas.microsoft.com/office/drawing/2014/main" val="1778734669"/>
                    </a:ext>
                  </a:extLst>
                </a:gridCol>
                <a:gridCol w="1197662">
                  <a:extLst>
                    <a:ext uri="{9D8B030D-6E8A-4147-A177-3AD203B41FA5}">
                      <a16:colId xmlns:a16="http://schemas.microsoft.com/office/drawing/2014/main" val="391701637"/>
                    </a:ext>
                  </a:extLst>
                </a:gridCol>
              </a:tblGrid>
              <a:tr h="472440">
                <a:tc>
                  <a:txBody>
                    <a:bodyPr/>
                    <a:lstStyle/>
                    <a:p>
                      <a:pPr algn="l" fontAlgn="b"/>
                      <a:r>
                        <a:rPr lang="et-EE" sz="1800" b="0" i="0" u="none" strike="noStrike">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200" b="1" i="0" u="none" strike="noStrike">
                          <a:solidFill>
                            <a:srgbClr val="FFFFFF"/>
                          </a:solidFill>
                          <a:effectLst/>
                          <a:latin typeface="Calibri" panose="020F0502020204030204" pitchFamily="34" charset="0"/>
                        </a:rPr>
                        <a:t>2020-2021 tegelik</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200" b="1" i="0" u="none" strike="noStrike">
                          <a:solidFill>
                            <a:srgbClr val="FFFFFF"/>
                          </a:solidFill>
                          <a:effectLst/>
                          <a:latin typeface="Calibri" panose="020F0502020204030204" pitchFamily="34" charset="0"/>
                        </a:rPr>
                        <a:t>2021-2022 tegelik</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200" b="1" i="0" u="none" strike="noStrike">
                          <a:solidFill>
                            <a:srgbClr val="FFFFFF"/>
                          </a:solidFill>
                          <a:effectLst/>
                          <a:latin typeface="Calibri" panose="020F0502020204030204" pitchFamily="34" charset="0"/>
                        </a:rPr>
                        <a:t>2022-2023 eelarve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200" b="1" i="0" u="none" strike="noStrike">
                          <a:solidFill>
                            <a:srgbClr val="FFFFFF"/>
                          </a:solidFill>
                          <a:effectLst/>
                          <a:latin typeface="Calibri" panose="020F0502020204030204" pitchFamily="34" charset="0"/>
                        </a:rPr>
                        <a:t>2023-2024 prognoos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b"/>
                      <a:r>
                        <a:rPr lang="et-EE" sz="1200" b="1" i="0" u="none" strike="noStrike">
                          <a:solidFill>
                            <a:srgbClr val="FFFFFF"/>
                          </a:solidFill>
                          <a:effectLst/>
                          <a:latin typeface="Calibri" panose="020F0502020204030204" pitchFamily="34" charset="0"/>
                        </a:rPr>
                        <a:t>uus mai 2023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4472C4"/>
                    </a:solidFill>
                  </a:tcPr>
                </a:tc>
                <a:tc>
                  <a:txBody>
                    <a:bodyPr/>
                    <a:lstStyle/>
                    <a:p>
                      <a:pPr algn="ctr" rtl="0" fontAlgn="b"/>
                      <a:r>
                        <a:rPr lang="et-EE" sz="1200" b="1" i="0" u="none" strike="noStrike">
                          <a:solidFill>
                            <a:srgbClr val="FFFFFF"/>
                          </a:solidFill>
                          <a:effectLst/>
                          <a:latin typeface="Calibri" panose="020F0502020204030204" pitchFamily="34" charset="0"/>
                        </a:rPr>
                        <a:t>uus mai 2023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3826696793"/>
                  </a:ext>
                </a:extLst>
              </a:tr>
              <a:tr h="411480">
                <a:tc>
                  <a:txBody>
                    <a:bodyPr/>
                    <a:lstStyle/>
                    <a:p>
                      <a:pPr algn="l" rtl="0" fontAlgn="b"/>
                      <a:r>
                        <a:rPr lang="et-EE" sz="1200" b="1" i="0" u="none" strike="noStrike">
                          <a:solidFill>
                            <a:srgbClr val="000000"/>
                          </a:solidFill>
                          <a:effectLst/>
                          <a:latin typeface="Calibri" panose="020F0502020204030204" pitchFamily="34" charset="0"/>
                        </a:rPr>
                        <a:t>TULUD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b"/>
                      <a:r>
                        <a:rPr lang="et-EE" sz="1200" b="0" i="0" u="none" strike="noStrike">
                          <a:solidFill>
                            <a:srgbClr val="000000"/>
                          </a:solidFill>
                          <a:effectLst/>
                          <a:latin typeface="Calibri" panose="020F0502020204030204" pitchFamily="34" charset="0"/>
                        </a:rPr>
                        <a:t>Tourestiga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b"/>
                      <a:r>
                        <a:rPr lang="et-EE" sz="1200" b="0" i="0" u="none" strike="noStrike">
                          <a:solidFill>
                            <a:srgbClr val="000000"/>
                          </a:solidFill>
                          <a:effectLst/>
                          <a:latin typeface="Calibri" panose="020F0502020204030204" pitchFamily="34" charset="0"/>
                        </a:rPr>
                        <a:t>Tourestiga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kehtivad liikmemaksud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uued liikmemaksud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560924140"/>
                  </a:ext>
                </a:extLst>
              </a:tr>
              <a:tr h="205740">
                <a:tc>
                  <a:txBody>
                    <a:bodyPr/>
                    <a:lstStyle/>
                    <a:p>
                      <a:pPr algn="l" rtl="0" fontAlgn="b"/>
                      <a:r>
                        <a:rPr lang="et-EE" sz="1200" b="0" i="0" u="none" strike="noStrike">
                          <a:solidFill>
                            <a:srgbClr val="000000"/>
                          </a:solidFill>
                          <a:effectLst/>
                          <a:latin typeface="Calibri" panose="020F0502020204030204" pitchFamily="34" charset="0"/>
                        </a:rPr>
                        <a:t>Liikmemaksud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640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24 315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36 000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40 000,00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fontAlgn="b"/>
                      <a:r>
                        <a:rPr lang="et-EE" sz="1100" b="0" i="0" u="none" strike="noStrike">
                          <a:effectLst/>
                          <a:latin typeface="Arial" panose="020B0604020202020204" pitchFamily="34" charset="0"/>
                        </a:rPr>
                        <a:t>44 440,00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
                      <a:r>
                        <a:rPr lang="et-EE" sz="1100" b="0" i="0" u="none" strike="noStrike">
                          <a:effectLst/>
                          <a:latin typeface="Arial" panose="020B0604020202020204" pitchFamily="34" charset="0"/>
                        </a:rPr>
                        <a:t>50 800,00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36890713"/>
                  </a:ext>
                </a:extLst>
              </a:tr>
              <a:tr h="205740">
                <a:tc>
                  <a:txBody>
                    <a:bodyPr/>
                    <a:lstStyle/>
                    <a:p>
                      <a:pPr algn="l" rtl="0" fontAlgn="b"/>
                      <a:r>
                        <a:rPr lang="et-EE" sz="1200" b="0" i="0" u="none" strike="noStrike">
                          <a:solidFill>
                            <a:srgbClr val="000000"/>
                          </a:solidFill>
                          <a:effectLst/>
                          <a:latin typeface="Calibri" panose="020F0502020204030204" pitchFamily="34" charset="0"/>
                        </a:rPr>
                        <a:t>Tourest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8 195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315 454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315 454,00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fontAlgn="b"/>
                      <a:r>
                        <a:rPr lang="et-EE" sz="1100" b="0" i="0" u="none" strike="noStrike">
                          <a:effectLst/>
                          <a:latin typeface="Arial" panose="020B0604020202020204" pitchFamily="34" charset="0"/>
                        </a:rPr>
                        <a:t>320 453,00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
                      <a:r>
                        <a:rPr lang="et-EE" sz="1100" b="0" i="0" u="none" strike="noStrike">
                          <a:effectLst/>
                          <a:latin typeface="Arial" panose="020B0604020202020204" pitchFamily="34" charset="0"/>
                        </a:rPr>
                        <a:t>320 453,00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82501077"/>
                  </a:ext>
                </a:extLst>
              </a:tr>
              <a:tr h="205740">
                <a:tc>
                  <a:txBody>
                    <a:bodyPr/>
                    <a:lstStyle/>
                    <a:p>
                      <a:pPr algn="l" rtl="0" fontAlgn="b"/>
                      <a:r>
                        <a:rPr lang="et-EE" sz="1200" b="0" i="0" u="none" strike="noStrike">
                          <a:solidFill>
                            <a:srgbClr val="000000"/>
                          </a:solidFill>
                          <a:effectLst/>
                          <a:latin typeface="Calibri" panose="020F0502020204030204" pitchFamily="34" charset="0"/>
                        </a:rPr>
                        <a:t>Muud tegevustulud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25 338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5 000,00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fontAlgn="b"/>
                      <a:r>
                        <a:rPr lang="et-EE" sz="1100" b="0" i="0" u="none" strike="noStrike">
                          <a:effectLst/>
                          <a:latin typeface="Arial" panose="020B0604020202020204" pitchFamily="34" charset="0"/>
                        </a:rPr>
                        <a:t>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
                      <a:r>
                        <a:rPr lang="et-EE" sz="1100" b="0" i="0" u="none" strike="noStrike">
                          <a:effectLst/>
                          <a:latin typeface="Arial" panose="020B0604020202020204" pitchFamily="34" charset="0"/>
                        </a:rPr>
                        <a:t>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89036592"/>
                  </a:ext>
                </a:extLst>
              </a:tr>
              <a:tr h="205740">
                <a:tc>
                  <a:txBody>
                    <a:bodyPr/>
                    <a:lstStyle/>
                    <a:p>
                      <a:pPr algn="l" rtl="0" fontAlgn="b"/>
                      <a:r>
                        <a:rPr lang="et-EE" sz="1200" b="0" i="0" u="none" strike="noStrike">
                          <a:solidFill>
                            <a:srgbClr val="000000"/>
                          </a:solidFill>
                          <a:effectLst/>
                          <a:latin typeface="Calibri" panose="020F0502020204030204" pitchFamily="34" charset="0"/>
                        </a:rPr>
                        <a:t>Finantstulud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11 268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11 979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10 020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3 927,00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fontAlgn="b"/>
                      <a:r>
                        <a:rPr lang="et-EE" sz="1100" b="0" i="0" u="none" strike="noStrike">
                          <a:effectLst/>
                          <a:latin typeface="Arial" panose="020B0604020202020204" pitchFamily="34" charset="0"/>
                        </a:rPr>
                        <a:t>4 000,00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
                      <a:r>
                        <a:rPr lang="et-EE" sz="1100" b="0" i="0" u="none" strike="noStrike">
                          <a:effectLst/>
                          <a:latin typeface="Arial" panose="020B0604020202020204" pitchFamily="34" charset="0"/>
                        </a:rPr>
                        <a:t>4 000,00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64681099"/>
                  </a:ext>
                </a:extLst>
              </a:tr>
              <a:tr h="205740">
                <a:tc>
                  <a:txBody>
                    <a:bodyPr/>
                    <a:lstStyle/>
                    <a:p>
                      <a:pPr algn="l" rtl="0" fontAlgn="b"/>
                      <a:r>
                        <a:rPr lang="et-EE" sz="1200" b="1" i="0" u="none" strike="noStrike">
                          <a:solidFill>
                            <a:srgbClr val="000000"/>
                          </a:solidFill>
                          <a:effectLst/>
                          <a:latin typeface="Calibri" panose="020F0502020204030204" pitchFamily="34" charset="0"/>
                        </a:rPr>
                        <a:t>TULUD KOKKU</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11 908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69 827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361 474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364 381,00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1" i="0" u="none" strike="noStrike">
                          <a:solidFill>
                            <a:srgbClr val="000000"/>
                          </a:solidFill>
                          <a:effectLst/>
                          <a:latin typeface="Calibri" panose="020F0502020204030204" pitchFamily="34" charset="0"/>
                        </a:rPr>
                        <a:t>368 893,00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1" i="0" u="none" strike="noStrike">
                          <a:solidFill>
                            <a:srgbClr val="000000"/>
                          </a:solidFill>
                          <a:effectLst/>
                          <a:latin typeface="Calibri" panose="020F0502020204030204" pitchFamily="34" charset="0"/>
                        </a:rPr>
                        <a:t>375 253,00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066588290"/>
                  </a:ext>
                </a:extLst>
              </a:tr>
              <a:tr h="205740">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03209197"/>
                  </a:ext>
                </a:extLst>
              </a:tr>
              <a:tr h="205740">
                <a:tc>
                  <a:txBody>
                    <a:bodyPr/>
                    <a:lstStyle/>
                    <a:p>
                      <a:pPr algn="l" rtl="0" fontAlgn="b"/>
                      <a:r>
                        <a:rPr lang="et-EE" sz="1200" b="0" i="0" u="none" strike="noStrike">
                          <a:solidFill>
                            <a:srgbClr val="000000"/>
                          </a:solidFill>
                          <a:effectLst/>
                          <a:latin typeface="Calibri" panose="020F0502020204030204" pitchFamily="34" charset="0"/>
                        </a:rPr>
                        <a:t>Ärikulud /Touresti korraldamine/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4 830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5 349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207 997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208 000,00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213 000,00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fontAlgn="b"/>
                      <a:r>
                        <a:rPr lang="et-EE" sz="1100" b="0" i="0" u="none" strike="noStrike">
                          <a:effectLst/>
                          <a:latin typeface="Arial" panose="020B0604020202020204" pitchFamily="34" charset="0"/>
                        </a:rPr>
                        <a:t>213 000,00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12552839"/>
                  </a:ext>
                </a:extLst>
              </a:tr>
              <a:tr h="205740">
                <a:tc>
                  <a:txBody>
                    <a:bodyPr/>
                    <a:lstStyle/>
                    <a:p>
                      <a:pPr algn="l" rtl="0" fontAlgn="b"/>
                      <a:r>
                        <a:rPr lang="et-EE" sz="1200" b="0" i="0" u="none" strike="noStrike">
                          <a:solidFill>
                            <a:srgbClr val="000000"/>
                          </a:solidFill>
                          <a:effectLst/>
                          <a:latin typeface="Calibri" panose="020F0502020204030204" pitchFamily="34" charset="0"/>
                        </a:rPr>
                        <a:t>Tegevus- ja halduskulud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50 736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48 638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58 074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63 000,00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56 140,00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56 140,00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295479014"/>
                  </a:ext>
                </a:extLst>
              </a:tr>
              <a:tr h="205740">
                <a:tc>
                  <a:txBody>
                    <a:bodyPr/>
                    <a:lstStyle/>
                    <a:p>
                      <a:pPr algn="l" rtl="0" fontAlgn="b"/>
                      <a:r>
                        <a:rPr lang="et-EE" sz="1200" b="0" i="0" u="none" strike="noStrike">
                          <a:solidFill>
                            <a:srgbClr val="000000"/>
                          </a:solidFill>
                          <a:effectLst/>
                          <a:latin typeface="Calibri" panose="020F0502020204030204" pitchFamily="34" charset="0"/>
                        </a:rPr>
                        <a:t>Personalikulud, lähetused,koolitused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76 624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73 809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61 867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64 759,00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84 000,00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84 000,00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8453197"/>
                  </a:ext>
                </a:extLst>
              </a:tr>
              <a:tr h="205740">
                <a:tc>
                  <a:txBody>
                    <a:bodyPr/>
                    <a:lstStyle/>
                    <a:p>
                      <a:pPr algn="l" rtl="0" fontAlgn="b"/>
                      <a:r>
                        <a:rPr lang="et-EE" sz="1200" b="0" i="0" u="none" strike="noStrike">
                          <a:solidFill>
                            <a:srgbClr val="000000"/>
                          </a:solidFill>
                          <a:effectLst/>
                          <a:latin typeface="Calibri" panose="020F0502020204030204" pitchFamily="34" charset="0"/>
                        </a:rPr>
                        <a:t>Muud kulud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10 000,00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b"/>
                      <a:r>
                        <a:rPr lang="et-EE" sz="1200" b="0" i="0" u="none" strike="noStrike">
                          <a:solidFill>
                            <a:srgbClr val="000000"/>
                          </a:solidFill>
                          <a:effectLst/>
                          <a:latin typeface="Calibri" panose="020F0502020204030204" pitchFamily="34" charset="0"/>
                        </a:rPr>
                        <a:t>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fontAlgn="b"/>
                      <a:r>
                        <a:rPr lang="et-EE" sz="1100" b="0" i="0" u="none" strike="noStrike">
                          <a:effectLst/>
                          <a:latin typeface="Arial" panose="020B0604020202020204" pitchFamily="34" charset="0"/>
                        </a:rPr>
                        <a:t>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81368583"/>
                  </a:ext>
                </a:extLst>
              </a:tr>
              <a:tr h="205740">
                <a:tc>
                  <a:txBody>
                    <a:bodyPr/>
                    <a:lstStyle/>
                    <a:p>
                      <a:pPr algn="l" rtl="0" fontAlgn="b"/>
                      <a:r>
                        <a:rPr lang="et-EE" sz="1200" b="1" i="0" u="none" strike="noStrike">
                          <a:solidFill>
                            <a:srgbClr val="000000"/>
                          </a:solidFill>
                          <a:effectLst/>
                          <a:latin typeface="Calibri" panose="020F0502020204030204" pitchFamily="34" charset="0"/>
                        </a:rPr>
                        <a:t>KULUD KOKKU</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132 190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127 796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327 938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345 759,00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fontAlgn="b"/>
                      <a:r>
                        <a:rPr lang="et-EE" sz="1100" b="1" i="0" u="none" strike="noStrike">
                          <a:effectLst/>
                          <a:latin typeface="Arial" panose="020B0604020202020204" pitchFamily="34" charset="0"/>
                        </a:rPr>
                        <a:t>353 140,00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
                      <a:r>
                        <a:rPr lang="et-EE" sz="1100" b="1" i="0" u="none" strike="noStrike">
                          <a:effectLst/>
                          <a:latin typeface="Arial" panose="020B0604020202020204" pitchFamily="34" charset="0"/>
                        </a:rPr>
                        <a:t>353 140,00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95994089"/>
                  </a:ext>
                </a:extLst>
              </a:tr>
              <a:tr h="205740">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b"/>
                      <a:r>
                        <a:rPr lang="et-EE"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84069635"/>
                  </a:ext>
                </a:extLst>
              </a:tr>
              <a:tr h="205740">
                <a:tc>
                  <a:txBody>
                    <a:bodyPr/>
                    <a:lstStyle/>
                    <a:p>
                      <a:pPr algn="l" rtl="0" fontAlgn="b"/>
                      <a:r>
                        <a:rPr lang="et-EE" sz="1200" b="1" i="0" u="none" strike="noStrike">
                          <a:solidFill>
                            <a:srgbClr val="000000"/>
                          </a:solidFill>
                          <a:effectLst/>
                          <a:latin typeface="Calibri" panose="020F0502020204030204" pitchFamily="34" charset="0"/>
                        </a:rPr>
                        <a:t>TULEM</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-120 282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-57 969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0" i="0" u="none" strike="noStrike">
                          <a:solidFill>
                            <a:srgbClr val="000000"/>
                          </a:solidFill>
                          <a:effectLst/>
                          <a:latin typeface="Calibri" panose="020F0502020204030204" pitchFamily="34" charset="0"/>
                        </a:rPr>
                        <a:t>33 536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rtl="0" fontAlgn="b"/>
                      <a:r>
                        <a:rPr lang="et-EE" sz="1200" b="1" i="0" u="none" strike="noStrike">
                          <a:solidFill>
                            <a:srgbClr val="FF0000"/>
                          </a:solidFill>
                          <a:effectLst/>
                          <a:latin typeface="Calibri" panose="020F0502020204030204" pitchFamily="34" charset="0"/>
                        </a:rPr>
                        <a:t>18 622,00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r" fontAlgn="b"/>
                      <a:r>
                        <a:rPr lang="et-EE" sz="1100" b="1" i="0" u="none" strike="noStrike">
                          <a:solidFill>
                            <a:srgbClr val="FF0000"/>
                          </a:solidFill>
                          <a:effectLst/>
                          <a:latin typeface="Arial" panose="020B0604020202020204" pitchFamily="34" charset="0"/>
                        </a:rPr>
                        <a:t>15 753,00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
                      <a:r>
                        <a:rPr lang="et-EE" sz="1100" b="1" i="0" u="none" strike="noStrike">
                          <a:solidFill>
                            <a:srgbClr val="FF0000"/>
                          </a:solidFill>
                          <a:effectLst/>
                          <a:latin typeface="Arial" panose="020B0604020202020204" pitchFamily="34" charset="0"/>
                        </a:rPr>
                        <a:t>22 113,00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930873421"/>
                  </a:ext>
                </a:extLst>
              </a:tr>
              <a:tr h="175260">
                <a:tc>
                  <a:txBody>
                    <a:bodyPr/>
                    <a:lstStyle/>
                    <a:p>
                      <a:pPr algn="l" fontAlgn="b"/>
                      <a:endParaRPr lang="et-EE" sz="1100" b="0" i="0" u="none" strike="noStrike">
                        <a:effectLst/>
                        <a:latin typeface="Arial" panose="020B060402020202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t-EE" sz="1100" b="0" i="0" u="none" strike="noStrike">
                        <a:effectLst/>
                        <a:latin typeface="Arial" panose="020B060402020202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t-EE" sz="1100" b="0" i="0" u="none" strike="noStrike">
                        <a:effectLst/>
                        <a:latin typeface="Arial" panose="020B060402020202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t-EE" sz="1100" b="0" i="0" u="none" strike="noStrike">
                        <a:effectLst/>
                        <a:latin typeface="Arial" panose="020B060402020202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t-EE" sz="1100" b="0" i="0" u="none" strike="noStrike">
                        <a:effectLst/>
                        <a:latin typeface="Arial" panose="020B060402020202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t-EE" sz="1100" b="0" i="0" u="none" strike="noStrike">
                        <a:effectLst/>
                        <a:latin typeface="Arial" panose="020B060402020202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t-EE" sz="1100" b="0" i="0" u="none" strike="noStrike" dirty="0">
                        <a:effectLst/>
                        <a:latin typeface="Arial" panose="020B060402020202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673553092"/>
                  </a:ext>
                </a:extLst>
              </a:tr>
            </a:tbl>
          </a:graphicData>
        </a:graphic>
      </p:graphicFrame>
    </p:spTree>
    <p:extLst>
      <p:ext uri="{BB962C8B-B14F-4D97-AF65-F5344CB8AC3E}">
        <p14:creationId xmlns:p14="http://schemas.microsoft.com/office/powerpoint/2010/main" val="3147237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9B4EDD1-E0B4-4B17-9E09-73831B3FFB70}"/>
              </a:ext>
            </a:extLst>
          </p:cNvPr>
          <p:cNvSpPr>
            <a:spLocks noGrp="1"/>
          </p:cNvSpPr>
          <p:nvPr>
            <p:ph type="title"/>
          </p:nvPr>
        </p:nvSpPr>
        <p:spPr/>
        <p:txBody>
          <a:bodyPr>
            <a:normAutofit fontScale="90000"/>
          </a:bodyPr>
          <a:lstStyle/>
          <a:p>
            <a:pPr algn="ctr"/>
            <a:br>
              <a:rPr lang="fi-FI" dirty="0"/>
            </a:br>
            <a:br>
              <a:rPr lang="fi-FI" dirty="0"/>
            </a:br>
            <a:br>
              <a:rPr lang="fi-FI" dirty="0"/>
            </a:br>
            <a:r>
              <a:rPr lang="fi-FI" sz="4900" b="1" dirty="0"/>
              <a:t>ETFL 2023-2024 </a:t>
            </a:r>
            <a:r>
              <a:rPr lang="fi-FI" sz="4900" b="1" dirty="0" err="1"/>
              <a:t>majandusaasta</a:t>
            </a:r>
            <a:r>
              <a:rPr lang="fi-FI" sz="4900" b="1" dirty="0"/>
              <a:t> </a:t>
            </a:r>
            <a:r>
              <a:rPr lang="fi-FI" sz="4900" b="1" dirty="0" err="1"/>
              <a:t>eelarve</a:t>
            </a:r>
            <a:r>
              <a:rPr lang="fi-FI" sz="4900" b="1" dirty="0"/>
              <a:t> </a:t>
            </a:r>
            <a:r>
              <a:rPr lang="fi-FI" sz="4900" b="1" dirty="0" err="1"/>
              <a:t>kinnitamine</a:t>
            </a:r>
            <a:r>
              <a:rPr lang="fi-FI" sz="4900" b="1" dirty="0"/>
              <a:t>, </a:t>
            </a:r>
            <a:r>
              <a:rPr lang="fi-FI" sz="4900" b="1" dirty="0" err="1"/>
              <a:t>hääletamine</a:t>
            </a:r>
            <a:r>
              <a:rPr lang="fi-FI" sz="4900" b="1" dirty="0"/>
              <a:t> </a:t>
            </a:r>
            <a:br>
              <a:rPr lang="fi-FI" dirty="0"/>
            </a:br>
            <a:br>
              <a:rPr lang="fi-FI" dirty="0"/>
            </a:br>
            <a:br>
              <a:rPr lang="fi-FI" dirty="0"/>
            </a:br>
            <a:endParaRPr lang="et-EE" dirty="0"/>
          </a:p>
        </p:txBody>
      </p:sp>
      <p:sp>
        <p:nvSpPr>
          <p:cNvPr id="3" name="Sisu kohatäide 2">
            <a:extLst>
              <a:ext uri="{FF2B5EF4-FFF2-40B4-BE49-F238E27FC236}">
                <a16:creationId xmlns:a16="http://schemas.microsoft.com/office/drawing/2014/main" id="{32F95135-0156-4957-9656-2C2132B3C2BA}"/>
              </a:ext>
            </a:extLst>
          </p:cNvPr>
          <p:cNvSpPr>
            <a:spLocks noGrp="1"/>
          </p:cNvSpPr>
          <p:nvPr>
            <p:ph idx="1"/>
          </p:nvPr>
        </p:nvSpPr>
        <p:spPr/>
        <p:txBody>
          <a:bodyPr/>
          <a:lstStyle/>
          <a:p>
            <a:pPr marL="0" indent="0">
              <a:buNone/>
            </a:pPr>
            <a:endParaRPr lang="en-US" dirty="0"/>
          </a:p>
          <a:p>
            <a:pPr marL="0" indent="0">
              <a:buNone/>
            </a:pPr>
            <a:r>
              <a:rPr lang="en-US" dirty="0"/>
              <a:t>ETTEPANEK </a:t>
            </a:r>
            <a:br>
              <a:rPr lang="en-US" dirty="0"/>
            </a:br>
            <a:r>
              <a:rPr lang="et-EE" b="1" dirty="0"/>
              <a:t>Kinnitada </a:t>
            </a:r>
            <a:r>
              <a:rPr lang="en-US" b="1" dirty="0"/>
              <a:t>2023-2024 </a:t>
            </a:r>
            <a:r>
              <a:rPr lang="en-US" b="1" dirty="0" err="1"/>
              <a:t>majandusaasta</a:t>
            </a:r>
            <a:r>
              <a:rPr lang="en-US" b="1" dirty="0"/>
              <a:t> </a:t>
            </a:r>
            <a:r>
              <a:rPr lang="en-US" b="1" dirty="0" err="1"/>
              <a:t>eelarve</a:t>
            </a:r>
            <a:endParaRPr lang="en-US" b="1" dirty="0"/>
          </a:p>
          <a:p>
            <a:pPr marL="0" indent="0">
              <a:buNone/>
            </a:pPr>
            <a:endParaRPr lang="en-US" dirty="0"/>
          </a:p>
          <a:p>
            <a:pPr marL="0" indent="0">
              <a:buNone/>
            </a:pPr>
            <a:endParaRPr lang="en-US" dirty="0"/>
          </a:p>
          <a:p>
            <a:pPr marL="0" indent="0">
              <a:buNone/>
            </a:pPr>
            <a:endParaRPr lang="en-US" dirty="0"/>
          </a:p>
          <a:p>
            <a:pPr marL="0" indent="0">
              <a:buNone/>
            </a:pPr>
            <a:r>
              <a:rPr lang="en-US" dirty="0" err="1"/>
              <a:t>HÄÄLETAMINE</a:t>
            </a:r>
            <a:endParaRPr lang="en-US" dirty="0"/>
          </a:p>
          <a:p>
            <a:pPr marL="0" indent="0">
              <a:buNone/>
            </a:pPr>
            <a:r>
              <a:rPr lang="en-US" dirty="0" err="1"/>
              <a:t>Hääletavad</a:t>
            </a:r>
            <a:r>
              <a:rPr lang="en-US" dirty="0"/>
              <a:t> </a:t>
            </a:r>
            <a:r>
              <a:rPr lang="en-US" dirty="0" err="1"/>
              <a:t>põhi</a:t>
            </a:r>
            <a:r>
              <a:rPr lang="en-US" dirty="0"/>
              <a:t>- ja </a:t>
            </a:r>
            <a:r>
              <a:rPr lang="en-US" dirty="0" err="1"/>
              <a:t>kaasliikmed</a:t>
            </a:r>
            <a:endParaRPr lang="et-EE" dirty="0"/>
          </a:p>
          <a:p>
            <a:endParaRPr lang="en-US" dirty="0" err="1"/>
          </a:p>
        </p:txBody>
      </p:sp>
      <p:pic>
        <p:nvPicPr>
          <p:cNvPr id="4" name="Pilt 3">
            <a:extLst>
              <a:ext uri="{FF2B5EF4-FFF2-40B4-BE49-F238E27FC236}">
                <a16:creationId xmlns:a16="http://schemas.microsoft.com/office/drawing/2014/main" id="{4E688156-98F5-41ED-B315-BB675F52B46E}"/>
              </a:ext>
            </a:extLst>
          </p:cNvPr>
          <p:cNvPicPr>
            <a:picLocks noChangeAspect="1"/>
          </p:cNvPicPr>
          <p:nvPr/>
        </p:nvPicPr>
        <p:blipFill>
          <a:blip r:embed="rId2"/>
          <a:stretch>
            <a:fillRect/>
          </a:stretch>
        </p:blipFill>
        <p:spPr>
          <a:xfrm>
            <a:off x="9437156" y="4951083"/>
            <a:ext cx="1916644" cy="1360817"/>
          </a:xfrm>
          <a:prstGeom prst="rect">
            <a:avLst/>
          </a:prstGeom>
        </p:spPr>
      </p:pic>
    </p:spTree>
    <p:extLst>
      <p:ext uri="{BB962C8B-B14F-4D97-AF65-F5344CB8AC3E}">
        <p14:creationId xmlns:p14="http://schemas.microsoft.com/office/powerpoint/2010/main" val="3731260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8CE6-B22A-787D-5CEE-96904D0FF324}"/>
              </a:ext>
            </a:extLst>
          </p:cNvPr>
          <p:cNvSpPr>
            <a:spLocks noGrp="1"/>
          </p:cNvSpPr>
          <p:nvPr>
            <p:ph type="title"/>
          </p:nvPr>
        </p:nvSpPr>
        <p:spPr>
          <a:xfrm>
            <a:off x="838200" y="365126"/>
            <a:ext cx="10515600" cy="868452"/>
          </a:xfrm>
        </p:spPr>
        <p:txBody>
          <a:bodyPr>
            <a:normAutofit fontScale="90000"/>
          </a:bodyPr>
          <a:lstStyle/>
          <a:p>
            <a:pPr algn="ctr"/>
            <a:br>
              <a:rPr lang="en-US" sz="4400" b="1" dirty="0">
                <a:effectLst/>
                <a:ea typeface="Calibri" panose="020F0502020204030204" pitchFamily="34" charset="0"/>
              </a:rPr>
            </a:br>
            <a:r>
              <a:rPr lang="en-US" sz="4400" b="1" dirty="0" err="1">
                <a:effectLst/>
                <a:ea typeface="Calibri" panose="020F0502020204030204" pitchFamily="34" charset="0"/>
              </a:rPr>
              <a:t>Muud</a:t>
            </a:r>
            <a:r>
              <a:rPr lang="en-US" sz="4400" b="1" dirty="0">
                <a:effectLst/>
                <a:ea typeface="Calibri" panose="020F0502020204030204" pitchFamily="34" charset="0"/>
              </a:rPr>
              <a:t> </a:t>
            </a:r>
            <a:r>
              <a:rPr lang="en-US" sz="4400" b="1" dirty="0" err="1">
                <a:effectLst/>
                <a:ea typeface="Calibri" panose="020F0502020204030204" pitchFamily="34" charset="0"/>
              </a:rPr>
              <a:t>küsimused</a:t>
            </a:r>
            <a:br>
              <a:rPr lang="en-US" sz="4400" b="1" dirty="0">
                <a:effectLst/>
                <a:ea typeface="Calibri" panose="020F0502020204030204" pitchFamily="34" charset="0"/>
              </a:rPr>
            </a:br>
            <a:endParaRPr lang="et-EE" b="1" dirty="0"/>
          </a:p>
        </p:txBody>
      </p:sp>
      <p:sp>
        <p:nvSpPr>
          <p:cNvPr id="3" name="Content Placeholder 2">
            <a:extLst>
              <a:ext uri="{FF2B5EF4-FFF2-40B4-BE49-F238E27FC236}">
                <a16:creationId xmlns:a16="http://schemas.microsoft.com/office/drawing/2014/main" id="{71E56896-DA8C-902A-A648-B23988C26ECD}"/>
              </a:ext>
            </a:extLst>
          </p:cNvPr>
          <p:cNvSpPr>
            <a:spLocks noGrp="1"/>
          </p:cNvSpPr>
          <p:nvPr>
            <p:ph idx="1"/>
          </p:nvPr>
        </p:nvSpPr>
        <p:spPr/>
        <p:txBody>
          <a:bodyPr>
            <a:normAutofit fontScale="92500" lnSpcReduction="10000"/>
          </a:bodyPr>
          <a:lstStyle/>
          <a:p>
            <a:r>
              <a:rPr lang="en-US" sz="2800" b="1" dirty="0" err="1">
                <a:effectLst/>
                <a:ea typeface="Calibri" panose="020F0502020204030204" pitchFamily="34" charset="0"/>
              </a:rPr>
              <a:t>Käibemaks</a:t>
            </a:r>
            <a:r>
              <a:rPr lang="en-US" sz="2800" b="1" dirty="0">
                <a:effectLst/>
                <a:ea typeface="Calibri" panose="020F0502020204030204" pitchFamily="34" charset="0"/>
              </a:rPr>
              <a:t> - ?!</a:t>
            </a:r>
          </a:p>
          <a:p>
            <a:r>
              <a:rPr lang="en-US" sz="2800" b="1" dirty="0" err="1">
                <a:effectLst/>
                <a:ea typeface="Calibri" panose="020F0502020204030204" pitchFamily="34" charset="0"/>
              </a:rPr>
              <a:t>Riigihanked</a:t>
            </a:r>
            <a:r>
              <a:rPr lang="en-US" sz="2800" dirty="0">
                <a:effectLst/>
                <a:ea typeface="Calibri" panose="020F0502020204030204" pitchFamily="34" charset="0"/>
              </a:rPr>
              <a:t> – pall </a:t>
            </a:r>
            <a:r>
              <a:rPr lang="en-US" sz="2800" dirty="0" err="1">
                <a:effectLst/>
                <a:ea typeface="Calibri" panose="020F0502020204030204" pitchFamily="34" charset="0"/>
              </a:rPr>
              <a:t>meie</a:t>
            </a:r>
            <a:r>
              <a:rPr lang="en-US" sz="2800" dirty="0">
                <a:effectLst/>
                <a:ea typeface="Calibri" panose="020F0502020204030204" pitchFamily="34" charset="0"/>
              </a:rPr>
              <a:t> </a:t>
            </a:r>
            <a:r>
              <a:rPr lang="en-US" sz="2800" dirty="0" err="1">
                <a:effectLst/>
                <a:ea typeface="Calibri" panose="020F0502020204030204" pitchFamily="34" charset="0"/>
              </a:rPr>
              <a:t>käes</a:t>
            </a:r>
            <a:r>
              <a:rPr lang="en-US" sz="2800" dirty="0">
                <a:effectLst/>
                <a:ea typeface="Calibri" panose="020F0502020204030204" pitchFamily="34" charset="0"/>
              </a:rPr>
              <a:t>, </a:t>
            </a:r>
            <a:r>
              <a:rPr lang="en-US" sz="2800" dirty="0" err="1">
                <a:effectLst/>
                <a:ea typeface="Calibri" panose="020F0502020204030204" pitchFamily="34" charset="0"/>
              </a:rPr>
              <a:t>juhised</a:t>
            </a:r>
            <a:r>
              <a:rPr lang="en-US" sz="2800" dirty="0">
                <a:effectLst/>
                <a:ea typeface="Calibri" panose="020F0502020204030204" pitchFamily="34" charset="0"/>
              </a:rPr>
              <a:t> </a:t>
            </a:r>
            <a:r>
              <a:rPr lang="en-US" sz="2800" dirty="0" err="1">
                <a:effectLst/>
                <a:ea typeface="Calibri" panose="020F0502020204030204" pitchFamily="34" charset="0"/>
              </a:rPr>
              <a:t>vaja</a:t>
            </a:r>
            <a:r>
              <a:rPr lang="en-US" sz="2800" dirty="0">
                <a:effectLst/>
                <a:ea typeface="Calibri" panose="020F0502020204030204" pitchFamily="34" charset="0"/>
              </a:rPr>
              <a:t> </a:t>
            </a:r>
            <a:r>
              <a:rPr lang="en-US" sz="2800" dirty="0" err="1">
                <a:effectLst/>
                <a:ea typeface="Calibri" panose="020F0502020204030204" pitchFamily="34" charset="0"/>
              </a:rPr>
              <a:t>kokku</a:t>
            </a:r>
            <a:r>
              <a:rPr lang="en-US" sz="2800" dirty="0">
                <a:effectLst/>
                <a:ea typeface="Calibri" panose="020F0502020204030204" pitchFamily="34" charset="0"/>
              </a:rPr>
              <a:t> </a:t>
            </a:r>
            <a:r>
              <a:rPr lang="en-US" sz="2800" dirty="0" err="1">
                <a:effectLst/>
                <a:ea typeface="Calibri" panose="020F0502020204030204" pitchFamily="34" charset="0"/>
              </a:rPr>
              <a:t>leppida</a:t>
            </a:r>
            <a:r>
              <a:rPr lang="en-US" sz="2800" dirty="0">
                <a:effectLst/>
                <a:ea typeface="Calibri" panose="020F0502020204030204" pitchFamily="34" charset="0"/>
              </a:rPr>
              <a:t> ja </a:t>
            </a:r>
            <a:r>
              <a:rPr lang="en-US" sz="2800" dirty="0" err="1">
                <a:effectLst/>
                <a:ea typeface="Calibri" panose="020F0502020204030204" pitchFamily="34" charset="0"/>
              </a:rPr>
              <a:t>kirjutada</a:t>
            </a:r>
            <a:endParaRPr lang="en-US" sz="2800" dirty="0">
              <a:effectLst/>
              <a:ea typeface="Calibri" panose="020F0502020204030204" pitchFamily="34" charset="0"/>
            </a:endParaRPr>
          </a:p>
          <a:p>
            <a:r>
              <a:rPr lang="en-US" b="1" dirty="0" err="1">
                <a:ea typeface="Calibri" panose="020F0502020204030204" pitchFamily="34" charset="0"/>
              </a:rPr>
              <a:t>Giidid</a:t>
            </a:r>
            <a:r>
              <a:rPr lang="en-US" dirty="0">
                <a:ea typeface="Calibri" panose="020F0502020204030204" pitchFamily="34" charset="0"/>
              </a:rPr>
              <a:t> - </a:t>
            </a:r>
            <a:r>
              <a:rPr lang="en-US" dirty="0" err="1">
                <a:ea typeface="Calibri" panose="020F0502020204030204" pitchFamily="34" charset="0"/>
              </a:rPr>
              <a:t>Tallinna</a:t>
            </a:r>
            <a:r>
              <a:rPr lang="en-US" dirty="0">
                <a:ea typeface="Calibri" panose="020F0502020204030204" pitchFamily="34" charset="0"/>
              </a:rPr>
              <a:t> </a:t>
            </a:r>
            <a:r>
              <a:rPr lang="en-US" dirty="0" err="1">
                <a:ea typeface="Calibri" panose="020F0502020204030204" pitchFamily="34" charset="0"/>
              </a:rPr>
              <a:t>Giidide</a:t>
            </a:r>
            <a:r>
              <a:rPr lang="en-US" dirty="0">
                <a:ea typeface="Calibri" panose="020F0502020204030204" pitchFamily="34" charset="0"/>
              </a:rPr>
              <a:t> </a:t>
            </a:r>
            <a:r>
              <a:rPr lang="en-US" dirty="0" err="1">
                <a:ea typeface="Calibri" panose="020F0502020204030204" pitchFamily="34" charset="0"/>
              </a:rPr>
              <a:t>Ühing</a:t>
            </a:r>
            <a:r>
              <a:rPr lang="en-US" dirty="0">
                <a:ea typeface="Calibri" panose="020F0502020204030204" pitchFamily="34" charset="0"/>
              </a:rPr>
              <a:t> </a:t>
            </a:r>
            <a:r>
              <a:rPr lang="en-US" dirty="0" err="1">
                <a:ea typeface="Calibri" panose="020F0502020204030204" pitchFamily="34" charset="0"/>
              </a:rPr>
              <a:t>korraldas</a:t>
            </a:r>
            <a:r>
              <a:rPr lang="en-US" dirty="0">
                <a:ea typeface="Calibri" panose="020F0502020204030204" pitchFamily="34" charset="0"/>
              </a:rPr>
              <a:t> </a:t>
            </a:r>
            <a:r>
              <a:rPr lang="en-US" dirty="0" err="1">
                <a:ea typeface="Calibri" panose="020F0502020204030204" pitchFamily="34" charset="0"/>
              </a:rPr>
              <a:t>Tallinna</a:t>
            </a:r>
            <a:r>
              <a:rPr lang="en-US" dirty="0">
                <a:ea typeface="Calibri" panose="020F0502020204030204" pitchFamily="34" charset="0"/>
              </a:rPr>
              <a:t> </a:t>
            </a:r>
            <a:r>
              <a:rPr lang="en-US" dirty="0" err="1">
                <a:ea typeface="Calibri" panose="020F0502020204030204" pitchFamily="34" charset="0"/>
              </a:rPr>
              <a:t>linna</a:t>
            </a:r>
            <a:r>
              <a:rPr lang="en-US" dirty="0">
                <a:ea typeface="Calibri" panose="020F0502020204030204" pitchFamily="34" charset="0"/>
              </a:rPr>
              <a:t> </a:t>
            </a:r>
            <a:r>
              <a:rPr lang="en-US" dirty="0" err="1">
                <a:ea typeface="Calibri" panose="020F0502020204030204" pitchFamily="34" charset="0"/>
              </a:rPr>
              <a:t>toel</a:t>
            </a:r>
            <a:r>
              <a:rPr lang="en-US" dirty="0">
                <a:ea typeface="Calibri" panose="020F0502020204030204" pitchFamily="34" charset="0"/>
              </a:rPr>
              <a:t> </a:t>
            </a:r>
            <a:r>
              <a:rPr lang="en-US" dirty="0" err="1">
                <a:ea typeface="Calibri" panose="020F0502020204030204" pitchFamily="34" charset="0"/>
              </a:rPr>
              <a:t>giidide</a:t>
            </a:r>
            <a:r>
              <a:rPr lang="en-US" dirty="0">
                <a:ea typeface="Calibri" panose="020F0502020204030204" pitchFamily="34" charset="0"/>
              </a:rPr>
              <a:t> </a:t>
            </a:r>
            <a:r>
              <a:rPr lang="en-US" dirty="0" err="1">
                <a:ea typeface="Calibri" panose="020F0502020204030204" pitchFamily="34" charset="0"/>
              </a:rPr>
              <a:t>atesteerimise</a:t>
            </a:r>
            <a:r>
              <a:rPr lang="en-US" dirty="0">
                <a:ea typeface="Calibri" panose="020F0502020204030204" pitchFamily="34" charset="0"/>
              </a:rPr>
              <a:t>. </a:t>
            </a:r>
            <a:r>
              <a:rPr lang="en-US" dirty="0" err="1">
                <a:ea typeface="Calibri" panose="020F0502020204030204" pitchFamily="34" charset="0"/>
              </a:rPr>
              <a:t>Atesteeritud</a:t>
            </a:r>
            <a:r>
              <a:rPr lang="en-US" dirty="0">
                <a:ea typeface="Calibri" panose="020F0502020204030204" pitchFamily="34" charset="0"/>
              </a:rPr>
              <a:t> </a:t>
            </a:r>
            <a:r>
              <a:rPr lang="en-US" dirty="0" err="1">
                <a:ea typeface="Calibri" panose="020F0502020204030204" pitchFamily="34" charset="0"/>
              </a:rPr>
              <a:t>sai</a:t>
            </a:r>
            <a:r>
              <a:rPr lang="en-US" dirty="0">
                <a:ea typeface="Calibri" panose="020F0502020204030204" pitchFamily="34" charset="0"/>
              </a:rPr>
              <a:t> 7 </a:t>
            </a:r>
            <a:r>
              <a:rPr lang="en-US" dirty="0" err="1">
                <a:ea typeface="Calibri" panose="020F0502020204030204" pitchFamily="34" charset="0"/>
              </a:rPr>
              <a:t>uut</a:t>
            </a:r>
            <a:r>
              <a:rPr lang="en-US" dirty="0">
                <a:ea typeface="Calibri" panose="020F0502020204030204" pitchFamily="34" charset="0"/>
              </a:rPr>
              <a:t> </a:t>
            </a:r>
            <a:r>
              <a:rPr lang="en-US" dirty="0" err="1">
                <a:ea typeface="Calibri" panose="020F0502020204030204" pitchFamily="34" charset="0"/>
              </a:rPr>
              <a:t>giidi</a:t>
            </a:r>
            <a:r>
              <a:rPr lang="en-US" dirty="0">
                <a:ea typeface="Calibri" panose="020F0502020204030204" pitchFamily="34" charset="0"/>
              </a:rPr>
              <a:t>, </a:t>
            </a:r>
            <a:r>
              <a:rPr lang="en-US" dirty="0" err="1">
                <a:ea typeface="Calibri" panose="020F0502020204030204" pitchFamily="34" charset="0"/>
              </a:rPr>
              <a:t>kes</a:t>
            </a:r>
            <a:r>
              <a:rPr lang="en-US" dirty="0">
                <a:ea typeface="Calibri" panose="020F0502020204030204" pitchFamily="34" charset="0"/>
              </a:rPr>
              <a:t> </a:t>
            </a:r>
            <a:r>
              <a:rPr lang="en-US" dirty="0" err="1">
                <a:ea typeface="Calibri" panose="020F0502020204030204" pitchFamily="34" charset="0"/>
              </a:rPr>
              <a:t>pakuvad</a:t>
            </a:r>
            <a:r>
              <a:rPr lang="en-US" dirty="0">
                <a:ea typeface="Calibri" panose="020F0502020204030204" pitchFamily="34" charset="0"/>
              </a:rPr>
              <a:t> </a:t>
            </a:r>
            <a:r>
              <a:rPr lang="en-US" dirty="0" err="1">
                <a:ea typeface="Calibri" panose="020F0502020204030204" pitchFamily="34" charset="0"/>
              </a:rPr>
              <a:t>ekskursioone</a:t>
            </a:r>
            <a:r>
              <a:rPr lang="en-US" dirty="0">
                <a:ea typeface="Calibri" panose="020F0502020204030204" pitchFamily="34" charset="0"/>
              </a:rPr>
              <a:t> </a:t>
            </a:r>
            <a:r>
              <a:rPr lang="en-US" dirty="0" err="1">
                <a:ea typeface="Calibri" panose="020F0502020204030204" pitchFamily="34" charset="0"/>
              </a:rPr>
              <a:t>vene</a:t>
            </a:r>
            <a:r>
              <a:rPr lang="en-US" dirty="0">
                <a:ea typeface="Calibri" panose="020F0502020204030204" pitchFamily="34" charset="0"/>
              </a:rPr>
              <a:t>, </a:t>
            </a:r>
            <a:r>
              <a:rPr lang="en-US" dirty="0" err="1">
                <a:ea typeface="Calibri" panose="020F0502020204030204" pitchFamily="34" charset="0"/>
              </a:rPr>
              <a:t>saksa</a:t>
            </a:r>
            <a:r>
              <a:rPr lang="en-US" dirty="0">
                <a:ea typeface="Calibri" panose="020F0502020204030204" pitchFamily="34" charset="0"/>
              </a:rPr>
              <a:t>, </a:t>
            </a:r>
            <a:r>
              <a:rPr lang="en-US" dirty="0" err="1">
                <a:ea typeface="Calibri" panose="020F0502020204030204" pitchFamily="34" charset="0"/>
              </a:rPr>
              <a:t>itaalia</a:t>
            </a:r>
            <a:r>
              <a:rPr lang="en-US" dirty="0">
                <a:ea typeface="Calibri" panose="020F0502020204030204" pitchFamily="34" charset="0"/>
              </a:rPr>
              <a:t> </a:t>
            </a:r>
            <a:r>
              <a:rPr lang="en-US" dirty="0" err="1">
                <a:ea typeface="Calibri" panose="020F0502020204030204" pitchFamily="34" charset="0"/>
              </a:rPr>
              <a:t>või</a:t>
            </a:r>
            <a:r>
              <a:rPr lang="en-US" dirty="0">
                <a:ea typeface="Calibri" panose="020F0502020204030204" pitchFamily="34" charset="0"/>
              </a:rPr>
              <a:t> </a:t>
            </a:r>
            <a:r>
              <a:rPr lang="en-US" dirty="0" err="1">
                <a:ea typeface="Calibri" panose="020F0502020204030204" pitchFamily="34" charset="0"/>
              </a:rPr>
              <a:t>inglise</a:t>
            </a:r>
            <a:r>
              <a:rPr lang="en-US" dirty="0">
                <a:ea typeface="Calibri" panose="020F0502020204030204" pitchFamily="34" charset="0"/>
              </a:rPr>
              <a:t> </a:t>
            </a:r>
            <a:r>
              <a:rPr lang="en-US" dirty="0" err="1">
                <a:ea typeface="Calibri" panose="020F0502020204030204" pitchFamily="34" charset="0"/>
              </a:rPr>
              <a:t>keeles</a:t>
            </a:r>
            <a:r>
              <a:rPr lang="en-US" dirty="0">
                <a:ea typeface="Calibri" panose="020F0502020204030204" pitchFamily="34" charset="0"/>
              </a:rPr>
              <a:t>. </a:t>
            </a:r>
            <a:r>
              <a:rPr lang="en-US" dirty="0" err="1">
                <a:ea typeface="Calibri" panose="020F0502020204030204" pitchFamily="34" charset="0"/>
              </a:rPr>
              <a:t>Atestatsiooni</a:t>
            </a:r>
            <a:r>
              <a:rPr lang="en-US" dirty="0">
                <a:ea typeface="Calibri" panose="020F0502020204030204" pitchFamily="34" charset="0"/>
              </a:rPr>
              <a:t> </a:t>
            </a:r>
            <a:r>
              <a:rPr lang="en-US" dirty="0" err="1">
                <a:ea typeface="Calibri" panose="020F0502020204030204" pitchFamily="34" charset="0"/>
              </a:rPr>
              <a:t>pikendati</a:t>
            </a:r>
            <a:r>
              <a:rPr lang="en-US" dirty="0">
                <a:ea typeface="Calibri" panose="020F0502020204030204" pitchFamily="34" charset="0"/>
              </a:rPr>
              <a:t> 63-l </a:t>
            </a:r>
            <a:r>
              <a:rPr lang="en-US" dirty="0" err="1">
                <a:ea typeface="Calibri" panose="020F0502020204030204" pitchFamily="34" charset="0"/>
              </a:rPr>
              <a:t>giidil</a:t>
            </a:r>
            <a:r>
              <a:rPr lang="en-US" dirty="0">
                <a:ea typeface="Calibri" panose="020F0502020204030204" pitchFamily="34" charset="0"/>
              </a:rPr>
              <a:t>.</a:t>
            </a:r>
          </a:p>
          <a:p>
            <a:r>
              <a:rPr lang="en-US" dirty="0">
                <a:ea typeface="Calibri" panose="020F0502020204030204" pitchFamily="34" charset="0"/>
              </a:rPr>
              <a:t>LT: We have a new legislative initiative in the Parliament of Lithuania about the regulation of guide activities (introducing a limit of 5 years for the guide license). </a:t>
            </a:r>
          </a:p>
          <a:p>
            <a:r>
              <a:rPr lang="en-US" dirty="0">
                <a:ea typeface="Calibri" panose="020F0502020204030204" pitchFamily="34" charset="0"/>
              </a:rPr>
              <a:t>The State Consumer Rights Protection Authority is licensing guides activity in Lithuania.  More info </a:t>
            </a:r>
            <a:r>
              <a:rPr lang="en-US" dirty="0">
                <a:ea typeface="Calibri" panose="020F0502020204030204" pitchFamily="34" charset="0"/>
                <a:hlinkClick r:id="rId2"/>
              </a:rPr>
              <a:t>https://</a:t>
            </a:r>
            <a:r>
              <a:rPr lang="en-US" dirty="0" err="1">
                <a:ea typeface="Calibri" panose="020F0502020204030204" pitchFamily="34" charset="0"/>
                <a:hlinkClick r:id="rId2"/>
              </a:rPr>
              <a:t>www.vvtat.lt</a:t>
            </a:r>
            <a:r>
              <a:rPr lang="en-US" dirty="0">
                <a:ea typeface="Calibri" panose="020F0502020204030204" pitchFamily="34" charset="0"/>
                <a:hlinkClick r:id="rId2"/>
              </a:rPr>
              <a:t>/</a:t>
            </a:r>
            <a:r>
              <a:rPr lang="en-US" dirty="0" err="1">
                <a:ea typeface="Calibri" panose="020F0502020204030204" pitchFamily="34" charset="0"/>
                <a:hlinkClick r:id="rId2"/>
              </a:rPr>
              <a:t>en</a:t>
            </a:r>
            <a:r>
              <a:rPr lang="en-US" dirty="0">
                <a:ea typeface="Calibri" panose="020F0502020204030204" pitchFamily="34" charset="0"/>
                <a:hlinkClick r:id="rId2"/>
              </a:rPr>
              <a:t>/services/administrative-services/issue-of-a-guide-certificate/754</a:t>
            </a:r>
            <a:r>
              <a:rPr lang="en-US" dirty="0">
                <a:ea typeface="Calibri" panose="020F0502020204030204" pitchFamily="34" charset="0"/>
              </a:rPr>
              <a:t> </a:t>
            </a:r>
          </a:p>
          <a:p>
            <a:endParaRPr lang="en-US" dirty="0">
              <a:ea typeface="Calibri" panose="020F0502020204030204" pitchFamily="34" charset="0"/>
            </a:endParaRPr>
          </a:p>
          <a:p>
            <a:endParaRPr lang="en-US" dirty="0">
              <a:ea typeface="Calibri" panose="020F0502020204030204" pitchFamily="34" charset="0"/>
            </a:endParaRPr>
          </a:p>
        </p:txBody>
      </p:sp>
    </p:spTree>
    <p:extLst>
      <p:ext uri="{BB962C8B-B14F-4D97-AF65-F5344CB8AC3E}">
        <p14:creationId xmlns:p14="http://schemas.microsoft.com/office/powerpoint/2010/main" val="3131956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6385-A237-0A1C-C4F2-CD26CDA0F6A1}"/>
              </a:ext>
            </a:extLst>
          </p:cNvPr>
          <p:cNvSpPr>
            <a:spLocks noGrp="1"/>
          </p:cNvSpPr>
          <p:nvPr>
            <p:ph type="title"/>
          </p:nvPr>
        </p:nvSpPr>
        <p:spPr/>
        <p:txBody>
          <a:bodyPr/>
          <a:lstStyle/>
          <a:p>
            <a:pPr algn="ctr"/>
            <a:r>
              <a:rPr lang="en-US" b="1" dirty="0" err="1"/>
              <a:t>Muud</a:t>
            </a:r>
            <a:r>
              <a:rPr lang="en-US" b="1" dirty="0"/>
              <a:t> </a:t>
            </a:r>
            <a:r>
              <a:rPr lang="en-US" b="1" dirty="0" err="1"/>
              <a:t>küsimused</a:t>
            </a:r>
            <a:r>
              <a:rPr lang="en-US" b="1" dirty="0"/>
              <a:t> -</a:t>
            </a:r>
            <a:r>
              <a:rPr lang="en-US" b="1" dirty="0" err="1"/>
              <a:t>Turismimaks</a:t>
            </a:r>
            <a:endParaRPr lang="et-EE" b="1" dirty="0"/>
          </a:p>
        </p:txBody>
      </p:sp>
      <p:sp>
        <p:nvSpPr>
          <p:cNvPr id="3" name="Content Placeholder 2">
            <a:extLst>
              <a:ext uri="{FF2B5EF4-FFF2-40B4-BE49-F238E27FC236}">
                <a16:creationId xmlns:a16="http://schemas.microsoft.com/office/drawing/2014/main" id="{2A91708B-CC09-ACB7-0611-667AD4D0E692}"/>
              </a:ext>
            </a:extLst>
          </p:cNvPr>
          <p:cNvSpPr>
            <a:spLocks noGrp="1"/>
          </p:cNvSpPr>
          <p:nvPr>
            <p:ph idx="1"/>
          </p:nvPr>
        </p:nvSpPr>
        <p:spPr/>
        <p:txBody>
          <a:bodyPr>
            <a:normAutofit lnSpcReduction="10000"/>
          </a:bodyPr>
          <a:lstStyle/>
          <a:p>
            <a:r>
              <a:rPr lang="en-US" sz="1800" dirty="0" err="1">
                <a:effectLst/>
                <a:latin typeface="Arial" panose="020B0604020202020204" pitchFamily="34" charset="0"/>
                <a:ea typeface="Times New Roman" panose="02020603050405020304" pitchFamily="18" charset="0"/>
              </a:rPr>
              <a:t>Tallinna</a:t>
            </a:r>
            <a:r>
              <a:rPr lang="en-US" sz="1800" dirty="0">
                <a:effectLst/>
                <a:latin typeface="Arial" panose="020B0604020202020204" pitchFamily="34" charset="0"/>
                <a:ea typeface="Times New Roman" panose="02020603050405020304" pitchFamily="18" charset="0"/>
              </a:rPr>
              <a:t> l</a:t>
            </a:r>
            <a:r>
              <a:rPr lang="et-EE" sz="1800" dirty="0">
                <a:effectLst/>
                <a:latin typeface="Arial" panose="020B0604020202020204" pitchFamily="34" charset="0"/>
                <a:ea typeface="Times New Roman" panose="02020603050405020304" pitchFamily="18" charset="0"/>
              </a:rPr>
              <a:t>inna soov on turismimaksu teema koos läbi mõelda. Linnapea pakub välja jaotuse, kus turismimaks võiks minna ürituste toetuseks (väljaspool hooaega), taristu korrastamiseks ja turunduseks/reklaamiks. Turismimaksu on võimalik küsida ka platvormide käest. </a:t>
            </a:r>
            <a:endParaRPr lang="en-US" sz="1800" dirty="0">
              <a:latin typeface="Arial" panose="020B0604020202020204" pitchFamily="34" charset="0"/>
              <a:ea typeface="Times New Roman" panose="02020603050405020304" pitchFamily="18" charset="0"/>
            </a:endParaRPr>
          </a:p>
          <a:p>
            <a:r>
              <a:rPr lang="et-EE" sz="1800" dirty="0" err="1">
                <a:effectLst/>
                <a:latin typeface="Arial" panose="020B0604020202020204" pitchFamily="34" charset="0"/>
                <a:ea typeface="Times New Roman" panose="02020603050405020304" pitchFamily="18" charset="0"/>
              </a:rPr>
              <a:t>EHRLi</a:t>
            </a:r>
            <a:r>
              <a:rPr lang="et-EE" sz="1800" dirty="0">
                <a:effectLst/>
                <a:latin typeface="Arial" panose="020B0604020202020204" pitchFamily="34" charset="0"/>
                <a:ea typeface="Times New Roman" panose="02020603050405020304" pitchFamily="18" charset="0"/>
              </a:rPr>
              <a:t> sõnul on ettevõtjad valmis diskussiooniks, vastu otseselt ei olda, kuid oluline sealjuures ka, et maksukohustus laieneks ka lühiajalistele rendipindadele, maks ei tohi ettevõtjaid administratiivselt koormata ning turismimaks peab tulema sektorisse tagasi (nt turismiturundus). </a:t>
            </a:r>
            <a:endParaRPr lang="en-US" sz="1800" dirty="0">
              <a:effectLst/>
              <a:latin typeface="Arial" panose="020B0604020202020204" pitchFamily="34" charset="0"/>
              <a:ea typeface="Times New Roman" panose="02020603050405020304" pitchFamily="18" charset="0"/>
            </a:endParaRPr>
          </a:p>
          <a:p>
            <a:r>
              <a:rPr lang="et-EE" sz="1800" dirty="0">
                <a:effectLst/>
                <a:latin typeface="Arial" panose="020B0604020202020204" pitchFamily="34" charset="0"/>
                <a:ea typeface="Times New Roman" panose="02020603050405020304" pitchFamily="18" charset="0"/>
              </a:rPr>
              <a:t>ETFL viitab Eesti kõrgemale inflatsioonile muust Euroopast ja väga raske on hetkel kallimaid teenuseid müüa ning seetõttu maksuga kiirustada ei tohiks. </a:t>
            </a:r>
            <a:endParaRPr lang="en-US" sz="1800" dirty="0">
              <a:effectLst/>
              <a:latin typeface="Arial" panose="020B0604020202020204" pitchFamily="34" charset="0"/>
              <a:ea typeface="Times New Roman" panose="02020603050405020304" pitchFamily="18" charset="0"/>
            </a:endParaRPr>
          </a:p>
          <a:p>
            <a:r>
              <a:rPr lang="et-EE" sz="1800" dirty="0">
                <a:effectLst/>
                <a:latin typeface="Arial" panose="020B0604020202020204" pitchFamily="34" charset="0"/>
                <a:ea typeface="Times New Roman" panose="02020603050405020304" pitchFamily="18" charset="0"/>
              </a:rPr>
              <a:t>Sadama sõnul on kruiisireisijate mahust taastunud veerand, kruiisireisijate arv väheneb veelgi (sõda ja majandus), kruiis on luksustoode. Sadam rõhutab maksu administreerimise olulisust, suurusjärk 1-2 eurot on aktsepteeritav aga 10 eurot oleks juba liiast. </a:t>
            </a:r>
            <a:endParaRPr lang="en-US" sz="1800" dirty="0">
              <a:effectLst/>
              <a:latin typeface="Arial" panose="020B0604020202020204" pitchFamily="34" charset="0"/>
              <a:ea typeface="Times New Roman" panose="02020603050405020304" pitchFamily="18" charset="0"/>
            </a:endParaRPr>
          </a:p>
          <a:p>
            <a:r>
              <a:rPr lang="et-EE" sz="1800" dirty="0">
                <a:effectLst/>
                <a:latin typeface="Arial" panose="020B0604020202020204" pitchFamily="34" charset="0"/>
                <a:ea typeface="Times New Roman" panose="02020603050405020304" pitchFamily="18" charset="0"/>
              </a:rPr>
              <a:t>Linnapea peab oluliseks, et süsteem valdkonda ei kahjustaks, peab olema motivatsioon turismi arengusse ja mida rohkem panustame, seda rohkem saame tagasi.</a:t>
            </a:r>
            <a:endParaRPr lang="et-EE" sz="1800" dirty="0">
              <a:effectLst/>
              <a:latin typeface="Calibri" panose="020F0502020204030204" pitchFamily="34" charset="0"/>
              <a:ea typeface="Calibri" panose="020F0502020204030204" pitchFamily="34" charset="0"/>
            </a:endParaRPr>
          </a:p>
          <a:p>
            <a:r>
              <a:rPr lang="et-EE" sz="1800" dirty="0">
                <a:effectLst/>
                <a:latin typeface="Arial" panose="020B0604020202020204" pitchFamily="34" charset="0"/>
                <a:ea typeface="Calibri" panose="020F0502020204030204" pitchFamily="34" charset="0"/>
              </a:rPr>
              <a:t>Enne, kui riigil maksupöörded selged pole, ei võeta kindlasti midagi ette. Pole</a:t>
            </a:r>
            <a:r>
              <a:rPr lang="en-US" sz="1800" dirty="0">
                <a:effectLst/>
                <a:latin typeface="Arial" panose="020B0604020202020204" pitchFamily="34" charset="0"/>
                <a:ea typeface="Calibri" panose="020F0502020204030204" pitchFamily="34" charset="0"/>
              </a:rPr>
              <a:t> ka</a:t>
            </a:r>
            <a:r>
              <a:rPr lang="et-EE" sz="1800" dirty="0">
                <a:effectLst/>
                <a:latin typeface="Arial" panose="020B0604020202020204" pitchFamily="34" charset="0"/>
                <a:ea typeface="Calibri" panose="020F0502020204030204" pitchFamily="34" charset="0"/>
              </a:rPr>
              <a:t> teada kas kohaliku maksuna turismimaksu üldse käsitletakse. </a:t>
            </a:r>
            <a:endParaRPr lang="et-EE" sz="1800" dirty="0">
              <a:effectLst/>
              <a:latin typeface="Calibri" panose="020F0502020204030204" pitchFamily="34" charset="0"/>
              <a:ea typeface="Calibri" panose="020F0502020204030204" pitchFamily="34" charset="0"/>
            </a:endParaRPr>
          </a:p>
          <a:p>
            <a:endParaRPr lang="et-EE" dirty="0"/>
          </a:p>
        </p:txBody>
      </p:sp>
    </p:spTree>
    <p:extLst>
      <p:ext uri="{BB962C8B-B14F-4D97-AF65-F5344CB8AC3E}">
        <p14:creationId xmlns:p14="http://schemas.microsoft.com/office/powerpoint/2010/main" val="748701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2876-AE64-6D67-C219-AF22425CB941}"/>
              </a:ext>
            </a:extLst>
          </p:cNvPr>
          <p:cNvSpPr>
            <a:spLocks noGrp="1"/>
          </p:cNvSpPr>
          <p:nvPr>
            <p:ph type="title"/>
          </p:nvPr>
        </p:nvSpPr>
        <p:spPr>
          <a:xfrm>
            <a:off x="715992" y="365125"/>
            <a:ext cx="10637808" cy="877079"/>
          </a:xfrm>
        </p:spPr>
        <p:txBody>
          <a:bodyPr/>
          <a:lstStyle/>
          <a:p>
            <a:r>
              <a:rPr lang="en-US" b="1" dirty="0" err="1"/>
              <a:t>Muud</a:t>
            </a:r>
            <a:r>
              <a:rPr lang="en-US" b="1" dirty="0"/>
              <a:t> </a:t>
            </a:r>
            <a:r>
              <a:rPr lang="en-US" b="1" dirty="0" err="1"/>
              <a:t>küsimused</a:t>
            </a:r>
            <a:r>
              <a:rPr lang="en-US" b="1" dirty="0"/>
              <a:t> - </a:t>
            </a:r>
            <a:r>
              <a:rPr lang="en-US" b="1" dirty="0" err="1"/>
              <a:t>PTD</a:t>
            </a:r>
            <a:r>
              <a:rPr lang="en-US" b="1" dirty="0"/>
              <a:t> ja </a:t>
            </a:r>
            <a:r>
              <a:rPr lang="en-US" b="1" dirty="0" err="1"/>
              <a:t>reisijaõigused</a:t>
            </a:r>
            <a:endParaRPr lang="et-EE" b="1" dirty="0"/>
          </a:p>
        </p:txBody>
      </p:sp>
      <p:sp>
        <p:nvSpPr>
          <p:cNvPr id="3" name="Content Placeholder 2">
            <a:extLst>
              <a:ext uri="{FF2B5EF4-FFF2-40B4-BE49-F238E27FC236}">
                <a16:creationId xmlns:a16="http://schemas.microsoft.com/office/drawing/2014/main" id="{6183AEC9-9F71-0E7A-CAD7-9E4D217E803A}"/>
              </a:ext>
            </a:extLst>
          </p:cNvPr>
          <p:cNvSpPr>
            <a:spLocks noGrp="1"/>
          </p:cNvSpPr>
          <p:nvPr>
            <p:ph idx="1"/>
          </p:nvPr>
        </p:nvSpPr>
        <p:spPr>
          <a:xfrm>
            <a:off x="838200" y="1242205"/>
            <a:ext cx="10515600" cy="4968096"/>
          </a:xfrm>
        </p:spPr>
        <p:txBody>
          <a:bodyPr>
            <a:normAutofit fontScale="85000" lnSpcReduction="20000"/>
          </a:bodyPr>
          <a:lstStyle/>
          <a:p>
            <a:pPr marL="0" indent="0">
              <a:lnSpc>
                <a:spcPct val="105000"/>
              </a:lnSpc>
              <a:spcAft>
                <a:spcPts val="800"/>
              </a:spcAft>
              <a:buNone/>
            </a:pPr>
            <a:r>
              <a:rPr lang="et-EE" sz="1800" b="1" dirty="0">
                <a:effectLst/>
                <a:latin typeface="Calibri" panose="020F0502020204030204" pitchFamily="34" charset="0"/>
                <a:ea typeface="Calibri" panose="020F0502020204030204" pitchFamily="34" charset="0"/>
              </a:rPr>
              <a:t>Pakettreisidirektiivi ja reisijaõiguste määruste ülevaatamine</a:t>
            </a:r>
          </a:p>
          <a:p>
            <a:pPr>
              <a:lnSpc>
                <a:spcPct val="105000"/>
              </a:lnSpc>
              <a:spcAft>
                <a:spcPts val="800"/>
              </a:spcAft>
            </a:pPr>
            <a:r>
              <a:rPr lang="en-US" sz="1800" dirty="0" err="1">
                <a:effectLst/>
                <a:latin typeface="Calibri" panose="020F0502020204030204" pitchFamily="34" charset="0"/>
                <a:ea typeface="Calibri" panose="020F0502020204030204" pitchFamily="34" charset="0"/>
              </a:rPr>
              <a:t>Oleks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oluline</a:t>
            </a:r>
            <a:r>
              <a:rPr lang="en-US" sz="1800" dirty="0">
                <a:effectLst/>
                <a:latin typeface="Calibri" panose="020F0502020204030204" pitchFamily="34" charset="0"/>
                <a:ea typeface="Calibri" panose="020F0502020204030204" pitchFamily="34" charset="0"/>
              </a:rPr>
              <a:t> </a:t>
            </a:r>
            <a:r>
              <a:rPr lang="et-EE" sz="1800" dirty="0">
                <a:effectLst/>
                <a:latin typeface="Calibri" panose="020F0502020204030204" pitchFamily="34" charset="0"/>
                <a:ea typeface="Calibri" panose="020F0502020204030204" pitchFamily="34" charset="0"/>
              </a:rPr>
              <a:t>mõlemad teemad koos üle vaadata, aga vastutusalad on </a:t>
            </a:r>
            <a:r>
              <a:rPr lang="et-EE" sz="1800" dirty="0" err="1">
                <a:effectLst/>
                <a:latin typeface="Calibri" panose="020F0502020204030204" pitchFamily="34" charset="0"/>
                <a:ea typeface="Calibri" panose="020F0502020204030204" pitchFamily="34" charset="0"/>
              </a:rPr>
              <a:t>EL’I</a:t>
            </a:r>
            <a:r>
              <a:rPr lang="et-EE" sz="1800" dirty="0">
                <a:effectLst/>
                <a:latin typeface="Calibri" panose="020F0502020204030204" pitchFamily="34" charset="0"/>
                <a:ea typeface="Calibri" panose="020F0502020204030204" pitchFamily="34" charset="0"/>
              </a:rPr>
              <a:t> komisonides erinevad. </a:t>
            </a:r>
            <a:r>
              <a:rPr lang="et-EE" sz="1800" dirty="0" err="1">
                <a:effectLst/>
                <a:latin typeface="Calibri" panose="020F0502020204030204" pitchFamily="34" charset="0"/>
                <a:ea typeface="Calibri" panose="020F0502020204030204" pitchFamily="34" charset="0"/>
              </a:rPr>
              <a:t>PTD’d</a:t>
            </a:r>
            <a:r>
              <a:rPr lang="et-EE" sz="1800" dirty="0">
                <a:effectLst/>
                <a:latin typeface="Calibri" panose="020F0502020204030204" pitchFamily="34" charset="0"/>
                <a:ea typeface="Calibri" panose="020F0502020204030204" pitchFamily="34" charset="0"/>
              </a:rPr>
              <a:t> veab </a:t>
            </a:r>
            <a:r>
              <a:rPr lang="et-EE" sz="1800" dirty="0" err="1">
                <a:effectLst/>
                <a:latin typeface="Calibri" panose="020F0502020204030204" pitchFamily="34" charset="0"/>
                <a:ea typeface="Calibri" panose="020F0502020204030204" pitchFamily="34" charset="0"/>
              </a:rPr>
              <a:t>DG</a:t>
            </a:r>
            <a:r>
              <a:rPr lang="et-EE" sz="1800" dirty="0">
                <a:effectLst/>
                <a:latin typeface="Calibri" panose="020F0502020204030204" pitchFamily="34" charset="0"/>
                <a:ea typeface="Calibri" panose="020F0502020204030204" pitchFamily="34" charset="0"/>
              </a:rPr>
              <a:t> JUST, mis seisab eelkõige tarbijaõiguste eest. Reisijaõiguste valdkonda veab </a:t>
            </a:r>
            <a:r>
              <a:rPr lang="et-EE" sz="1800" dirty="0" err="1">
                <a:effectLst/>
                <a:latin typeface="Calibri" panose="020F0502020204030204" pitchFamily="34" charset="0"/>
                <a:ea typeface="Calibri" panose="020F0502020204030204" pitchFamily="34" charset="0"/>
              </a:rPr>
              <a:t>DG</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MOVE</a:t>
            </a:r>
            <a:r>
              <a:rPr lang="et-EE" sz="1800" dirty="0">
                <a:effectLst/>
                <a:latin typeface="Calibri" panose="020F0502020204030204" pitchFamily="34" charset="0"/>
                <a:ea typeface="Calibri" panose="020F0502020204030204" pitchFamily="34" charset="0"/>
              </a:rPr>
              <a:t>, mis ei jõua </a:t>
            </a:r>
            <a:r>
              <a:rPr lang="et-EE" sz="1800" dirty="0" err="1">
                <a:effectLst/>
                <a:latin typeface="Calibri" panose="020F0502020204030204" pitchFamily="34" charset="0"/>
                <a:ea typeface="Calibri" panose="020F0502020204030204" pitchFamily="34" charset="0"/>
              </a:rPr>
              <a:t>DG</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JUST’iga</a:t>
            </a:r>
            <a:r>
              <a:rPr lang="et-EE" sz="1800" dirty="0">
                <a:effectLst/>
                <a:latin typeface="Calibri" panose="020F0502020204030204" pitchFamily="34" charset="0"/>
                <a:ea typeface="Calibri" panose="020F0502020204030204" pitchFamily="34" charset="0"/>
              </a:rPr>
              <a:t> sammu pidada ja seetõttu tundub, et kõigepealt muudetakse </a:t>
            </a:r>
            <a:r>
              <a:rPr lang="et-EE" sz="1800" dirty="0" err="1">
                <a:effectLst/>
                <a:latin typeface="Calibri" panose="020F0502020204030204" pitchFamily="34" charset="0"/>
                <a:ea typeface="Calibri" panose="020F0502020204030204" pitchFamily="34" charset="0"/>
              </a:rPr>
              <a:t>PTD’d</a:t>
            </a:r>
            <a:r>
              <a:rPr lang="et-EE" sz="1800" dirty="0">
                <a:effectLst/>
                <a:latin typeface="Calibri" panose="020F0502020204030204" pitchFamily="34" charset="0"/>
                <a:ea typeface="Calibri" panose="020F0502020204030204" pitchFamily="34" charset="0"/>
              </a:rPr>
              <a:t> ja seejärel reisijaõigusi. See aga ei võimalda teha olulisi muudatusi suures pildis nt. lennuettevõtte tagatiste sisseseadmine ja reisiettevõtete tagatiste vähendamine.</a:t>
            </a:r>
          </a:p>
          <a:p>
            <a:pPr>
              <a:lnSpc>
                <a:spcPct val="105000"/>
              </a:lnSpc>
              <a:spcAft>
                <a:spcPts val="800"/>
              </a:spcAft>
            </a:pPr>
            <a:r>
              <a:rPr lang="et-EE" sz="1800" b="1" dirty="0" err="1">
                <a:effectLst/>
                <a:latin typeface="Calibri" panose="020F0502020204030204" pitchFamily="34" charset="0"/>
                <a:ea typeface="Calibri" panose="020F0502020204030204" pitchFamily="34" charset="0"/>
              </a:rPr>
              <a:t>PTD</a:t>
            </a:r>
            <a:r>
              <a:rPr lang="et-EE" sz="1800" dirty="0">
                <a:effectLst/>
                <a:latin typeface="Calibri" panose="020F0502020204030204" pitchFamily="34" charset="0"/>
                <a:ea typeface="Calibri" panose="020F0502020204030204" pitchFamily="34" charset="0"/>
              </a:rPr>
              <a:t> ülevaatamisel on peamised teemad: pandeemiareeglite täiendamine, </a:t>
            </a:r>
            <a:r>
              <a:rPr lang="et-EE" sz="1800" dirty="0" err="1">
                <a:effectLst/>
                <a:latin typeface="Calibri" panose="020F0502020204030204" pitchFamily="34" charset="0"/>
                <a:ea typeface="Calibri" panose="020F0502020204030204" pitchFamily="34" charset="0"/>
              </a:rPr>
              <a:t>ad</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hoc</a:t>
            </a:r>
            <a:r>
              <a:rPr lang="et-EE" sz="1800" dirty="0">
                <a:effectLst/>
                <a:latin typeface="Calibri" panose="020F0502020204030204" pitchFamily="34" charset="0"/>
                <a:ea typeface="Calibri" panose="020F0502020204030204" pitchFamily="34" charset="0"/>
              </a:rPr>
              <a:t> riigiabi; kriisimeetmed; </a:t>
            </a:r>
            <a:r>
              <a:rPr lang="et-EE" sz="1800" dirty="0" err="1">
                <a:effectLst/>
                <a:latin typeface="Calibri" panose="020F0502020204030204" pitchFamily="34" charset="0"/>
                <a:ea typeface="Calibri" panose="020F0502020204030204" pitchFamily="34" charset="0"/>
              </a:rPr>
              <a:t>vourcherite</a:t>
            </a:r>
            <a:r>
              <a:rPr lang="et-EE" sz="1800" dirty="0">
                <a:effectLst/>
                <a:latin typeface="Calibri" panose="020F0502020204030204" pitchFamily="34" charset="0"/>
                <a:ea typeface="Calibri" panose="020F0502020204030204" pitchFamily="34" charset="0"/>
              </a:rPr>
              <a:t> regulatsioon; B2B tagastused, tagastused agentidele; </a:t>
            </a:r>
            <a:r>
              <a:rPr lang="et-EE" sz="1800" b="1" dirty="0">
                <a:effectLst/>
                <a:latin typeface="Calibri" panose="020F0502020204030204" pitchFamily="34" charset="0"/>
                <a:ea typeface="Calibri" panose="020F0502020204030204" pitchFamily="34" charset="0"/>
              </a:rPr>
              <a:t>pakettreiside ettemaksude piiramine. </a:t>
            </a:r>
          </a:p>
          <a:p>
            <a:pPr>
              <a:lnSpc>
                <a:spcPct val="105000"/>
              </a:lnSpc>
              <a:spcAft>
                <a:spcPts val="800"/>
              </a:spcAft>
            </a:pPr>
            <a:r>
              <a:rPr lang="et-EE" sz="1800" dirty="0">
                <a:effectLst/>
                <a:latin typeface="Calibri" panose="020F0502020204030204" pitchFamily="34" charset="0"/>
                <a:ea typeface="Calibri" panose="020F0502020204030204" pitchFamily="34" charset="0"/>
              </a:rPr>
              <a:t>Pakettreiside ettemaksude piiramine: </a:t>
            </a:r>
            <a:r>
              <a:rPr lang="et-EE" sz="1800" dirty="0" err="1">
                <a:effectLst/>
                <a:latin typeface="Calibri" panose="020F0502020204030204" pitchFamily="34" charset="0"/>
                <a:ea typeface="Calibri" panose="020F0502020204030204" pitchFamily="34" charset="0"/>
              </a:rPr>
              <a:t>EL’i</a:t>
            </a:r>
            <a:r>
              <a:rPr lang="et-EE" sz="1800" dirty="0">
                <a:effectLst/>
                <a:latin typeface="Calibri" panose="020F0502020204030204" pitchFamily="34" charset="0"/>
                <a:ea typeface="Calibri" panose="020F0502020204030204" pitchFamily="34" charset="0"/>
              </a:rPr>
              <a:t> ettepanek 20% broneerimisel ja 80% 28 päeva enne reisi, teatud erisustega. </a:t>
            </a:r>
          </a:p>
          <a:p>
            <a:pPr>
              <a:lnSpc>
                <a:spcPct val="105000"/>
              </a:lnSpc>
              <a:spcAft>
                <a:spcPts val="800"/>
              </a:spcAft>
            </a:pPr>
            <a:r>
              <a:rPr lang="et-EE" sz="1800" dirty="0">
                <a:effectLst/>
                <a:latin typeface="Calibri" panose="020F0502020204030204" pitchFamily="34" charset="0"/>
                <a:ea typeface="Calibri" panose="020F0502020204030204" pitchFamily="34" charset="0"/>
              </a:rPr>
              <a:t>Sektori ja ECTAA poolt on tugev vastuseis, kuid </a:t>
            </a:r>
            <a:r>
              <a:rPr lang="et-EE" sz="1800" dirty="0" err="1">
                <a:effectLst/>
                <a:latin typeface="Calibri" panose="020F0502020204030204" pitchFamily="34" charset="0"/>
                <a:ea typeface="Calibri" panose="020F0502020204030204" pitchFamily="34" charset="0"/>
              </a:rPr>
              <a:t>EL’i</a:t>
            </a:r>
            <a:r>
              <a:rPr lang="et-EE" sz="1800" dirty="0">
                <a:effectLst/>
                <a:latin typeface="Calibri" panose="020F0502020204030204" pitchFamily="34" charset="0"/>
                <a:ea typeface="Calibri" panose="020F0502020204030204" pitchFamily="34" charset="0"/>
              </a:rPr>
              <a:t> poolt paistab poliitiline tahe ja asi sisuliselt otsustatud. ECTAA survestab kuis jaksab, et ettemaksude piirang on võimalik üksnes juhul, kui see on kogu sektorile sh ka lennuettevõtetele. </a:t>
            </a:r>
            <a:r>
              <a:rPr lang="en-US" sz="1800" dirty="0">
                <a:effectLst/>
                <a:latin typeface="Calibri" panose="020F0502020204030204" pitchFamily="34" charset="0"/>
                <a:ea typeface="Calibri" panose="020F0502020204030204" pitchFamily="34" charset="0"/>
              </a:rPr>
              <a:t>R</a:t>
            </a:r>
            <a:r>
              <a:rPr lang="et-EE" sz="1800" dirty="0" err="1">
                <a:effectLst/>
                <a:latin typeface="Calibri" panose="020F0502020204030204" pitchFamily="34" charset="0"/>
                <a:ea typeface="Calibri" panose="020F0502020204030204" pitchFamily="34" charset="0"/>
              </a:rPr>
              <a:t>eisiettevõtjate</a:t>
            </a:r>
            <a:r>
              <a:rPr lang="et-EE" sz="1800" dirty="0">
                <a:effectLst/>
                <a:latin typeface="Calibri" panose="020F0502020204030204" pitchFamily="34" charset="0"/>
                <a:ea typeface="Calibri" panose="020F0502020204030204" pitchFamily="34" charset="0"/>
              </a:rPr>
              <a:t> sektori soov</a:t>
            </a:r>
            <a:r>
              <a:rPr lang="en-US" sz="1800" dirty="0">
                <a:effectLst/>
                <a:latin typeface="Calibri" panose="020F0502020204030204" pitchFamily="34" charset="0"/>
                <a:ea typeface="Calibri" panose="020F0502020204030204" pitchFamily="34" charset="0"/>
              </a:rPr>
              <a:t> on</a:t>
            </a:r>
            <a:r>
              <a:rPr lang="et-EE" sz="1800" dirty="0">
                <a:effectLst/>
                <a:latin typeface="Calibri" panose="020F0502020204030204" pitchFamily="34" charset="0"/>
                <a:ea typeface="Calibri" panose="020F0502020204030204" pitchFamily="34" charset="0"/>
              </a:rPr>
              <a:t>, et lennuvedajatele hakatakse ka ettemaksunõuet rakendama, aga kuna selle teemaga tegeleb </a:t>
            </a:r>
            <a:r>
              <a:rPr lang="et-EE" sz="1800" dirty="0" err="1">
                <a:effectLst/>
                <a:latin typeface="Calibri" panose="020F0502020204030204" pitchFamily="34" charset="0"/>
                <a:ea typeface="Calibri" panose="020F0502020204030204" pitchFamily="34" charset="0"/>
              </a:rPr>
              <a:t>DG</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MOVE</a:t>
            </a:r>
            <a:r>
              <a:rPr lang="et-EE" sz="1800" dirty="0">
                <a:effectLst/>
                <a:latin typeface="Calibri" panose="020F0502020204030204" pitchFamily="34" charset="0"/>
                <a:ea typeface="Calibri" panose="020F0502020204030204" pitchFamily="34" charset="0"/>
              </a:rPr>
              <a:t>, siis on kõik ebatõenäoline. </a:t>
            </a:r>
            <a:r>
              <a:rPr lang="et-EE" sz="1800" dirty="0" err="1">
                <a:effectLst/>
                <a:latin typeface="Calibri" panose="020F0502020204030204" pitchFamily="34" charset="0"/>
                <a:ea typeface="Calibri" panose="020F0502020204030204" pitchFamily="34" charset="0"/>
              </a:rPr>
              <a:t>ECTAA’s</a:t>
            </a:r>
            <a:r>
              <a:rPr lang="et-EE" sz="1800" dirty="0">
                <a:effectLst/>
                <a:latin typeface="Calibri" panose="020F0502020204030204" pitchFamily="34" charset="0"/>
                <a:ea typeface="Calibri" panose="020F0502020204030204" pitchFamily="34" charset="0"/>
              </a:rPr>
              <a:t> ka paras paanika. Võimalik, et </a:t>
            </a:r>
            <a:r>
              <a:rPr lang="et-EE" sz="1800" dirty="0" err="1">
                <a:effectLst/>
                <a:latin typeface="Calibri" panose="020F0502020204030204" pitchFamily="34" charset="0"/>
                <a:ea typeface="Calibri" panose="020F0502020204030204" pitchFamily="34" charset="0"/>
              </a:rPr>
              <a:t>PTD’s</a:t>
            </a:r>
            <a:r>
              <a:rPr lang="et-EE" sz="1800" dirty="0">
                <a:effectLst/>
                <a:latin typeface="Calibri" panose="020F0502020204030204" pitchFamily="34" charset="0"/>
                <a:ea typeface="Calibri" panose="020F0502020204030204" pitchFamily="34" charset="0"/>
              </a:rPr>
              <a:t> tulevad mõned erandid ka, muidu muutub pakettreiside müük veelgi kallimaks ja kindlasti väheneb veelgi pakettreiside pakkumine. </a:t>
            </a:r>
          </a:p>
          <a:p>
            <a:pPr>
              <a:lnSpc>
                <a:spcPct val="105000"/>
              </a:lnSpc>
              <a:spcAft>
                <a:spcPts val="800"/>
              </a:spcAft>
            </a:pPr>
            <a:r>
              <a:rPr lang="et-EE" sz="1800" dirty="0">
                <a:effectLst/>
                <a:latin typeface="Calibri" panose="020F0502020204030204" pitchFamily="34" charset="0"/>
                <a:ea typeface="Calibri" panose="020F0502020204030204" pitchFamily="34" charset="0"/>
              </a:rPr>
              <a:t>Viimaste uudiste kohaselt võib juhtuda, et enne </a:t>
            </a:r>
            <a:r>
              <a:rPr lang="et-EE" sz="1800" dirty="0" err="1">
                <a:effectLst/>
                <a:latin typeface="Calibri" panose="020F0502020204030204" pitchFamily="34" charset="0"/>
                <a:ea typeface="Calibri" panose="020F0502020204030204" pitchFamily="34" charset="0"/>
              </a:rPr>
              <a:t>EL’i</a:t>
            </a:r>
            <a:r>
              <a:rPr lang="et-EE" sz="1800" dirty="0">
                <a:effectLst/>
                <a:latin typeface="Calibri" panose="020F0502020204030204" pitchFamily="34" charset="0"/>
                <a:ea typeface="Calibri" panose="020F0502020204030204" pitchFamily="34" charset="0"/>
              </a:rPr>
              <a:t> ametnike suvepuhkust saab </a:t>
            </a:r>
            <a:r>
              <a:rPr lang="et-EE" sz="1800" dirty="0" err="1">
                <a:effectLst/>
                <a:latin typeface="Calibri" panose="020F0502020204030204" pitchFamily="34" charset="0"/>
                <a:ea typeface="Calibri" panose="020F0502020204030204" pitchFamily="34" charset="0"/>
              </a:rPr>
              <a:t>PTD</a:t>
            </a:r>
            <a:r>
              <a:rPr lang="et-EE" sz="1800" dirty="0">
                <a:effectLst/>
                <a:latin typeface="Calibri" panose="020F0502020204030204" pitchFamily="34" charset="0"/>
                <a:ea typeface="Calibri" panose="020F0502020204030204" pitchFamily="34" charset="0"/>
              </a:rPr>
              <a:t> muutmisprojekt lõplikult valmis. </a:t>
            </a:r>
            <a:r>
              <a:rPr lang="et-EE" sz="1800" dirty="0" err="1">
                <a:effectLst/>
                <a:latin typeface="Calibri" panose="020F0502020204030204" pitchFamily="34" charset="0"/>
                <a:ea typeface="Calibri" panose="020F0502020204030204" pitchFamily="34" charset="0"/>
              </a:rPr>
              <a:t>ECTAA’l</a:t>
            </a:r>
            <a:r>
              <a:rPr lang="et-EE" sz="1800" dirty="0">
                <a:effectLst/>
                <a:latin typeface="Calibri" panose="020F0502020204030204" pitchFamily="34" charset="0"/>
                <a:ea typeface="Calibri" panose="020F0502020204030204" pitchFamily="34" charset="0"/>
              </a:rPr>
              <a:t> lobistab, et see nii kiiresti ei õnnestuks ja arutelud jätkuks sügisel.</a:t>
            </a:r>
          </a:p>
          <a:p>
            <a:pPr>
              <a:lnSpc>
                <a:spcPct val="105000"/>
              </a:lnSpc>
              <a:spcAft>
                <a:spcPts val="800"/>
              </a:spcAft>
            </a:pPr>
            <a:r>
              <a:rPr lang="et-EE" sz="1800" b="1" dirty="0" err="1">
                <a:effectLst/>
                <a:latin typeface="Calibri" panose="020F0502020204030204" pitchFamily="34" charset="0"/>
                <a:ea typeface="Calibri" panose="020F0502020204030204" pitchFamily="34" charset="0"/>
              </a:rPr>
              <a:t>MKM</a:t>
            </a:r>
            <a:r>
              <a:rPr lang="et-EE" sz="1800" dirty="0">
                <a:effectLst/>
                <a:latin typeface="Calibri" panose="020F0502020204030204" pitchFamily="34" charset="0"/>
                <a:ea typeface="Calibri" panose="020F0502020204030204" pitchFamily="34" charset="0"/>
              </a:rPr>
              <a:t> tellis suuremahulise reisiettevõtjate </a:t>
            </a:r>
            <a:r>
              <a:rPr lang="et-EE" sz="1800" b="1" dirty="0">
                <a:effectLst/>
                <a:latin typeface="Calibri" panose="020F0502020204030204" pitchFamily="34" charset="0"/>
                <a:ea typeface="Calibri" panose="020F0502020204030204" pitchFamily="34" charset="0"/>
              </a:rPr>
              <a:t>tagatiste </a:t>
            </a:r>
            <a:r>
              <a:rPr lang="et-EE" sz="1800" dirty="0">
                <a:effectLst/>
                <a:latin typeface="Calibri" panose="020F0502020204030204" pitchFamily="34" charset="0"/>
                <a:ea typeface="Calibri" panose="020F0502020204030204" pitchFamily="34" charset="0"/>
              </a:rPr>
              <a:t>uuringu. Tõenäoliselt leiavad reisiettevõtjad peatselt oma emailist küsitlusankeedid. ETFL palub </a:t>
            </a:r>
            <a:r>
              <a:rPr lang="en-US" sz="1800" dirty="0" err="1">
                <a:effectLst/>
                <a:latin typeface="Calibri" panose="020F0502020204030204" pitchFamily="34" charset="0"/>
                <a:ea typeface="Calibri" panose="020F0502020204030204" pitchFamily="34" charset="0"/>
              </a:rPr>
              <a:t>kõigilt</a:t>
            </a:r>
            <a:r>
              <a:rPr lang="en-US" sz="1800" dirty="0">
                <a:effectLst/>
                <a:latin typeface="Calibri" panose="020F0502020204030204" pitchFamily="34" charset="0"/>
                <a:ea typeface="Calibri" panose="020F0502020204030204" pitchFamily="34" charset="0"/>
              </a:rPr>
              <a:t> </a:t>
            </a:r>
            <a:r>
              <a:rPr lang="et-EE" sz="1800" dirty="0">
                <a:effectLst/>
                <a:latin typeface="Calibri" panose="020F0502020204030204" pitchFamily="34" charset="0"/>
                <a:ea typeface="Calibri" panose="020F0502020204030204" pitchFamily="34" charset="0"/>
              </a:rPr>
              <a:t>aktiivset osalemist. </a:t>
            </a:r>
          </a:p>
          <a:p>
            <a:endParaRPr lang="et-EE" dirty="0"/>
          </a:p>
        </p:txBody>
      </p:sp>
      <p:pic>
        <p:nvPicPr>
          <p:cNvPr id="4" name="Pilt 3">
            <a:extLst>
              <a:ext uri="{FF2B5EF4-FFF2-40B4-BE49-F238E27FC236}">
                <a16:creationId xmlns:a16="http://schemas.microsoft.com/office/drawing/2014/main" id="{2428B9C2-9576-2DF1-3A46-92CA7910310D}"/>
              </a:ext>
            </a:extLst>
          </p:cNvPr>
          <p:cNvPicPr>
            <a:picLocks noChangeAspect="1"/>
          </p:cNvPicPr>
          <p:nvPr/>
        </p:nvPicPr>
        <p:blipFill>
          <a:blip r:embed="rId2"/>
          <a:stretch>
            <a:fillRect/>
          </a:stretch>
        </p:blipFill>
        <p:spPr>
          <a:xfrm>
            <a:off x="9736207" y="212685"/>
            <a:ext cx="1916644" cy="1360817"/>
          </a:xfrm>
          <a:prstGeom prst="rect">
            <a:avLst/>
          </a:prstGeom>
        </p:spPr>
      </p:pic>
    </p:spTree>
    <p:extLst>
      <p:ext uri="{BB962C8B-B14F-4D97-AF65-F5344CB8AC3E}">
        <p14:creationId xmlns:p14="http://schemas.microsoft.com/office/powerpoint/2010/main" val="2767103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328610-07FD-6121-5630-BC23DC5F983F}"/>
              </a:ext>
            </a:extLst>
          </p:cNvPr>
          <p:cNvGraphicFramePr>
            <a:graphicFrameLocks noGrp="1" noChangeAspect="1"/>
          </p:cNvGraphicFramePr>
          <p:nvPr>
            <p:ph idx="4294967295"/>
            <p:extLst>
              <p:ext uri="{D42A27DB-BD31-4B8C-83A1-F6EECF244321}">
                <p14:modId xmlns:p14="http://schemas.microsoft.com/office/powerpoint/2010/main" val="1978832528"/>
              </p:ext>
            </p:extLst>
          </p:nvPr>
        </p:nvGraphicFramePr>
        <p:xfrm>
          <a:off x="676687" y="370727"/>
          <a:ext cx="10781677" cy="6064579"/>
        </p:xfrm>
        <a:graphic>
          <a:graphicData uri="http://schemas.openxmlformats.org/presentationml/2006/ole">
            <mc:AlternateContent xmlns:mc="http://schemas.openxmlformats.org/markup-compatibility/2006">
              <mc:Choice xmlns:v="urn:schemas-microsoft-com:vml" Requires="v">
                <p:oleObj name="Acrobat Document" r:id="rId2" imgW="76200000" imgH="42862500" progId="Acrobat.Document.DC">
                  <p:embed/>
                </p:oleObj>
              </mc:Choice>
              <mc:Fallback>
                <p:oleObj name="Acrobat Document" r:id="rId2" imgW="76200000" imgH="42862500" progId="Acrobat.Document.DC">
                  <p:embed/>
                  <p:pic>
                    <p:nvPicPr>
                      <p:cNvPr id="4" name="Content Placeholder 3">
                        <a:extLst>
                          <a:ext uri="{FF2B5EF4-FFF2-40B4-BE49-F238E27FC236}">
                            <a16:creationId xmlns:a16="http://schemas.microsoft.com/office/drawing/2014/main" id="{5E328610-07FD-6121-5630-BC23DC5F983F}"/>
                          </a:ext>
                        </a:extLst>
                      </p:cNvPr>
                      <p:cNvPicPr/>
                      <p:nvPr/>
                    </p:nvPicPr>
                    <p:blipFill>
                      <a:blip r:embed="rId3"/>
                      <a:stretch>
                        <a:fillRect/>
                      </a:stretch>
                    </p:blipFill>
                    <p:spPr>
                      <a:xfrm>
                        <a:off x="676687" y="370727"/>
                        <a:ext cx="10781677" cy="6064579"/>
                      </a:xfrm>
                      <a:prstGeom prst="rect">
                        <a:avLst/>
                      </a:prstGeom>
                    </p:spPr>
                  </p:pic>
                </p:oleObj>
              </mc:Fallback>
            </mc:AlternateContent>
          </a:graphicData>
        </a:graphic>
      </p:graphicFrame>
    </p:spTree>
    <p:extLst>
      <p:ext uri="{BB962C8B-B14F-4D97-AF65-F5344CB8AC3E}">
        <p14:creationId xmlns:p14="http://schemas.microsoft.com/office/powerpoint/2010/main" val="2320838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60ED4F9-7C88-48C7-AA98-DC6F66948A56}"/>
              </a:ext>
            </a:extLst>
          </p:cNvPr>
          <p:cNvSpPr>
            <a:spLocks noGrp="1"/>
          </p:cNvSpPr>
          <p:nvPr>
            <p:ph type="title"/>
          </p:nvPr>
        </p:nvSpPr>
        <p:spPr>
          <a:xfrm>
            <a:off x="838200" y="510988"/>
            <a:ext cx="10515600" cy="1093694"/>
          </a:xfrm>
        </p:spPr>
        <p:txBody>
          <a:bodyPr>
            <a:normAutofit fontScale="90000"/>
          </a:bodyPr>
          <a:lstStyle/>
          <a:p>
            <a:pPr algn="ctr"/>
            <a:br>
              <a:rPr lang="en-US" sz="1800" b="0" u="sng" dirty="0">
                <a:solidFill>
                  <a:srgbClr val="003087"/>
                </a:solidFill>
                <a:effectLst/>
                <a:latin typeface="Roboto" panose="02000000000000000000" pitchFamily="2" charset="0"/>
                <a:ea typeface="Times New Roman" panose="02020603050405020304" pitchFamily="18" charset="0"/>
                <a:cs typeface="Arial" panose="020B0604020202020204" pitchFamily="34" charset="0"/>
                <a:hlinkClick r:id="rId2"/>
              </a:rPr>
            </a:br>
            <a:br>
              <a:rPr lang="en-US" sz="1800" b="0" u="sng" dirty="0">
                <a:solidFill>
                  <a:srgbClr val="003087"/>
                </a:solidFill>
                <a:effectLst/>
                <a:latin typeface="Roboto" panose="02000000000000000000" pitchFamily="2" charset="0"/>
                <a:ea typeface="Times New Roman" panose="02020603050405020304" pitchFamily="18" charset="0"/>
                <a:cs typeface="Arial" panose="020B0604020202020204" pitchFamily="34" charset="0"/>
                <a:hlinkClick r:id="rId2"/>
              </a:rPr>
            </a:br>
            <a:r>
              <a:rPr lang="et-EE" sz="1800" b="0" u="sng" dirty="0">
                <a:solidFill>
                  <a:srgbClr val="003087"/>
                </a:solidFill>
                <a:effectLst/>
                <a:latin typeface="Roboto" panose="02000000000000000000" pitchFamily="2" charset="0"/>
                <a:ea typeface="Times New Roman" panose="02020603050405020304" pitchFamily="18" charset="0"/>
                <a:cs typeface="Arial" panose="020B0604020202020204" pitchFamily="34" charset="0"/>
                <a:hlinkClick r:id="rId2"/>
              </a:rPr>
              <a:t>Valitsuse 5.5 istungi kommenteeritud päevakord</a:t>
            </a:r>
            <a:r>
              <a:rPr lang="et-EE" sz="1800" b="0" dirty="0">
                <a:solidFill>
                  <a:srgbClr val="003087"/>
                </a:solidFill>
                <a:effectLst/>
                <a:latin typeface="Roboto" panose="02000000000000000000" pitchFamily="2" charset="0"/>
                <a:ea typeface="Times New Roman" panose="02020603050405020304" pitchFamily="18" charset="0"/>
                <a:cs typeface="Arial" panose="020B0604020202020204" pitchFamily="34" charset="0"/>
              </a:rPr>
              <a:t> </a:t>
            </a:r>
            <a:br>
              <a:rPr lang="et-EE" sz="1800" b="1" dirty="0">
                <a:effectLst/>
                <a:latin typeface="Calibri" panose="020F0502020204030204" pitchFamily="34" charset="0"/>
                <a:ea typeface="Calibri" panose="020F0502020204030204" pitchFamily="34" charset="0"/>
              </a:rPr>
            </a:br>
            <a:r>
              <a:rPr lang="et-EE" sz="1800" dirty="0">
                <a:effectLst/>
                <a:latin typeface="Arial" panose="020B0604020202020204" pitchFamily="34" charset="0"/>
                <a:ea typeface="Calibri" panose="020F0502020204030204" pitchFamily="34" charset="0"/>
              </a:rPr>
              <a:t>04.05.2022</a:t>
            </a:r>
            <a:br>
              <a:rPr lang="et-EE" sz="1800" dirty="0">
                <a:effectLst/>
                <a:latin typeface="Calibri" panose="020F0502020204030204" pitchFamily="34" charset="0"/>
                <a:ea typeface="Calibri" panose="020F0502020204030204" pitchFamily="34" charset="0"/>
              </a:rPr>
            </a:br>
            <a:endParaRPr lang="et-EE" dirty="0"/>
          </a:p>
        </p:txBody>
      </p:sp>
      <p:sp>
        <p:nvSpPr>
          <p:cNvPr id="3" name="Sisu kohatäide 2">
            <a:extLst>
              <a:ext uri="{FF2B5EF4-FFF2-40B4-BE49-F238E27FC236}">
                <a16:creationId xmlns:a16="http://schemas.microsoft.com/office/drawing/2014/main" id="{0C6F1D95-9B62-439B-8A2D-B777C0DF44B7}"/>
              </a:ext>
            </a:extLst>
          </p:cNvPr>
          <p:cNvSpPr>
            <a:spLocks noGrp="1"/>
          </p:cNvSpPr>
          <p:nvPr>
            <p:ph idx="1"/>
          </p:nvPr>
        </p:nvSpPr>
        <p:spPr/>
        <p:txBody>
          <a:bodyPr/>
          <a:lstStyle/>
          <a:p>
            <a:pPr>
              <a:spcAft>
                <a:spcPts val="1380"/>
              </a:spcAft>
            </a:pPr>
            <a:r>
              <a:rPr lang="et-EE" sz="1800" b="1" dirty="0">
                <a:effectLst/>
                <a:latin typeface="Arial" panose="020B0604020202020204" pitchFamily="34" charset="0"/>
                <a:ea typeface="Calibri" panose="020F0502020204030204" pitchFamily="34" charset="0"/>
              </a:rPr>
              <a:t>13. Eesti seisukohad pakettreiside direktiivi avaliku konsultatsiooni kohta</a:t>
            </a:r>
            <a:br>
              <a:rPr lang="et-EE" sz="1800" dirty="0">
                <a:effectLst/>
                <a:latin typeface="Arial" panose="020B0604020202020204" pitchFamily="34" charset="0"/>
                <a:ea typeface="Calibri" panose="020F0502020204030204" pitchFamily="34" charset="0"/>
              </a:rPr>
            </a:br>
            <a:r>
              <a:rPr lang="et-EE" sz="1800" dirty="0">
                <a:effectLst/>
                <a:latin typeface="Arial" panose="020B0604020202020204" pitchFamily="34" charset="0"/>
                <a:ea typeface="Calibri" panose="020F0502020204030204" pitchFamily="34" charset="0"/>
              </a:rPr>
              <a:t>Esitaja: ettevõtlus- ja infotehnoloogiaminister Andres Sutt</a:t>
            </a:r>
            <a:br>
              <a:rPr lang="et-EE" sz="1800" dirty="0">
                <a:effectLst/>
                <a:latin typeface="Arial" panose="020B0604020202020204" pitchFamily="34" charset="0"/>
                <a:ea typeface="Calibri" panose="020F0502020204030204" pitchFamily="34" charset="0"/>
              </a:rPr>
            </a:br>
            <a:r>
              <a:rPr lang="et-EE" sz="1800" dirty="0">
                <a:effectLst/>
                <a:latin typeface="Arial" panose="020B0604020202020204" pitchFamily="34" charset="0"/>
                <a:ea typeface="Calibri" panose="020F0502020204030204" pitchFamily="34" charset="0"/>
              </a:rPr>
              <a:t>Tüüp: Eesti seisukohad Euroopa Liidu õigusakti eelnõu kohta</a:t>
            </a:r>
            <a:endParaRPr lang="et-EE" sz="1800" dirty="0">
              <a:effectLst/>
              <a:latin typeface="Calibri" panose="020F0502020204030204" pitchFamily="34" charset="0"/>
              <a:ea typeface="Calibri" panose="020F0502020204030204" pitchFamily="34" charset="0"/>
            </a:endParaRPr>
          </a:p>
          <a:p>
            <a:pPr>
              <a:spcAft>
                <a:spcPts val="1380"/>
              </a:spcAft>
            </a:pPr>
            <a:r>
              <a:rPr lang="et-EE" sz="1800" dirty="0">
                <a:effectLst/>
                <a:latin typeface="Arial" panose="020B0604020202020204" pitchFamily="34" charset="0"/>
                <a:ea typeface="Calibri" panose="020F0502020204030204" pitchFamily="34" charset="0"/>
              </a:rPr>
              <a:t>Euroopa Komisjon on tulnud välja avaliku konsultatsiooniga, et vaadata üle pakettreisidega seonduvad Euroopa Liidu õigusnormid. Pandeemiast tekkinud kriis on tinginud raskused pakettreiside ja seotud reisikorraldusteenuste direktiivi kohaldamisel ja tõstatanud küsimusi direktiivi ajakohasusest.</a:t>
            </a:r>
            <a:endParaRPr lang="et-EE" sz="1800" dirty="0">
              <a:effectLst/>
              <a:latin typeface="Calibri" panose="020F0502020204030204" pitchFamily="34" charset="0"/>
              <a:ea typeface="Calibri" panose="020F0502020204030204" pitchFamily="34" charset="0"/>
            </a:endParaRPr>
          </a:p>
          <a:p>
            <a:pPr>
              <a:spcAft>
                <a:spcPts val="1380"/>
              </a:spcAft>
            </a:pPr>
            <a:r>
              <a:rPr lang="et-EE" sz="1800" dirty="0">
                <a:effectLst/>
                <a:latin typeface="Arial" panose="020B0604020202020204" pitchFamily="34" charset="0"/>
                <a:ea typeface="Calibri" panose="020F0502020204030204" pitchFamily="34" charset="0"/>
              </a:rPr>
              <a:t>Eesti huvi on, et tagatud oleksid nii kõrgel tasemel tarbijakaitse kui ettevõtete elujõulisus. Seega on vajalikud paindlikud lahendused, eriti arvestades, et suur osa Eesti turismisektoris tegutsevatest ettevõtetest on väikese ja keskmise suurusega. Eesti leiab, et eeskätt reisi tühistamise korral erakorralistes olukordades võiks tagasimaksete tegemine olla praegusest paindlikum, mida on võimalik saavutada näiteks maksetähtaja pikendamisega või lubades ajutiselt tagasimaksete tegemist tagatisega kaetud </a:t>
            </a:r>
            <a:r>
              <a:rPr lang="et-EE" sz="1800" dirty="0" err="1">
                <a:effectLst/>
                <a:latin typeface="Arial" panose="020B0604020202020204" pitchFamily="34" charset="0"/>
                <a:ea typeface="Calibri" panose="020F0502020204030204" pitchFamily="34" charset="0"/>
              </a:rPr>
              <a:t>vautšeri</a:t>
            </a:r>
            <a:r>
              <a:rPr lang="et-EE" sz="1800" dirty="0">
                <a:effectLst/>
                <a:latin typeface="Arial" panose="020B0604020202020204" pitchFamily="34" charset="0"/>
                <a:ea typeface="Calibri" panose="020F0502020204030204" pitchFamily="34" charset="0"/>
              </a:rPr>
              <a:t> kujul.</a:t>
            </a:r>
            <a:endParaRPr lang="et-EE" sz="1800" dirty="0">
              <a:effectLst/>
              <a:latin typeface="Calibri" panose="020F0502020204030204" pitchFamily="34" charset="0"/>
              <a:ea typeface="Calibri" panose="020F0502020204030204" pitchFamily="34" charset="0"/>
            </a:endParaRPr>
          </a:p>
          <a:p>
            <a:endParaRPr lang="et-EE" dirty="0"/>
          </a:p>
        </p:txBody>
      </p:sp>
    </p:spTree>
    <p:extLst>
      <p:ext uri="{BB962C8B-B14F-4D97-AF65-F5344CB8AC3E}">
        <p14:creationId xmlns:p14="http://schemas.microsoft.com/office/powerpoint/2010/main" val="3393422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625E2-9E47-4BED-BF26-C048C85B987E}"/>
              </a:ext>
            </a:extLst>
          </p:cNvPr>
          <p:cNvPicPr>
            <a:picLocks noChangeAspect="1"/>
          </p:cNvPicPr>
          <p:nvPr/>
        </p:nvPicPr>
        <p:blipFill>
          <a:blip r:embed="rId2"/>
          <a:stretch>
            <a:fillRect/>
          </a:stretch>
        </p:blipFill>
        <p:spPr>
          <a:xfrm>
            <a:off x="2907102" y="409153"/>
            <a:ext cx="6075376" cy="6356086"/>
          </a:xfrm>
          <a:prstGeom prst="rect">
            <a:avLst/>
          </a:prstGeom>
        </p:spPr>
      </p:pic>
    </p:spTree>
    <p:extLst>
      <p:ext uri="{BB962C8B-B14F-4D97-AF65-F5344CB8AC3E}">
        <p14:creationId xmlns:p14="http://schemas.microsoft.com/office/powerpoint/2010/main" val="339075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672667B-0B61-4F83-86B4-258DCCFA109C}"/>
              </a:ext>
            </a:extLst>
          </p:cNvPr>
          <p:cNvSpPr>
            <a:spLocks noGrp="1"/>
          </p:cNvSpPr>
          <p:nvPr>
            <p:ph type="title"/>
          </p:nvPr>
        </p:nvSpPr>
        <p:spPr/>
        <p:txBody>
          <a:bodyPr>
            <a:normAutofit/>
          </a:bodyPr>
          <a:lstStyle/>
          <a:p>
            <a:pPr algn="ctr"/>
            <a:br>
              <a:rPr lang="en-US" sz="4400" dirty="0">
                <a:effectLst/>
                <a:latin typeface="Calibri" panose="020F0502020204030204" pitchFamily="34" charset="0"/>
                <a:ea typeface="Calibri" panose="020F0502020204030204" pitchFamily="34" charset="0"/>
              </a:rPr>
            </a:br>
            <a:endParaRPr lang="et-EE" dirty="0"/>
          </a:p>
        </p:txBody>
      </p:sp>
      <p:sp>
        <p:nvSpPr>
          <p:cNvPr id="10" name="Content Placeholder 9">
            <a:extLst>
              <a:ext uri="{FF2B5EF4-FFF2-40B4-BE49-F238E27FC236}">
                <a16:creationId xmlns:a16="http://schemas.microsoft.com/office/drawing/2014/main" id="{5C00D505-6002-3DA3-001D-66954A787D71}"/>
              </a:ext>
            </a:extLst>
          </p:cNvPr>
          <p:cNvSpPr>
            <a:spLocks noGrp="1"/>
          </p:cNvSpPr>
          <p:nvPr>
            <p:ph sz="half" idx="1"/>
          </p:nvPr>
        </p:nvSpPr>
        <p:spPr/>
        <p:txBody>
          <a:bodyPr>
            <a:normAutofit/>
          </a:bodyPr>
          <a:lstStyle/>
          <a:p>
            <a:pPr marL="0" indent="0">
              <a:buNone/>
            </a:pPr>
            <a:r>
              <a:rPr lang="en-US" sz="4400" dirty="0" err="1">
                <a:latin typeface="Forte Forward" panose="020B0604020202020204" pitchFamily="2" charset="0"/>
                <a:cs typeface="Forte Forward" panose="020B0604020202020204" pitchFamily="2" charset="0"/>
              </a:rPr>
              <a:t>Vaba</a:t>
            </a:r>
            <a:r>
              <a:rPr lang="en-US" sz="4400" dirty="0">
                <a:latin typeface="Forte Forward" panose="020B0604020202020204" pitchFamily="2" charset="0"/>
                <a:cs typeface="Forte Forward" panose="020B0604020202020204" pitchFamily="2" charset="0"/>
              </a:rPr>
              <a:t> </a:t>
            </a:r>
            <a:r>
              <a:rPr lang="en-US" sz="4400" dirty="0" err="1">
                <a:latin typeface="Forte Forward" panose="020B0604020202020204" pitchFamily="2" charset="0"/>
                <a:cs typeface="Forte Forward" panose="020B0604020202020204" pitchFamily="2" charset="0"/>
              </a:rPr>
              <a:t>mikrofon</a:t>
            </a:r>
            <a:r>
              <a:rPr lang="en-US" sz="4400" dirty="0">
                <a:latin typeface="Forte Forward" panose="020B0604020202020204" pitchFamily="2" charset="0"/>
                <a:cs typeface="Forte Forward" panose="020B0604020202020204" pitchFamily="2" charset="0"/>
              </a:rPr>
              <a:t>!</a:t>
            </a:r>
            <a:endParaRPr lang="et-EE" sz="4400" dirty="0">
              <a:latin typeface="Forte Forward" panose="020B0604020202020204" pitchFamily="2" charset="0"/>
              <a:cs typeface="Forte Forward" panose="020B0604020202020204" pitchFamily="2" charset="0"/>
            </a:endParaRPr>
          </a:p>
        </p:txBody>
      </p:sp>
      <p:sp>
        <p:nvSpPr>
          <p:cNvPr id="11" name="Content Placeholder 10">
            <a:extLst>
              <a:ext uri="{FF2B5EF4-FFF2-40B4-BE49-F238E27FC236}">
                <a16:creationId xmlns:a16="http://schemas.microsoft.com/office/drawing/2014/main" id="{7B6CA439-A476-9C31-0651-DA17EEDA1433}"/>
              </a:ext>
            </a:extLst>
          </p:cNvPr>
          <p:cNvSpPr>
            <a:spLocks noGrp="1"/>
          </p:cNvSpPr>
          <p:nvPr>
            <p:ph sz="half" idx="2"/>
          </p:nvPr>
        </p:nvSpPr>
        <p:spPr/>
        <p:txBody>
          <a:bodyPr/>
          <a:lstStyle/>
          <a:p>
            <a:endParaRPr lang="et-EE"/>
          </a:p>
        </p:txBody>
      </p:sp>
      <p:pic>
        <p:nvPicPr>
          <p:cNvPr id="9" name="Pilt 8">
            <a:extLst>
              <a:ext uri="{FF2B5EF4-FFF2-40B4-BE49-F238E27FC236}">
                <a16:creationId xmlns:a16="http://schemas.microsoft.com/office/drawing/2014/main" id="{80E566CC-6509-4D65-8CCE-FF8BE7904CDF}"/>
              </a:ext>
            </a:extLst>
          </p:cNvPr>
          <p:cNvPicPr>
            <a:picLocks noChangeAspect="1"/>
          </p:cNvPicPr>
          <p:nvPr/>
        </p:nvPicPr>
        <p:blipFill>
          <a:blip r:embed="rId2"/>
          <a:stretch>
            <a:fillRect/>
          </a:stretch>
        </p:blipFill>
        <p:spPr>
          <a:xfrm>
            <a:off x="9801571" y="226244"/>
            <a:ext cx="1916644" cy="1360817"/>
          </a:xfrm>
          <a:prstGeom prst="rect">
            <a:avLst/>
          </a:prstGeom>
        </p:spPr>
      </p:pic>
      <p:pic>
        <p:nvPicPr>
          <p:cNvPr id="4098" name="Picture 2" descr="Mic Test - Apps on Google Play">
            <a:extLst>
              <a:ext uri="{FF2B5EF4-FFF2-40B4-BE49-F238E27FC236}">
                <a16:creationId xmlns:a16="http://schemas.microsoft.com/office/drawing/2014/main" id="{E1BE058D-7C33-8802-2F66-38ED97339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669" y="1300163"/>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9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a:extLst>
              <a:ext uri="{FF2B5EF4-FFF2-40B4-BE49-F238E27FC236}">
                <a16:creationId xmlns:a16="http://schemas.microsoft.com/office/drawing/2014/main" id="{3EE2F4B9-B8F9-4380-9A5A-6F74132A585E}"/>
              </a:ext>
            </a:extLst>
          </p:cNvPr>
          <p:cNvPicPr>
            <a:picLocks noChangeAspect="1"/>
          </p:cNvPicPr>
          <p:nvPr/>
        </p:nvPicPr>
        <p:blipFill>
          <a:blip r:embed="rId2"/>
          <a:stretch>
            <a:fillRect/>
          </a:stretch>
        </p:blipFill>
        <p:spPr>
          <a:xfrm>
            <a:off x="9943488" y="257549"/>
            <a:ext cx="1694915" cy="1203389"/>
          </a:xfrm>
          <a:custGeom>
            <a:avLst/>
            <a:gdLst/>
            <a:ahLst/>
            <a:cxnLst/>
            <a:rect l="l" t="t" r="r" b="b"/>
            <a:pathLst>
              <a:path w="4141760" h="4377846">
                <a:moveTo>
                  <a:pt x="0" y="0"/>
                </a:moveTo>
                <a:lnTo>
                  <a:pt x="4141760" y="0"/>
                </a:lnTo>
                <a:lnTo>
                  <a:pt x="4141760" y="4377846"/>
                </a:lnTo>
                <a:lnTo>
                  <a:pt x="0" y="4377846"/>
                </a:lnTo>
                <a:close/>
              </a:path>
            </a:pathLst>
          </a:custGeom>
        </p:spPr>
      </p:pic>
      <p:sp>
        <p:nvSpPr>
          <p:cNvPr id="18" name="Teksti kohatäide 17">
            <a:extLst>
              <a:ext uri="{FF2B5EF4-FFF2-40B4-BE49-F238E27FC236}">
                <a16:creationId xmlns:a16="http://schemas.microsoft.com/office/drawing/2014/main" id="{62CB4017-380D-40F0-990A-AA7C5A506C7A}"/>
              </a:ext>
            </a:extLst>
          </p:cNvPr>
          <p:cNvSpPr>
            <a:spLocks noGrp="1"/>
          </p:cNvSpPr>
          <p:nvPr>
            <p:ph type="body" sz="half" idx="4294967295"/>
          </p:nvPr>
        </p:nvSpPr>
        <p:spPr>
          <a:xfrm>
            <a:off x="527899" y="1371600"/>
            <a:ext cx="7196875" cy="4497388"/>
          </a:xfrm>
        </p:spPr>
        <p:txBody>
          <a:bodyPr/>
          <a:lstStyle/>
          <a:p>
            <a:pPr marL="0" indent="0">
              <a:buNone/>
            </a:pPr>
            <a:r>
              <a:rPr lang="en-US" sz="3600" dirty="0"/>
              <a:t>	Külli Karing </a:t>
            </a:r>
          </a:p>
          <a:p>
            <a:pPr marL="0" indent="0">
              <a:buNone/>
            </a:pPr>
            <a:br>
              <a:rPr lang="en-US" sz="2800" dirty="0"/>
            </a:br>
            <a:r>
              <a:rPr lang="en-US" sz="2800" dirty="0"/>
              <a:t>	President</a:t>
            </a:r>
            <a:br>
              <a:rPr lang="en-US" sz="2800" dirty="0"/>
            </a:br>
            <a:r>
              <a:rPr lang="en-US" dirty="0"/>
              <a:t>	</a:t>
            </a:r>
            <a:r>
              <a:rPr lang="en-US" sz="2800" dirty="0"/>
              <a:t>Eesti </a:t>
            </a:r>
            <a:r>
              <a:rPr lang="en-US" sz="2800" dirty="0" err="1"/>
              <a:t>Turismi</a:t>
            </a:r>
            <a:r>
              <a:rPr lang="en-US" sz="2800" dirty="0"/>
              <a:t>- ja </a:t>
            </a:r>
            <a:r>
              <a:rPr lang="en-US" sz="2800" dirty="0" err="1"/>
              <a:t>Reisifirmade</a:t>
            </a:r>
            <a:r>
              <a:rPr lang="en-US" dirty="0"/>
              <a:t> </a:t>
            </a:r>
            <a:r>
              <a:rPr lang="en-US" sz="2800" dirty="0"/>
              <a:t>Liit</a:t>
            </a:r>
            <a:endParaRPr lang="et-EE" sz="2800" dirty="0"/>
          </a:p>
          <a:p>
            <a:endParaRPr lang="et-EE" dirty="0"/>
          </a:p>
        </p:txBody>
      </p:sp>
      <p:pic>
        <p:nvPicPr>
          <p:cNvPr id="3" name="Picture 2">
            <a:extLst>
              <a:ext uri="{FF2B5EF4-FFF2-40B4-BE49-F238E27FC236}">
                <a16:creationId xmlns:a16="http://schemas.microsoft.com/office/drawing/2014/main" id="{F0E9C0D6-FC78-8138-9D26-AF07B2C83D66}"/>
              </a:ext>
            </a:extLst>
          </p:cNvPr>
          <p:cNvPicPr>
            <a:picLocks noChangeAspect="1"/>
          </p:cNvPicPr>
          <p:nvPr/>
        </p:nvPicPr>
        <p:blipFill>
          <a:blip r:embed="rId3"/>
          <a:stretch>
            <a:fillRect/>
          </a:stretch>
        </p:blipFill>
        <p:spPr>
          <a:xfrm>
            <a:off x="3621027" y="3695450"/>
            <a:ext cx="7363853" cy="1790950"/>
          </a:xfrm>
          <a:prstGeom prst="rect">
            <a:avLst/>
          </a:prstGeom>
        </p:spPr>
      </p:pic>
    </p:spTree>
    <p:extLst>
      <p:ext uri="{BB962C8B-B14F-4D97-AF65-F5344CB8AC3E}">
        <p14:creationId xmlns:p14="http://schemas.microsoft.com/office/powerpoint/2010/main" val="2226932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68D3964-0FE1-42B1-82A7-9B4C7D701C2D}"/>
              </a:ext>
            </a:extLst>
          </p:cNvPr>
          <p:cNvSpPr>
            <a:spLocks noGrp="1"/>
          </p:cNvSpPr>
          <p:nvPr>
            <p:ph type="title"/>
          </p:nvPr>
        </p:nvSpPr>
        <p:spPr>
          <a:xfrm>
            <a:off x="838200" y="365125"/>
            <a:ext cx="10515600" cy="990709"/>
          </a:xfrm>
        </p:spPr>
        <p:txBody>
          <a:bodyPr/>
          <a:lstStyle/>
          <a:p>
            <a:pPr algn="ctr"/>
            <a:r>
              <a:rPr lang="et-EE" b="1" dirty="0"/>
              <a:t>202</a:t>
            </a:r>
            <a:r>
              <a:rPr lang="en-US" b="1" dirty="0"/>
              <a:t>3</a:t>
            </a:r>
            <a:r>
              <a:rPr lang="et-EE" b="1" dirty="0"/>
              <a:t> kevadvolikogu</a:t>
            </a:r>
            <a:r>
              <a:rPr lang="en-US" b="1" dirty="0"/>
              <a:t> </a:t>
            </a:r>
            <a:r>
              <a:rPr lang="en-US" b="1" dirty="0" err="1"/>
              <a:t>päevakord</a:t>
            </a:r>
            <a:r>
              <a:rPr lang="en-US" b="1" dirty="0"/>
              <a:t> III</a:t>
            </a:r>
            <a:endParaRPr lang="et-EE" dirty="0"/>
          </a:p>
        </p:txBody>
      </p:sp>
      <p:sp>
        <p:nvSpPr>
          <p:cNvPr id="3" name="Sisu kohatäide 2">
            <a:extLst>
              <a:ext uri="{FF2B5EF4-FFF2-40B4-BE49-F238E27FC236}">
                <a16:creationId xmlns:a16="http://schemas.microsoft.com/office/drawing/2014/main" id="{B10209F7-40DC-4837-A415-27F4CE3F8D1B}"/>
              </a:ext>
            </a:extLst>
          </p:cNvPr>
          <p:cNvSpPr>
            <a:spLocks noGrp="1"/>
          </p:cNvSpPr>
          <p:nvPr>
            <p:ph idx="1"/>
          </p:nvPr>
        </p:nvSpPr>
        <p:spPr>
          <a:xfrm>
            <a:off x="838199" y="1825624"/>
            <a:ext cx="10800205" cy="4501603"/>
          </a:xfrm>
        </p:spPr>
        <p:txBody>
          <a:bodyPr>
            <a:noAutofit/>
          </a:bodyPr>
          <a:lstStyle/>
          <a:p>
            <a:pPr marL="0" indent="0" algn="l" hangingPunct="0">
              <a:buNone/>
            </a:pPr>
            <a:r>
              <a:rPr lang="en-US" sz="2400" dirty="0">
                <a:effectLst/>
                <a:ea typeface="Calibri" panose="020F0502020204030204" pitchFamily="34" charset="0"/>
              </a:rPr>
              <a:t> 14.15  </a:t>
            </a:r>
            <a:r>
              <a:rPr lang="en-US" sz="2400" dirty="0" err="1">
                <a:effectLst/>
                <a:ea typeface="Calibri" panose="020F0502020204030204" pitchFamily="34" charset="0"/>
              </a:rPr>
              <a:t>lõuna</a:t>
            </a:r>
            <a:r>
              <a:rPr lang="en-US" sz="2400" dirty="0">
                <a:effectLst/>
                <a:ea typeface="Calibri" panose="020F0502020204030204" pitchFamily="34" charset="0"/>
              </a:rPr>
              <a:t> </a:t>
            </a:r>
            <a:r>
              <a:rPr lang="en-US" sz="2400" dirty="0" err="1">
                <a:effectLst/>
                <a:ea typeface="Calibri" panose="020F0502020204030204" pitchFamily="34" charset="0"/>
              </a:rPr>
              <a:t>Mõisakohwikus</a:t>
            </a:r>
            <a:endParaRPr lang="en-US" sz="2400" dirty="0">
              <a:effectLst/>
              <a:ea typeface="Calibri" panose="020F0502020204030204" pitchFamily="34" charset="0"/>
            </a:endParaRPr>
          </a:p>
          <a:p>
            <a:pPr marL="0" indent="0" algn="l" hangingPunct="0">
              <a:buNone/>
            </a:pPr>
            <a:r>
              <a:rPr lang="en-US" sz="2400" dirty="0">
                <a:effectLst/>
                <a:ea typeface="Calibri" panose="020F0502020204030204" pitchFamily="34" charset="0"/>
              </a:rPr>
              <a:t>  </a:t>
            </a:r>
          </a:p>
          <a:p>
            <a:pPr marL="0" indent="0" algn="l" hangingPunct="0">
              <a:buNone/>
            </a:pPr>
            <a:endParaRPr lang="en-US" sz="2400" dirty="0">
              <a:effectLst/>
              <a:ea typeface="Calibri" panose="020F0502020204030204" pitchFamily="34" charset="0"/>
            </a:endParaRPr>
          </a:p>
          <a:p>
            <a:pPr marL="0" indent="0" algn="l" hangingPunct="0">
              <a:buNone/>
            </a:pPr>
            <a:endParaRPr lang="en-US" sz="2400" dirty="0">
              <a:ea typeface="Calibri" panose="020F0502020204030204" pitchFamily="34" charset="0"/>
            </a:endParaRPr>
          </a:p>
          <a:p>
            <a:pPr marL="0" indent="0" algn="l" hangingPunct="0">
              <a:buNone/>
            </a:pPr>
            <a:r>
              <a:rPr lang="en-US" sz="2400" dirty="0">
                <a:effectLst/>
                <a:ea typeface="Calibri" panose="020F0502020204030204" pitchFamily="34" charset="0"/>
              </a:rPr>
              <a:t>15.15  </a:t>
            </a:r>
            <a:r>
              <a:rPr lang="en-US" sz="2400" dirty="0" err="1">
                <a:effectLst/>
                <a:ea typeface="Calibri" panose="020F0502020204030204" pitchFamily="34" charset="0"/>
              </a:rPr>
              <a:t>mõisatuur</a:t>
            </a:r>
            <a:r>
              <a:rPr lang="en-US" sz="2400" dirty="0">
                <a:effectLst/>
                <a:ea typeface="Calibri" panose="020F0502020204030204" pitchFamily="34" charset="0"/>
              </a:rPr>
              <a:t>   </a:t>
            </a:r>
          </a:p>
          <a:p>
            <a:pPr marL="0" indent="0" algn="l" hangingPunct="0">
              <a:buNone/>
            </a:pPr>
            <a:endParaRPr lang="en-US" sz="2400" dirty="0">
              <a:effectLst/>
              <a:ea typeface="Calibri" panose="020F0502020204030204" pitchFamily="34" charset="0"/>
            </a:endParaRPr>
          </a:p>
          <a:p>
            <a:pPr marL="0" indent="0" algn="l" hangingPunct="0">
              <a:buNone/>
            </a:pPr>
            <a:endParaRPr lang="en-US" sz="2400" dirty="0">
              <a:effectLst/>
              <a:ea typeface="Calibri" panose="020F0502020204030204" pitchFamily="34" charset="0"/>
            </a:endParaRPr>
          </a:p>
          <a:p>
            <a:pPr marL="0" indent="0" algn="l" hangingPunct="0">
              <a:buNone/>
            </a:pPr>
            <a:r>
              <a:rPr lang="en-US" sz="2400" dirty="0">
                <a:effectLst/>
                <a:ea typeface="Calibri" panose="020F0502020204030204" pitchFamily="34" charset="0"/>
              </a:rPr>
              <a:t>16.00  Buss </a:t>
            </a:r>
            <a:r>
              <a:rPr lang="en-US" sz="2400" dirty="0" err="1">
                <a:effectLst/>
                <a:ea typeface="Calibri" panose="020F0502020204030204" pitchFamily="34" charset="0"/>
              </a:rPr>
              <a:t>Anija</a:t>
            </a:r>
            <a:r>
              <a:rPr lang="en-US" sz="2400" dirty="0">
                <a:effectLst/>
                <a:ea typeface="Calibri" panose="020F0502020204030204" pitchFamily="34" charset="0"/>
              </a:rPr>
              <a:t> </a:t>
            </a:r>
            <a:r>
              <a:rPr lang="en-US" sz="2400" dirty="0" err="1">
                <a:effectLst/>
                <a:ea typeface="Calibri" panose="020F0502020204030204" pitchFamily="34" charset="0"/>
              </a:rPr>
              <a:t>mõis</a:t>
            </a:r>
            <a:r>
              <a:rPr lang="en-US" sz="2400" dirty="0">
                <a:effectLst/>
                <a:ea typeface="Calibri" panose="020F0502020204030204" pitchFamily="34" charset="0"/>
              </a:rPr>
              <a:t> – Tallinn    </a:t>
            </a:r>
            <a:endParaRPr lang="et-EE" sz="2400" dirty="0">
              <a:effectLst/>
              <a:ea typeface="Calibri" panose="020F0502020204030204" pitchFamily="34" charset="0"/>
            </a:endParaRPr>
          </a:p>
          <a:p>
            <a:pPr hangingPunct="0">
              <a:buFont typeface="Wingdings" panose="05000000000000000000" pitchFamily="2" charset="2"/>
              <a:buChar char="§"/>
            </a:pPr>
            <a:endParaRPr lang="et-EE" sz="2400" dirty="0">
              <a:effectLst/>
              <a:latin typeface="Times New Roman" panose="02020603050405020304" pitchFamily="18" charset="0"/>
              <a:ea typeface="Calibri" panose="020F0502020204030204" pitchFamily="34" charset="0"/>
            </a:endParaRPr>
          </a:p>
          <a:p>
            <a:endParaRPr lang="et-EE" sz="2400" dirty="0"/>
          </a:p>
        </p:txBody>
      </p:sp>
      <p:pic>
        <p:nvPicPr>
          <p:cNvPr id="4" name="Pilt 3">
            <a:extLst>
              <a:ext uri="{FF2B5EF4-FFF2-40B4-BE49-F238E27FC236}">
                <a16:creationId xmlns:a16="http://schemas.microsoft.com/office/drawing/2014/main" id="{74C55321-BB19-414D-9D15-DB7A3EEE875C}"/>
              </a:ext>
            </a:extLst>
          </p:cNvPr>
          <p:cNvPicPr>
            <a:picLocks noChangeAspect="1"/>
          </p:cNvPicPr>
          <p:nvPr/>
        </p:nvPicPr>
        <p:blipFill>
          <a:blip r:embed="rId2"/>
          <a:stretch>
            <a:fillRect/>
          </a:stretch>
        </p:blipFill>
        <p:spPr>
          <a:xfrm>
            <a:off x="9929908" y="257549"/>
            <a:ext cx="1708496" cy="1213032"/>
          </a:xfrm>
          <a:custGeom>
            <a:avLst/>
            <a:gdLst/>
            <a:ahLst/>
            <a:cxnLst/>
            <a:rect l="l" t="t" r="r" b="b"/>
            <a:pathLst>
              <a:path w="4141760" h="4377846">
                <a:moveTo>
                  <a:pt x="0" y="0"/>
                </a:moveTo>
                <a:lnTo>
                  <a:pt x="4141760" y="0"/>
                </a:lnTo>
                <a:lnTo>
                  <a:pt x="4141760" y="4377846"/>
                </a:lnTo>
                <a:lnTo>
                  <a:pt x="0" y="4377846"/>
                </a:lnTo>
                <a:close/>
              </a:path>
            </a:pathLst>
          </a:custGeom>
        </p:spPr>
      </p:pic>
      <p:pic>
        <p:nvPicPr>
          <p:cNvPr id="8" name="Picture 7">
            <a:extLst>
              <a:ext uri="{FF2B5EF4-FFF2-40B4-BE49-F238E27FC236}">
                <a16:creationId xmlns:a16="http://schemas.microsoft.com/office/drawing/2014/main" id="{32C03076-DC83-BD71-CC41-95B6E8E9526A}"/>
              </a:ext>
            </a:extLst>
          </p:cNvPr>
          <p:cNvPicPr>
            <a:picLocks noChangeAspect="1"/>
          </p:cNvPicPr>
          <p:nvPr/>
        </p:nvPicPr>
        <p:blipFill>
          <a:blip r:embed="rId3"/>
          <a:stretch>
            <a:fillRect/>
          </a:stretch>
        </p:blipFill>
        <p:spPr>
          <a:xfrm>
            <a:off x="1419225" y="2263728"/>
            <a:ext cx="1781232" cy="1260872"/>
          </a:xfrm>
          <a:prstGeom prst="rect">
            <a:avLst/>
          </a:prstGeom>
        </p:spPr>
      </p:pic>
      <p:pic>
        <p:nvPicPr>
          <p:cNvPr id="10" name="Picture 9">
            <a:extLst>
              <a:ext uri="{FF2B5EF4-FFF2-40B4-BE49-F238E27FC236}">
                <a16:creationId xmlns:a16="http://schemas.microsoft.com/office/drawing/2014/main" id="{E6D7C6A2-5062-2247-860C-3C7D6A979868}"/>
              </a:ext>
            </a:extLst>
          </p:cNvPr>
          <p:cNvPicPr>
            <a:picLocks noChangeAspect="1"/>
          </p:cNvPicPr>
          <p:nvPr/>
        </p:nvPicPr>
        <p:blipFill>
          <a:blip r:embed="rId4"/>
          <a:stretch>
            <a:fillRect/>
          </a:stretch>
        </p:blipFill>
        <p:spPr>
          <a:xfrm>
            <a:off x="5047454" y="4909336"/>
            <a:ext cx="3181794" cy="1619476"/>
          </a:xfrm>
          <a:prstGeom prst="rect">
            <a:avLst/>
          </a:prstGeom>
        </p:spPr>
      </p:pic>
      <p:pic>
        <p:nvPicPr>
          <p:cNvPr id="12" name="Picture 11">
            <a:extLst>
              <a:ext uri="{FF2B5EF4-FFF2-40B4-BE49-F238E27FC236}">
                <a16:creationId xmlns:a16="http://schemas.microsoft.com/office/drawing/2014/main" id="{CA2C335C-FD8D-AC6E-06AE-9229E3DEE7E9}"/>
              </a:ext>
            </a:extLst>
          </p:cNvPr>
          <p:cNvPicPr>
            <a:picLocks noChangeAspect="1"/>
          </p:cNvPicPr>
          <p:nvPr/>
        </p:nvPicPr>
        <p:blipFill>
          <a:blip r:embed="rId5"/>
          <a:stretch>
            <a:fillRect/>
          </a:stretch>
        </p:blipFill>
        <p:spPr>
          <a:xfrm>
            <a:off x="3617601" y="3524600"/>
            <a:ext cx="1730907" cy="1252698"/>
          </a:xfrm>
          <a:prstGeom prst="rect">
            <a:avLst/>
          </a:prstGeom>
        </p:spPr>
      </p:pic>
    </p:spTree>
    <p:extLst>
      <p:ext uri="{BB962C8B-B14F-4D97-AF65-F5344CB8AC3E}">
        <p14:creationId xmlns:p14="http://schemas.microsoft.com/office/powerpoint/2010/main" val="2791272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062428-A414-EF7C-AF67-A0037D21554C}"/>
              </a:ext>
            </a:extLst>
          </p:cNvPr>
          <p:cNvPicPr>
            <a:picLocks noChangeAspect="1"/>
          </p:cNvPicPr>
          <p:nvPr/>
        </p:nvPicPr>
        <p:blipFill>
          <a:blip r:embed="rId2"/>
          <a:stretch>
            <a:fillRect/>
          </a:stretch>
        </p:blipFill>
        <p:spPr>
          <a:xfrm>
            <a:off x="371360" y="1339056"/>
            <a:ext cx="11449280" cy="2554445"/>
          </a:xfrm>
          <a:prstGeom prst="rect">
            <a:avLst/>
          </a:prstGeom>
        </p:spPr>
      </p:pic>
      <p:sp>
        <p:nvSpPr>
          <p:cNvPr id="2" name="Title 1">
            <a:extLst>
              <a:ext uri="{FF2B5EF4-FFF2-40B4-BE49-F238E27FC236}">
                <a16:creationId xmlns:a16="http://schemas.microsoft.com/office/drawing/2014/main" id="{1B42B2BA-162A-78E0-1F5A-E59D0309E1FF}"/>
              </a:ext>
            </a:extLst>
          </p:cNvPr>
          <p:cNvSpPr>
            <a:spLocks noGrp="1"/>
          </p:cNvSpPr>
          <p:nvPr>
            <p:ph type="title"/>
          </p:nvPr>
        </p:nvSpPr>
        <p:spPr/>
        <p:txBody>
          <a:bodyPr/>
          <a:lstStyle/>
          <a:p>
            <a:endParaRPr lang="et-EE" dirty="0"/>
          </a:p>
        </p:txBody>
      </p:sp>
      <p:pic>
        <p:nvPicPr>
          <p:cNvPr id="5" name="Content Placeholder 4">
            <a:extLst>
              <a:ext uri="{FF2B5EF4-FFF2-40B4-BE49-F238E27FC236}">
                <a16:creationId xmlns:a16="http://schemas.microsoft.com/office/drawing/2014/main" id="{7E468BAA-2B64-BE5E-2FED-290CA9AB577F}"/>
              </a:ext>
            </a:extLst>
          </p:cNvPr>
          <p:cNvPicPr>
            <a:picLocks noGrp="1" noChangeAspect="1"/>
          </p:cNvPicPr>
          <p:nvPr>
            <p:ph idx="1"/>
          </p:nvPr>
        </p:nvPicPr>
        <p:blipFill>
          <a:blip r:embed="rId2"/>
          <a:stretch>
            <a:fillRect/>
          </a:stretch>
        </p:blipFill>
        <p:spPr>
          <a:xfrm>
            <a:off x="838200" y="3569628"/>
            <a:ext cx="10515600" cy="2346131"/>
          </a:xfrm>
          <a:prstGeom prst="rect">
            <a:avLst/>
          </a:prstGeom>
        </p:spPr>
      </p:pic>
    </p:spTree>
    <p:extLst>
      <p:ext uri="{BB962C8B-B14F-4D97-AF65-F5344CB8AC3E}">
        <p14:creationId xmlns:p14="http://schemas.microsoft.com/office/powerpoint/2010/main" val="421574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5DD135-3E83-D338-E154-B8D4FEF657C3}"/>
              </a:ext>
            </a:extLst>
          </p:cNvPr>
          <p:cNvSpPr>
            <a:spLocks noGrp="1"/>
          </p:cNvSpPr>
          <p:nvPr>
            <p:ph sz="half" idx="4294967295"/>
          </p:nvPr>
        </p:nvSpPr>
        <p:spPr>
          <a:xfrm>
            <a:off x="5667555" y="1825625"/>
            <a:ext cx="6524445" cy="4351338"/>
          </a:xfrm>
        </p:spPr>
        <p:txBody>
          <a:bodyPr/>
          <a:lstStyle/>
          <a:p>
            <a:pPr marL="0" indent="0">
              <a:buNone/>
            </a:pPr>
            <a:r>
              <a:rPr lang="en-US" sz="3600" dirty="0"/>
              <a:t>Tiit </a:t>
            </a:r>
            <a:r>
              <a:rPr lang="en-US" sz="3600" dirty="0" err="1"/>
              <a:t>Riisalo</a:t>
            </a:r>
            <a:endParaRPr lang="en-US" sz="3600" dirty="0"/>
          </a:p>
          <a:p>
            <a:endParaRPr lang="en-US" dirty="0"/>
          </a:p>
          <a:p>
            <a:pPr marL="0" indent="0">
              <a:buNone/>
            </a:pPr>
            <a:r>
              <a:rPr lang="en-US" dirty="0" err="1"/>
              <a:t>Majandus</a:t>
            </a:r>
            <a:r>
              <a:rPr lang="en-US" dirty="0"/>
              <a:t>- ja </a:t>
            </a:r>
            <a:r>
              <a:rPr lang="en-US" dirty="0" err="1"/>
              <a:t>infotehnoloogiaminister</a:t>
            </a:r>
            <a:r>
              <a:rPr lang="en-US" dirty="0"/>
              <a:t> </a:t>
            </a:r>
          </a:p>
          <a:p>
            <a:pPr marL="0" indent="0">
              <a:buNone/>
            </a:pPr>
            <a:br>
              <a:rPr lang="en-US" dirty="0"/>
            </a:br>
            <a:r>
              <a:rPr lang="en-US" dirty="0" err="1"/>
              <a:t>Majandus</a:t>
            </a:r>
            <a:r>
              <a:rPr lang="en-US" dirty="0"/>
              <a:t>- ja </a:t>
            </a:r>
            <a:r>
              <a:rPr lang="en-US" dirty="0" err="1"/>
              <a:t>Kommunikatsiooniministeerium</a:t>
            </a:r>
            <a:endParaRPr lang="en-US" dirty="0"/>
          </a:p>
          <a:p>
            <a:pPr marL="0" indent="0">
              <a:buNone/>
            </a:pPr>
            <a:endParaRPr lang="en-US" dirty="0"/>
          </a:p>
          <a:p>
            <a:endParaRPr lang="et-EE" dirty="0"/>
          </a:p>
        </p:txBody>
      </p:sp>
      <p:pic>
        <p:nvPicPr>
          <p:cNvPr id="7" name="Content Placeholder 6">
            <a:extLst>
              <a:ext uri="{FF2B5EF4-FFF2-40B4-BE49-F238E27FC236}">
                <a16:creationId xmlns:a16="http://schemas.microsoft.com/office/drawing/2014/main" id="{27C8D824-A802-A9CA-BB0D-E14BFE2D79F7}"/>
              </a:ext>
            </a:extLst>
          </p:cNvPr>
          <p:cNvPicPr>
            <a:picLocks noGrp="1" noChangeAspect="1"/>
          </p:cNvPicPr>
          <p:nvPr>
            <p:ph sz="half" idx="4294967295"/>
          </p:nvPr>
        </p:nvPicPr>
        <p:blipFill>
          <a:blip r:embed="rId2"/>
          <a:stretch>
            <a:fillRect/>
          </a:stretch>
        </p:blipFill>
        <p:spPr>
          <a:xfrm>
            <a:off x="1502310" y="581024"/>
            <a:ext cx="3517491" cy="6172201"/>
          </a:xfrm>
        </p:spPr>
      </p:pic>
      <p:pic>
        <p:nvPicPr>
          <p:cNvPr id="5" name="Pilt 7">
            <a:extLst>
              <a:ext uri="{FF2B5EF4-FFF2-40B4-BE49-F238E27FC236}">
                <a16:creationId xmlns:a16="http://schemas.microsoft.com/office/drawing/2014/main" id="{BD0701F8-ABDD-4EAA-638B-6009A712968B}"/>
              </a:ext>
            </a:extLst>
          </p:cNvPr>
          <p:cNvPicPr>
            <a:picLocks noChangeAspect="1"/>
          </p:cNvPicPr>
          <p:nvPr/>
        </p:nvPicPr>
        <p:blipFill>
          <a:blip r:embed="rId3"/>
          <a:stretch>
            <a:fillRect/>
          </a:stretch>
        </p:blipFill>
        <p:spPr>
          <a:xfrm>
            <a:off x="9563925" y="365125"/>
            <a:ext cx="1694915" cy="1203389"/>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8147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A732CD7E-728D-47C1-A691-0BA3BFD6A3C4}"/>
              </a:ext>
            </a:extLst>
          </p:cNvPr>
          <p:cNvPicPr>
            <a:picLocks noChangeAspect="1"/>
          </p:cNvPicPr>
          <p:nvPr/>
        </p:nvPicPr>
        <p:blipFill>
          <a:blip r:embed="rId2"/>
          <a:stretch>
            <a:fillRect/>
          </a:stretch>
        </p:blipFill>
        <p:spPr>
          <a:xfrm>
            <a:off x="9943488" y="257549"/>
            <a:ext cx="1694915" cy="1203389"/>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Sisu kohatäide 3">
            <a:extLst>
              <a:ext uri="{FF2B5EF4-FFF2-40B4-BE49-F238E27FC236}">
                <a16:creationId xmlns:a16="http://schemas.microsoft.com/office/drawing/2014/main" id="{44379D3D-A440-4E06-B1FB-51DEFA8867B7}"/>
              </a:ext>
            </a:extLst>
          </p:cNvPr>
          <p:cNvSpPr>
            <a:spLocks noGrp="1"/>
          </p:cNvSpPr>
          <p:nvPr>
            <p:ph type="body" sz="half" idx="4294967295"/>
          </p:nvPr>
        </p:nvSpPr>
        <p:spPr>
          <a:xfrm>
            <a:off x="707011" y="2057400"/>
            <a:ext cx="4157220" cy="3811588"/>
          </a:xfrm>
        </p:spPr>
        <p:txBody>
          <a:bodyPr>
            <a:normAutofit/>
          </a:bodyPr>
          <a:lstStyle/>
          <a:p>
            <a:pPr marL="0" indent="0">
              <a:buNone/>
            </a:pPr>
            <a:r>
              <a:rPr lang="en-US" sz="3600" dirty="0"/>
              <a:t>Daniel Schaer  </a:t>
            </a:r>
          </a:p>
          <a:p>
            <a:pPr marL="0" indent="0">
              <a:buNone/>
            </a:pPr>
            <a:r>
              <a:rPr lang="fi-FI" dirty="0"/>
              <a:t> </a:t>
            </a:r>
            <a:br>
              <a:rPr lang="fi-FI" dirty="0"/>
            </a:br>
            <a:r>
              <a:rPr lang="fi-FI" dirty="0" err="1"/>
              <a:t>Majandusdiplomaatia</a:t>
            </a:r>
            <a:r>
              <a:rPr lang="fi-FI" dirty="0"/>
              <a:t> osakonna </a:t>
            </a:r>
            <a:r>
              <a:rPr lang="fi-FI" dirty="0" err="1"/>
              <a:t>kooseisus</a:t>
            </a:r>
            <a:br>
              <a:rPr lang="fi-FI" dirty="0"/>
            </a:br>
            <a:r>
              <a:rPr lang="fi-FI" dirty="0"/>
              <a:t>Eesti </a:t>
            </a:r>
            <a:r>
              <a:rPr lang="fi-FI" dirty="0" err="1"/>
              <a:t>erisaadik</a:t>
            </a:r>
            <a:r>
              <a:rPr lang="fi-FI" dirty="0"/>
              <a:t> </a:t>
            </a:r>
            <a:r>
              <a:rPr lang="fi-FI" dirty="0" err="1"/>
              <a:t>Aafrika</a:t>
            </a:r>
            <a:r>
              <a:rPr lang="fi-FI" dirty="0"/>
              <a:t>  </a:t>
            </a:r>
            <a:br>
              <a:rPr lang="fi-FI" dirty="0"/>
            </a:br>
            <a:r>
              <a:rPr lang="fi-FI" dirty="0" err="1"/>
              <a:t>küsimustes</a:t>
            </a:r>
            <a:br>
              <a:rPr lang="fi-FI" dirty="0"/>
            </a:br>
            <a:br>
              <a:rPr lang="fi-FI" sz="2800" dirty="0"/>
            </a:br>
            <a:r>
              <a:rPr lang="en-US" sz="2800" dirty="0"/>
              <a:t>EV </a:t>
            </a:r>
            <a:r>
              <a:rPr lang="en-US" sz="2800" dirty="0" err="1"/>
              <a:t>Välisministeerium</a:t>
            </a:r>
            <a:endParaRPr lang="en-US" sz="2800" dirty="0"/>
          </a:p>
          <a:p>
            <a:pPr marL="0" indent="0">
              <a:buNone/>
            </a:pPr>
            <a:endParaRPr lang="et-EE" sz="2800" dirty="0"/>
          </a:p>
        </p:txBody>
      </p:sp>
      <p:pic>
        <p:nvPicPr>
          <p:cNvPr id="6" name="Pilt 5">
            <a:extLst>
              <a:ext uri="{FF2B5EF4-FFF2-40B4-BE49-F238E27FC236}">
                <a16:creationId xmlns:a16="http://schemas.microsoft.com/office/drawing/2014/main" id="{FC59F793-9F5B-4B3C-99ED-3550D20433D0}"/>
              </a:ext>
            </a:extLst>
          </p:cNvPr>
          <p:cNvPicPr>
            <a:picLocks noChangeAspect="1"/>
          </p:cNvPicPr>
          <p:nvPr/>
        </p:nvPicPr>
        <p:blipFill>
          <a:blip r:embed="rId3"/>
          <a:stretch>
            <a:fillRect/>
          </a:stretch>
        </p:blipFill>
        <p:spPr>
          <a:xfrm>
            <a:off x="5324622" y="1669885"/>
            <a:ext cx="6675700" cy="4712062"/>
          </a:xfrm>
          <a:prstGeom prst="rect">
            <a:avLst/>
          </a:prstGeom>
        </p:spPr>
      </p:pic>
    </p:spTree>
    <p:extLst>
      <p:ext uri="{BB962C8B-B14F-4D97-AF65-F5344CB8AC3E}">
        <p14:creationId xmlns:p14="http://schemas.microsoft.com/office/powerpoint/2010/main" val="306507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BB69CC0-2ACB-4827-8D95-60E7CE8D485E}"/>
              </a:ext>
            </a:extLst>
          </p:cNvPr>
          <p:cNvSpPr>
            <a:spLocks noGrp="1"/>
          </p:cNvSpPr>
          <p:nvPr>
            <p:ph type="title"/>
          </p:nvPr>
        </p:nvSpPr>
        <p:spPr>
          <a:xfrm>
            <a:off x="838200" y="365125"/>
            <a:ext cx="10515600" cy="1022241"/>
          </a:xfrm>
        </p:spPr>
        <p:txBody>
          <a:bodyPr/>
          <a:lstStyle/>
          <a:p>
            <a:pPr algn="ctr"/>
            <a:r>
              <a:rPr lang="et-EE" b="1" dirty="0"/>
              <a:t>202</a:t>
            </a:r>
            <a:r>
              <a:rPr lang="en-US" b="1" dirty="0"/>
              <a:t>3</a:t>
            </a:r>
            <a:r>
              <a:rPr lang="et-EE" b="1" dirty="0"/>
              <a:t> kevadvolikogu</a:t>
            </a:r>
            <a:r>
              <a:rPr lang="en-US" b="1" dirty="0"/>
              <a:t> </a:t>
            </a:r>
            <a:r>
              <a:rPr lang="en-US" b="1" dirty="0" err="1"/>
              <a:t>päevakord</a:t>
            </a:r>
            <a:r>
              <a:rPr lang="en-US" b="1" dirty="0"/>
              <a:t> II</a:t>
            </a:r>
            <a:endParaRPr lang="et-EE" dirty="0"/>
          </a:p>
        </p:txBody>
      </p:sp>
      <p:sp>
        <p:nvSpPr>
          <p:cNvPr id="6" name="Sisu kohatäide 5">
            <a:extLst>
              <a:ext uri="{FF2B5EF4-FFF2-40B4-BE49-F238E27FC236}">
                <a16:creationId xmlns:a16="http://schemas.microsoft.com/office/drawing/2014/main" id="{E23E5939-85BB-4726-BF14-4AFD1F619EBB}"/>
              </a:ext>
            </a:extLst>
          </p:cNvPr>
          <p:cNvSpPr>
            <a:spLocks noGrp="1"/>
          </p:cNvSpPr>
          <p:nvPr>
            <p:ph idx="1"/>
          </p:nvPr>
        </p:nvSpPr>
        <p:spPr>
          <a:xfrm>
            <a:off x="838200" y="1387365"/>
            <a:ext cx="10515600" cy="5105509"/>
          </a:xfrm>
        </p:spPr>
        <p:txBody>
          <a:bodyPr>
            <a:normAutofit fontScale="85000" lnSpcReduction="20000"/>
          </a:bodyPr>
          <a:lstStyle/>
          <a:p>
            <a:pPr marL="0" indent="0" hangingPunct="0">
              <a:buNone/>
            </a:pPr>
            <a:r>
              <a:rPr lang="et-EE" sz="2600" b="1" dirty="0">
                <a:effectLst/>
                <a:latin typeface="Calibri" panose="020F0502020204030204" pitchFamily="34" charset="0"/>
                <a:ea typeface="Calibri" panose="020F0502020204030204" pitchFamily="34" charset="0"/>
              </a:rPr>
              <a:t>1</a:t>
            </a:r>
            <a:r>
              <a:rPr lang="en-US" sz="2600" b="1" dirty="0">
                <a:effectLst/>
                <a:latin typeface="Calibri" panose="020F0502020204030204" pitchFamily="34" charset="0"/>
                <a:ea typeface="Calibri" panose="020F0502020204030204" pitchFamily="34" charset="0"/>
              </a:rPr>
              <a:t>2</a:t>
            </a:r>
            <a:r>
              <a:rPr lang="et-EE" sz="2600" b="1" dirty="0">
                <a:effectLst/>
                <a:latin typeface="Calibri" panose="020F0502020204030204" pitchFamily="34" charset="0"/>
                <a:ea typeface="Calibri" panose="020F0502020204030204" pitchFamily="34" charset="0"/>
              </a:rPr>
              <a:t>.</a:t>
            </a:r>
            <a:r>
              <a:rPr lang="en-US" sz="2600" b="1" dirty="0">
                <a:effectLst/>
                <a:latin typeface="Calibri" panose="020F0502020204030204" pitchFamily="34" charset="0"/>
                <a:ea typeface="Calibri" panose="020F0502020204030204" pitchFamily="34" charset="0"/>
              </a:rPr>
              <a:t>15</a:t>
            </a:r>
            <a:r>
              <a:rPr lang="et-EE" sz="2600" b="1" dirty="0">
                <a:effectLst/>
                <a:latin typeface="Calibri" panose="020F0502020204030204" pitchFamily="34" charset="0"/>
                <a:ea typeface="Calibri" panose="020F0502020204030204" pitchFamily="34" charset="0"/>
              </a:rPr>
              <a:t> – 1</a:t>
            </a:r>
            <a:r>
              <a:rPr lang="en-US" sz="2600" b="1" dirty="0">
                <a:effectLst/>
                <a:latin typeface="Calibri" panose="020F0502020204030204" pitchFamily="34" charset="0"/>
                <a:ea typeface="Calibri" panose="020F0502020204030204" pitchFamily="34" charset="0"/>
              </a:rPr>
              <a:t>4.15</a:t>
            </a:r>
          </a:p>
          <a:p>
            <a:pPr marL="0" indent="0" hangingPunct="0">
              <a:buNone/>
            </a:pPr>
            <a:br>
              <a:rPr lang="en-US" sz="2600" b="1" dirty="0">
                <a:effectLst/>
                <a:latin typeface="Calibri" panose="020F0502020204030204" pitchFamily="34" charset="0"/>
                <a:ea typeface="Calibri" panose="020F0502020204030204" pitchFamily="34" charset="0"/>
              </a:rPr>
            </a:br>
            <a:r>
              <a:rPr lang="en-US" sz="2800" dirty="0" err="1">
                <a:effectLst/>
                <a:ea typeface="Calibri" panose="020F0502020204030204" pitchFamily="34" charset="0"/>
              </a:rPr>
              <a:t>Koosoleku</a:t>
            </a:r>
            <a:r>
              <a:rPr lang="en-US" sz="2800" dirty="0">
                <a:effectLst/>
                <a:ea typeface="Calibri" panose="020F0502020204030204" pitchFamily="34" charset="0"/>
              </a:rPr>
              <a:t> </a:t>
            </a:r>
            <a:r>
              <a:rPr lang="en-US" sz="2800" dirty="0" err="1">
                <a:effectLst/>
                <a:ea typeface="Calibri" panose="020F0502020204030204" pitchFamily="34" charset="0"/>
              </a:rPr>
              <a:t>kvoorumi</a:t>
            </a:r>
            <a:r>
              <a:rPr lang="en-US" sz="2800" dirty="0">
                <a:effectLst/>
                <a:ea typeface="Calibri" panose="020F0502020204030204" pitchFamily="34" charset="0"/>
              </a:rPr>
              <a:t> </a:t>
            </a:r>
            <a:r>
              <a:rPr lang="en-US" sz="2800" dirty="0" err="1">
                <a:effectLst/>
                <a:ea typeface="Calibri" panose="020F0502020204030204" pitchFamily="34" charset="0"/>
              </a:rPr>
              <a:t>kontroll</a:t>
            </a:r>
            <a:r>
              <a:rPr lang="en-US" sz="2800" dirty="0">
                <a:effectLst/>
                <a:ea typeface="Calibri" panose="020F0502020204030204" pitchFamily="34" charset="0"/>
              </a:rPr>
              <a:t>, </a:t>
            </a:r>
            <a:r>
              <a:rPr lang="en-US" sz="2800" dirty="0" err="1">
                <a:effectLst/>
                <a:ea typeface="Calibri" panose="020F0502020204030204" pitchFamily="34" charset="0"/>
              </a:rPr>
              <a:t>juhataja</a:t>
            </a:r>
            <a:r>
              <a:rPr lang="en-US" sz="2800" dirty="0">
                <a:effectLst/>
                <a:ea typeface="Calibri" panose="020F0502020204030204" pitchFamily="34" charset="0"/>
              </a:rPr>
              <a:t> ja </a:t>
            </a:r>
            <a:r>
              <a:rPr lang="en-US" sz="2800" dirty="0" err="1">
                <a:effectLst/>
                <a:ea typeface="Calibri" panose="020F0502020204030204" pitchFamily="34" charset="0"/>
              </a:rPr>
              <a:t>protokollija</a:t>
            </a:r>
            <a:r>
              <a:rPr lang="en-US" sz="2800" dirty="0">
                <a:effectLst/>
                <a:ea typeface="Calibri" panose="020F0502020204030204" pitchFamily="34" charset="0"/>
              </a:rPr>
              <a:t> </a:t>
            </a:r>
            <a:r>
              <a:rPr lang="en-US" sz="2800" dirty="0" err="1">
                <a:effectLst/>
                <a:ea typeface="Calibri" panose="020F0502020204030204" pitchFamily="34" charset="0"/>
              </a:rPr>
              <a:t>määramine</a:t>
            </a:r>
            <a:r>
              <a:rPr lang="en-US" sz="2800" dirty="0">
                <a:effectLst/>
                <a:ea typeface="Calibri" panose="020F0502020204030204" pitchFamily="34" charset="0"/>
              </a:rPr>
              <a:t> </a:t>
            </a:r>
          </a:p>
          <a:p>
            <a:pPr marL="0" indent="0" algn="l" hangingPunct="0">
              <a:buNone/>
            </a:pPr>
            <a:r>
              <a:rPr lang="en-US" sz="2800" dirty="0">
                <a:effectLst/>
                <a:ea typeface="Calibri" panose="020F0502020204030204" pitchFamily="34" charset="0"/>
              </a:rPr>
              <a:t>•	ETFL 2022-2023 </a:t>
            </a:r>
            <a:r>
              <a:rPr lang="en-US" sz="2800" dirty="0" err="1">
                <a:effectLst/>
                <a:ea typeface="Calibri" panose="020F0502020204030204" pitchFamily="34" charset="0"/>
              </a:rPr>
              <a:t>liikmeskonna</a:t>
            </a:r>
            <a:r>
              <a:rPr lang="en-US" sz="2800" dirty="0">
                <a:effectLst/>
                <a:ea typeface="Calibri" panose="020F0502020204030204" pitchFamily="34" charset="0"/>
              </a:rPr>
              <a:t> </a:t>
            </a:r>
            <a:r>
              <a:rPr lang="en-US" sz="2800" dirty="0" err="1">
                <a:effectLst/>
                <a:ea typeface="Calibri" panose="020F0502020204030204" pitchFamily="34" charset="0"/>
              </a:rPr>
              <a:t>ülevaade</a:t>
            </a:r>
            <a:r>
              <a:rPr lang="en-US" sz="2800" dirty="0">
                <a:effectLst/>
                <a:ea typeface="Calibri" panose="020F0502020204030204" pitchFamily="34" charset="0"/>
              </a:rPr>
              <a:t>. </a:t>
            </a:r>
            <a:r>
              <a:rPr lang="en-US" sz="2800" dirty="0" err="1">
                <a:effectLst/>
                <a:ea typeface="Calibri" panose="020F0502020204030204" pitchFamily="34" charset="0"/>
              </a:rPr>
              <a:t>Uute</a:t>
            </a:r>
            <a:r>
              <a:rPr lang="en-US" sz="2800" dirty="0">
                <a:effectLst/>
                <a:ea typeface="Calibri" panose="020F0502020204030204" pitchFamily="34" charset="0"/>
              </a:rPr>
              <a:t> </a:t>
            </a:r>
            <a:r>
              <a:rPr lang="en-US" sz="2800" dirty="0" err="1">
                <a:effectLst/>
                <a:ea typeface="Calibri" panose="020F0502020204030204" pitchFamily="34" charset="0"/>
              </a:rPr>
              <a:t>liikmete</a:t>
            </a:r>
            <a:r>
              <a:rPr lang="en-US" sz="2800" dirty="0">
                <a:effectLst/>
                <a:ea typeface="Calibri" panose="020F0502020204030204" pitchFamily="34" charset="0"/>
              </a:rPr>
              <a:t> </a:t>
            </a:r>
            <a:r>
              <a:rPr lang="en-US" sz="2800" dirty="0" err="1">
                <a:effectLst/>
                <a:ea typeface="Calibri" panose="020F0502020204030204" pitchFamily="34" charset="0"/>
              </a:rPr>
              <a:t>tutvustamine</a:t>
            </a:r>
            <a:endParaRPr lang="en-US" sz="2800" dirty="0">
              <a:effectLst/>
              <a:ea typeface="Calibri" panose="020F0502020204030204" pitchFamily="34" charset="0"/>
            </a:endParaRPr>
          </a:p>
          <a:p>
            <a:pPr marL="0" indent="0" algn="l" hangingPunct="0">
              <a:buNone/>
            </a:pPr>
            <a:r>
              <a:rPr lang="en-US" sz="2800" dirty="0">
                <a:effectLst/>
                <a:ea typeface="Calibri" panose="020F0502020204030204" pitchFamily="34" charset="0"/>
              </a:rPr>
              <a:t>•	ETFL 2022-2023 </a:t>
            </a:r>
            <a:r>
              <a:rPr lang="en-US" sz="2800" dirty="0" err="1">
                <a:effectLst/>
                <a:ea typeface="Calibri" panose="020F0502020204030204" pitchFamily="34" charset="0"/>
              </a:rPr>
              <a:t>tegevuste</a:t>
            </a:r>
            <a:r>
              <a:rPr lang="en-US" sz="2800" dirty="0">
                <a:effectLst/>
                <a:ea typeface="Calibri" panose="020F0502020204030204" pitchFamily="34" charset="0"/>
              </a:rPr>
              <a:t> ja </a:t>
            </a:r>
            <a:r>
              <a:rPr lang="en-US" sz="2800" dirty="0" err="1">
                <a:effectLst/>
                <a:ea typeface="Calibri" panose="020F0502020204030204" pitchFamily="34" charset="0"/>
              </a:rPr>
              <a:t>finantsseisu</a:t>
            </a:r>
            <a:r>
              <a:rPr lang="en-US" sz="2800" dirty="0">
                <a:effectLst/>
                <a:ea typeface="Calibri" panose="020F0502020204030204" pitchFamily="34" charset="0"/>
              </a:rPr>
              <a:t> </a:t>
            </a:r>
            <a:r>
              <a:rPr lang="en-US" sz="2800" dirty="0" err="1">
                <a:effectLst/>
                <a:ea typeface="Calibri" panose="020F0502020204030204" pitchFamily="34" charset="0"/>
              </a:rPr>
              <a:t>ülevaade</a:t>
            </a:r>
            <a:endParaRPr lang="en-US" sz="2800" dirty="0">
              <a:effectLst/>
              <a:ea typeface="Calibri" panose="020F0502020204030204" pitchFamily="34" charset="0"/>
            </a:endParaRPr>
          </a:p>
          <a:p>
            <a:pPr marL="0" indent="0" algn="l" hangingPunct="0">
              <a:buNone/>
            </a:pPr>
            <a:r>
              <a:rPr lang="en-US" sz="2800" dirty="0">
                <a:effectLst/>
                <a:ea typeface="Calibri" panose="020F0502020204030204" pitchFamily="34" charset="0"/>
              </a:rPr>
              <a:t>•	ETFL 2022-2023 </a:t>
            </a:r>
            <a:r>
              <a:rPr lang="en-US" sz="2800" dirty="0" err="1">
                <a:effectLst/>
                <a:ea typeface="Calibri" panose="020F0502020204030204" pitchFamily="34" charset="0"/>
              </a:rPr>
              <a:t>majandusaasta</a:t>
            </a:r>
            <a:r>
              <a:rPr lang="en-US" sz="2800" dirty="0">
                <a:effectLst/>
                <a:ea typeface="Calibri" panose="020F0502020204030204" pitchFamily="34" charset="0"/>
              </a:rPr>
              <a:t> </a:t>
            </a:r>
            <a:r>
              <a:rPr lang="en-US" sz="2800" dirty="0" err="1">
                <a:effectLst/>
                <a:ea typeface="Calibri" panose="020F0502020204030204" pitchFamily="34" charset="0"/>
              </a:rPr>
              <a:t>aruande</a:t>
            </a:r>
            <a:r>
              <a:rPr lang="en-US" sz="2800" dirty="0">
                <a:effectLst/>
                <a:ea typeface="Calibri" panose="020F0502020204030204" pitchFamily="34" charset="0"/>
              </a:rPr>
              <a:t> </a:t>
            </a:r>
            <a:r>
              <a:rPr lang="en-US" sz="2800" dirty="0" err="1">
                <a:effectLst/>
                <a:ea typeface="Calibri" panose="020F0502020204030204" pitchFamily="34" charset="0"/>
              </a:rPr>
              <a:t>kinnitamine</a:t>
            </a:r>
            <a:r>
              <a:rPr lang="en-US" sz="2800" dirty="0">
                <a:effectLst/>
                <a:ea typeface="Calibri" panose="020F0502020204030204" pitchFamily="34" charset="0"/>
              </a:rPr>
              <a:t>, </a:t>
            </a:r>
            <a:r>
              <a:rPr lang="en-US" sz="2800" dirty="0" err="1">
                <a:effectLst/>
                <a:ea typeface="Calibri" panose="020F0502020204030204" pitchFamily="34" charset="0"/>
              </a:rPr>
              <a:t>hääletamine</a:t>
            </a:r>
            <a:endParaRPr lang="en-US" sz="2800" dirty="0">
              <a:effectLst/>
              <a:ea typeface="Calibri" panose="020F0502020204030204" pitchFamily="34" charset="0"/>
            </a:endParaRPr>
          </a:p>
          <a:p>
            <a:pPr marL="0" indent="0" algn="l" hangingPunct="0">
              <a:buNone/>
            </a:pPr>
            <a:r>
              <a:rPr lang="en-US" sz="2800" dirty="0">
                <a:effectLst/>
                <a:ea typeface="Calibri" panose="020F0502020204030204" pitchFamily="34" charset="0"/>
              </a:rPr>
              <a:t>•	Tourest 2023 </a:t>
            </a:r>
            <a:r>
              <a:rPr lang="en-US" sz="2800" dirty="0" err="1">
                <a:effectLst/>
                <a:ea typeface="Calibri" panose="020F0502020204030204" pitchFamily="34" charset="0"/>
              </a:rPr>
              <a:t>kokkuvõte</a:t>
            </a:r>
            <a:r>
              <a:rPr lang="en-US" sz="2800" dirty="0">
                <a:effectLst/>
                <a:ea typeface="Calibri" panose="020F0502020204030204" pitchFamily="34" charset="0"/>
              </a:rPr>
              <a:t>. Tourest 2024 info</a:t>
            </a:r>
          </a:p>
          <a:p>
            <a:pPr marL="0" indent="0" algn="l" hangingPunct="0">
              <a:buNone/>
            </a:pPr>
            <a:r>
              <a:rPr lang="en-US" sz="2800" dirty="0">
                <a:effectLst/>
                <a:ea typeface="Calibri" panose="020F0502020204030204" pitchFamily="34" charset="0"/>
              </a:rPr>
              <a:t>•	ETFL </a:t>
            </a:r>
            <a:r>
              <a:rPr lang="en-US" sz="2800" dirty="0" err="1">
                <a:effectLst/>
                <a:ea typeface="Calibri" panose="020F0502020204030204" pitchFamily="34" charset="0"/>
              </a:rPr>
              <a:t>liikmemaksud</a:t>
            </a:r>
            <a:r>
              <a:rPr lang="en-US" sz="2800" dirty="0">
                <a:effectLst/>
                <a:ea typeface="Calibri" panose="020F0502020204030204" pitchFamily="34" charset="0"/>
              </a:rPr>
              <a:t> 2023-2024 </a:t>
            </a:r>
            <a:r>
              <a:rPr lang="en-US" sz="2800" dirty="0" err="1">
                <a:effectLst/>
                <a:ea typeface="Calibri" panose="020F0502020204030204" pitchFamily="34" charset="0"/>
              </a:rPr>
              <a:t>majandusaastal</a:t>
            </a:r>
            <a:r>
              <a:rPr lang="en-US" sz="2800" dirty="0">
                <a:effectLst/>
                <a:ea typeface="Calibri" panose="020F0502020204030204" pitchFamily="34" charset="0"/>
              </a:rPr>
              <a:t>  </a:t>
            </a:r>
          </a:p>
          <a:p>
            <a:pPr marL="0" indent="0" algn="l" hangingPunct="0">
              <a:buNone/>
            </a:pPr>
            <a:r>
              <a:rPr lang="en-US" sz="2800" dirty="0">
                <a:effectLst/>
                <a:ea typeface="Calibri" panose="020F0502020204030204" pitchFamily="34" charset="0"/>
              </a:rPr>
              <a:t>•	30.11.2022 </a:t>
            </a:r>
            <a:r>
              <a:rPr lang="en-US" sz="2800" dirty="0" err="1">
                <a:effectLst/>
                <a:ea typeface="Calibri" panose="020F0502020204030204" pitchFamily="34" charset="0"/>
              </a:rPr>
              <a:t>volikogu</a:t>
            </a:r>
            <a:r>
              <a:rPr lang="en-US" sz="2800" dirty="0">
                <a:effectLst/>
                <a:ea typeface="Calibri" panose="020F0502020204030204" pitchFamily="34" charset="0"/>
              </a:rPr>
              <a:t> </a:t>
            </a:r>
            <a:r>
              <a:rPr lang="en-US" sz="2800" dirty="0" err="1">
                <a:effectLst/>
                <a:ea typeface="Calibri" panose="020F0502020204030204" pitchFamily="34" charset="0"/>
              </a:rPr>
              <a:t>poolt</a:t>
            </a:r>
            <a:r>
              <a:rPr lang="en-US" sz="2800" dirty="0">
                <a:effectLst/>
                <a:ea typeface="Calibri" panose="020F0502020204030204" pitchFamily="34" charset="0"/>
              </a:rPr>
              <a:t> </a:t>
            </a:r>
            <a:r>
              <a:rPr lang="en-US" sz="2800" dirty="0" err="1">
                <a:effectLst/>
                <a:ea typeface="Calibri" panose="020F0502020204030204" pitchFamily="34" charset="0"/>
              </a:rPr>
              <a:t>kinnitatud</a:t>
            </a:r>
            <a:r>
              <a:rPr lang="en-US" sz="2800" dirty="0">
                <a:effectLst/>
                <a:ea typeface="Calibri" panose="020F0502020204030204" pitchFamily="34" charset="0"/>
              </a:rPr>
              <a:t> ETFL 2023-2024  </a:t>
            </a:r>
            <a:r>
              <a:rPr lang="en-US" sz="2800" dirty="0" err="1">
                <a:effectLst/>
                <a:ea typeface="Calibri" panose="020F0502020204030204" pitchFamily="34" charset="0"/>
              </a:rPr>
              <a:t>majandusaasta</a:t>
            </a:r>
            <a:r>
              <a:rPr lang="en-US" sz="2800" dirty="0">
                <a:effectLst/>
                <a:ea typeface="Calibri" panose="020F0502020204030204" pitchFamily="34" charset="0"/>
              </a:rPr>
              <a:t> 	</a:t>
            </a:r>
            <a:r>
              <a:rPr lang="en-US" sz="2800" dirty="0" err="1">
                <a:effectLst/>
                <a:ea typeface="Calibri" panose="020F0502020204030204" pitchFamily="34" charset="0"/>
              </a:rPr>
              <a:t>eelarve</a:t>
            </a:r>
            <a:r>
              <a:rPr lang="en-US" sz="2800" dirty="0">
                <a:effectLst/>
                <a:ea typeface="Calibri" panose="020F0502020204030204" pitchFamily="34" charset="0"/>
              </a:rPr>
              <a:t> </a:t>
            </a:r>
            <a:r>
              <a:rPr lang="en-US" sz="2800" dirty="0" err="1">
                <a:effectLst/>
                <a:ea typeface="Calibri" panose="020F0502020204030204" pitchFamily="34" charset="0"/>
              </a:rPr>
              <a:t>prognoosi</a:t>
            </a:r>
            <a:r>
              <a:rPr lang="en-US" sz="2800" dirty="0">
                <a:effectLst/>
                <a:ea typeface="Calibri" panose="020F0502020204030204" pitchFamily="34" charset="0"/>
              </a:rPr>
              <a:t> </a:t>
            </a:r>
            <a:r>
              <a:rPr lang="en-US" sz="2800" dirty="0" err="1">
                <a:effectLst/>
                <a:ea typeface="Calibri" panose="020F0502020204030204" pitchFamily="34" charset="0"/>
              </a:rPr>
              <a:t>ülevaatamine</a:t>
            </a:r>
            <a:r>
              <a:rPr lang="en-US" sz="2800" dirty="0">
                <a:effectLst/>
                <a:ea typeface="Calibri" panose="020F0502020204030204" pitchFamily="34" charset="0"/>
              </a:rPr>
              <a:t> ja </a:t>
            </a:r>
            <a:r>
              <a:rPr lang="en-US" sz="2800" dirty="0" err="1">
                <a:effectLst/>
                <a:ea typeface="Calibri" panose="020F0502020204030204" pitchFamily="34" charset="0"/>
              </a:rPr>
              <a:t>vajadusel</a:t>
            </a:r>
            <a:r>
              <a:rPr lang="en-US" sz="2800" dirty="0">
                <a:effectLst/>
                <a:ea typeface="Calibri" panose="020F0502020204030204" pitchFamily="34" charset="0"/>
              </a:rPr>
              <a:t> </a:t>
            </a:r>
            <a:r>
              <a:rPr lang="en-US" sz="2800" dirty="0" err="1">
                <a:effectLst/>
                <a:ea typeface="Calibri" panose="020F0502020204030204" pitchFamily="34" charset="0"/>
              </a:rPr>
              <a:t>täiendamine</a:t>
            </a:r>
            <a:r>
              <a:rPr lang="en-US" sz="2800" dirty="0">
                <a:effectLst/>
                <a:ea typeface="Calibri" panose="020F0502020204030204" pitchFamily="34" charset="0"/>
              </a:rPr>
              <a:t>.             </a:t>
            </a:r>
            <a:br>
              <a:rPr lang="en-US" sz="2800" dirty="0">
                <a:effectLst/>
                <a:ea typeface="Calibri" panose="020F0502020204030204" pitchFamily="34" charset="0"/>
              </a:rPr>
            </a:br>
            <a:r>
              <a:rPr lang="en-US" sz="2800" dirty="0">
                <a:effectLst/>
                <a:ea typeface="Calibri" panose="020F0502020204030204" pitchFamily="34" charset="0"/>
              </a:rPr>
              <a:t>              </a:t>
            </a:r>
            <a:r>
              <a:rPr lang="en-US" sz="2800" dirty="0" err="1">
                <a:effectLst/>
                <a:ea typeface="Calibri" panose="020F0502020204030204" pitchFamily="34" charset="0"/>
              </a:rPr>
              <a:t>Kinnitamine</a:t>
            </a:r>
            <a:r>
              <a:rPr lang="en-US" sz="2800" dirty="0">
                <a:effectLst/>
                <a:ea typeface="Calibri" panose="020F0502020204030204" pitchFamily="34" charset="0"/>
              </a:rPr>
              <a:t>, </a:t>
            </a:r>
            <a:r>
              <a:rPr lang="en-US" sz="2800" dirty="0" err="1">
                <a:effectLst/>
                <a:ea typeface="Calibri" panose="020F0502020204030204" pitchFamily="34" charset="0"/>
              </a:rPr>
              <a:t>hääletamine</a:t>
            </a:r>
            <a:endParaRPr lang="en-US" sz="2800" dirty="0">
              <a:effectLst/>
              <a:ea typeface="Calibri" panose="020F0502020204030204" pitchFamily="34" charset="0"/>
            </a:endParaRPr>
          </a:p>
          <a:p>
            <a:pPr marL="0" indent="0" algn="l" hangingPunct="0">
              <a:buNone/>
            </a:pPr>
            <a:r>
              <a:rPr lang="en-US" sz="2800" dirty="0">
                <a:effectLst/>
                <a:ea typeface="Calibri" panose="020F0502020204030204" pitchFamily="34" charset="0"/>
              </a:rPr>
              <a:t>•	</a:t>
            </a:r>
            <a:r>
              <a:rPr lang="en-US" sz="2800" dirty="0" err="1">
                <a:effectLst/>
                <a:ea typeface="Calibri" panose="020F0502020204030204" pitchFamily="34" charset="0"/>
              </a:rPr>
              <a:t>Muud</a:t>
            </a:r>
            <a:r>
              <a:rPr lang="en-US" sz="2800" dirty="0">
                <a:effectLst/>
                <a:ea typeface="Calibri" panose="020F0502020204030204" pitchFamily="34" charset="0"/>
              </a:rPr>
              <a:t> </a:t>
            </a:r>
            <a:r>
              <a:rPr lang="en-US" sz="2800" dirty="0" err="1">
                <a:effectLst/>
                <a:ea typeface="Calibri" panose="020F0502020204030204" pitchFamily="34" charset="0"/>
              </a:rPr>
              <a:t>küsimused</a:t>
            </a:r>
            <a:r>
              <a:rPr lang="en-US" sz="2800" dirty="0">
                <a:effectLst/>
                <a:ea typeface="Calibri" panose="020F0502020204030204" pitchFamily="34" charset="0"/>
              </a:rPr>
              <a:t> – </a:t>
            </a:r>
            <a:r>
              <a:rPr lang="en-US" sz="2800" dirty="0" err="1">
                <a:effectLst/>
                <a:ea typeface="Calibri" panose="020F0502020204030204" pitchFamily="34" charset="0"/>
              </a:rPr>
              <a:t>käibemaks</a:t>
            </a:r>
            <a:r>
              <a:rPr lang="en-US" sz="2800" dirty="0">
                <a:effectLst/>
                <a:ea typeface="Calibri" panose="020F0502020204030204" pitchFamily="34" charset="0"/>
              </a:rPr>
              <a:t>, </a:t>
            </a:r>
            <a:r>
              <a:rPr lang="en-US" sz="2800" dirty="0" err="1">
                <a:effectLst/>
                <a:ea typeface="Calibri" panose="020F0502020204030204" pitchFamily="34" charset="0"/>
              </a:rPr>
              <a:t>riigihanked</a:t>
            </a:r>
            <a:r>
              <a:rPr lang="en-US" sz="2800" dirty="0">
                <a:effectLst/>
                <a:ea typeface="Calibri" panose="020F0502020204030204" pitchFamily="34" charset="0"/>
              </a:rPr>
              <a:t>, </a:t>
            </a:r>
            <a:r>
              <a:rPr lang="en-US" sz="2800" dirty="0" err="1">
                <a:effectLst/>
                <a:ea typeface="Calibri" panose="020F0502020204030204" pitchFamily="34" charset="0"/>
              </a:rPr>
              <a:t>Jordaania</a:t>
            </a:r>
            <a:r>
              <a:rPr lang="en-US" sz="2800" dirty="0">
                <a:effectLst/>
                <a:ea typeface="Calibri" panose="020F0502020204030204" pitchFamily="34" charset="0"/>
              </a:rPr>
              <a:t> </a:t>
            </a:r>
            <a:r>
              <a:rPr lang="en-US" sz="2800" dirty="0" err="1">
                <a:effectLst/>
                <a:ea typeface="Calibri" panose="020F0502020204030204" pitchFamily="34" charset="0"/>
              </a:rPr>
              <a:t>õppereis</a:t>
            </a:r>
            <a:r>
              <a:rPr lang="en-US" sz="2800" dirty="0">
                <a:effectLst/>
                <a:ea typeface="Calibri" panose="020F0502020204030204" pitchFamily="34" charset="0"/>
              </a:rPr>
              <a:t>, </a:t>
            </a:r>
            <a:r>
              <a:rPr lang="en-US" sz="2800" dirty="0" err="1">
                <a:effectLst/>
                <a:ea typeface="Calibri" panose="020F0502020204030204" pitchFamily="34" charset="0"/>
              </a:rPr>
              <a:t>giidid</a:t>
            </a:r>
            <a:r>
              <a:rPr lang="en-US" sz="2800" dirty="0">
                <a:effectLst/>
                <a:ea typeface="Calibri" panose="020F0502020204030204" pitchFamily="34" charset="0"/>
              </a:rPr>
              <a:t>, 	</a:t>
            </a:r>
            <a:r>
              <a:rPr lang="en-US" sz="2800" dirty="0" err="1">
                <a:effectLst/>
                <a:ea typeface="Calibri" panose="020F0502020204030204" pitchFamily="34" charset="0"/>
              </a:rPr>
              <a:t>turismimaks</a:t>
            </a:r>
            <a:r>
              <a:rPr lang="en-US" sz="2800" dirty="0">
                <a:effectLst/>
                <a:ea typeface="Calibri" panose="020F0502020204030204" pitchFamily="34" charset="0"/>
              </a:rPr>
              <a:t>, </a:t>
            </a:r>
            <a:r>
              <a:rPr lang="en-US" sz="2800" dirty="0" err="1">
                <a:effectLst/>
                <a:ea typeface="Calibri" panose="020F0502020204030204" pitchFamily="34" charset="0"/>
              </a:rPr>
              <a:t>turismiandmed</a:t>
            </a:r>
            <a:r>
              <a:rPr lang="en-US" sz="2800" dirty="0">
                <a:effectLst/>
                <a:ea typeface="Calibri" panose="020F0502020204030204" pitchFamily="34" charset="0"/>
              </a:rPr>
              <a:t>, </a:t>
            </a:r>
            <a:r>
              <a:rPr lang="en-US" sz="2800" dirty="0" err="1">
                <a:effectLst/>
                <a:ea typeface="Calibri" panose="020F0502020204030204" pitchFamily="34" charset="0"/>
              </a:rPr>
              <a:t>PTD</a:t>
            </a:r>
            <a:r>
              <a:rPr lang="en-US" sz="2800" dirty="0">
                <a:effectLst/>
                <a:ea typeface="Calibri" panose="020F0502020204030204" pitchFamily="34" charset="0"/>
              </a:rPr>
              <a:t> ja </a:t>
            </a:r>
            <a:r>
              <a:rPr lang="en-US" sz="2800" dirty="0" err="1">
                <a:effectLst/>
                <a:ea typeface="Calibri" panose="020F0502020204030204" pitchFamily="34" charset="0"/>
              </a:rPr>
              <a:t>tagatised</a:t>
            </a:r>
            <a:r>
              <a:rPr lang="en-US" sz="2800" dirty="0">
                <a:effectLst/>
                <a:ea typeface="Calibri" panose="020F0502020204030204" pitchFamily="34" charset="0"/>
              </a:rPr>
              <a:t> </a:t>
            </a:r>
            <a:r>
              <a:rPr lang="en-US" sz="2800" dirty="0" err="1">
                <a:effectLst/>
                <a:ea typeface="Calibri" panose="020F0502020204030204" pitchFamily="34" charset="0"/>
              </a:rPr>
              <a:t>jne</a:t>
            </a:r>
            <a:r>
              <a:rPr lang="en-US" sz="2800" dirty="0">
                <a:effectLst/>
                <a:ea typeface="Calibri" panose="020F0502020204030204" pitchFamily="34" charset="0"/>
              </a:rPr>
              <a:t>.  </a:t>
            </a:r>
          </a:p>
          <a:p>
            <a:pPr marL="0" indent="0" algn="l" hangingPunct="0">
              <a:buNone/>
            </a:pPr>
            <a:r>
              <a:rPr lang="en-US" sz="2800" dirty="0">
                <a:effectLst/>
                <a:ea typeface="Calibri" panose="020F0502020204030204" pitchFamily="34" charset="0"/>
              </a:rPr>
              <a:t>•	</a:t>
            </a:r>
            <a:r>
              <a:rPr lang="en-US" sz="2800" dirty="0" err="1">
                <a:effectLst/>
                <a:ea typeface="Calibri" panose="020F0502020204030204" pitchFamily="34" charset="0"/>
              </a:rPr>
              <a:t>liikmete</a:t>
            </a:r>
            <a:r>
              <a:rPr lang="en-US" sz="2800" dirty="0">
                <a:effectLst/>
                <a:ea typeface="Calibri" panose="020F0502020204030204" pitchFamily="34" charset="0"/>
              </a:rPr>
              <a:t> ’</a:t>
            </a:r>
            <a:r>
              <a:rPr lang="en-US" sz="2800" dirty="0" err="1">
                <a:effectLst/>
                <a:ea typeface="Calibri" panose="020F0502020204030204" pitchFamily="34" charset="0"/>
              </a:rPr>
              <a:t>Vaba</a:t>
            </a:r>
            <a:r>
              <a:rPr lang="en-US" sz="2800" dirty="0">
                <a:effectLst/>
                <a:ea typeface="Calibri" panose="020F0502020204030204" pitchFamily="34" charset="0"/>
              </a:rPr>
              <a:t> </a:t>
            </a:r>
            <a:r>
              <a:rPr lang="en-US" sz="2800" dirty="0" err="1">
                <a:effectLst/>
                <a:ea typeface="Calibri" panose="020F0502020204030204" pitchFamily="34" charset="0"/>
              </a:rPr>
              <a:t>mikrofon</a:t>
            </a:r>
            <a:r>
              <a:rPr lang="en-US" sz="2800" dirty="0">
                <a:effectLst/>
                <a:ea typeface="Calibri" panose="020F0502020204030204" pitchFamily="34" charset="0"/>
              </a:rPr>
              <a:t>’</a:t>
            </a:r>
          </a:p>
          <a:p>
            <a:pPr marL="0" indent="0" algn="l" hangingPunct="0">
              <a:buNone/>
            </a:pPr>
            <a:endParaRPr lang="et-EE" sz="2600" dirty="0">
              <a:effectLst/>
              <a:latin typeface="Times New Roman" panose="02020603050405020304" pitchFamily="18" charset="0"/>
              <a:ea typeface="Calibri" panose="020F0502020204030204" pitchFamily="34" charset="0"/>
            </a:endParaRPr>
          </a:p>
          <a:p>
            <a:pPr marL="0" indent="0" algn="l" hangingPunct="0">
              <a:buNone/>
            </a:pPr>
            <a:endParaRPr lang="et-EE" sz="2600" dirty="0">
              <a:effectLst/>
              <a:latin typeface="Times New Roman" panose="02020603050405020304" pitchFamily="18" charset="0"/>
              <a:ea typeface="Calibri" panose="020F0502020204030204" pitchFamily="34" charset="0"/>
            </a:endParaRPr>
          </a:p>
          <a:p>
            <a:endParaRPr lang="et-EE" dirty="0"/>
          </a:p>
        </p:txBody>
      </p:sp>
      <p:pic>
        <p:nvPicPr>
          <p:cNvPr id="7" name="Pilt 6">
            <a:extLst>
              <a:ext uri="{FF2B5EF4-FFF2-40B4-BE49-F238E27FC236}">
                <a16:creationId xmlns:a16="http://schemas.microsoft.com/office/drawing/2014/main" id="{0DB77AF6-0994-4795-9A47-E0FE36D673D7}"/>
              </a:ext>
            </a:extLst>
          </p:cNvPr>
          <p:cNvPicPr>
            <a:picLocks noChangeAspect="1"/>
          </p:cNvPicPr>
          <p:nvPr/>
        </p:nvPicPr>
        <p:blipFill>
          <a:blip r:embed="rId2"/>
          <a:stretch>
            <a:fillRect/>
          </a:stretch>
        </p:blipFill>
        <p:spPr>
          <a:xfrm>
            <a:off x="9839866" y="257549"/>
            <a:ext cx="1798537" cy="1276961"/>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35159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8ED639E-739E-419D-AD66-A679A66273F2}"/>
              </a:ext>
            </a:extLst>
          </p:cNvPr>
          <p:cNvSpPr>
            <a:spLocks noGrp="1"/>
          </p:cNvSpPr>
          <p:nvPr>
            <p:ph type="title"/>
          </p:nvPr>
        </p:nvSpPr>
        <p:spPr/>
        <p:txBody>
          <a:bodyPr/>
          <a:lstStyle/>
          <a:p>
            <a:pPr algn="ctr"/>
            <a:r>
              <a:rPr lang="fi-FI" b="1" dirty="0" err="1"/>
              <a:t>Koosoleku</a:t>
            </a:r>
            <a:r>
              <a:rPr lang="fi-FI" b="1" dirty="0"/>
              <a:t> </a:t>
            </a:r>
            <a:r>
              <a:rPr lang="fi-FI" b="1" dirty="0" err="1"/>
              <a:t>kvoorumi</a:t>
            </a:r>
            <a:r>
              <a:rPr lang="fi-FI" b="1" dirty="0"/>
              <a:t> </a:t>
            </a:r>
            <a:r>
              <a:rPr lang="fi-FI" b="1" dirty="0" err="1"/>
              <a:t>kontroll</a:t>
            </a:r>
            <a:r>
              <a:rPr lang="fi-FI" b="1" dirty="0"/>
              <a:t>,  </a:t>
            </a:r>
            <a:br>
              <a:rPr lang="fi-FI" b="1" dirty="0"/>
            </a:br>
            <a:r>
              <a:rPr lang="fi-FI" b="1" dirty="0" err="1"/>
              <a:t>juhataja</a:t>
            </a:r>
            <a:r>
              <a:rPr lang="fi-FI" b="1" dirty="0"/>
              <a:t> ja </a:t>
            </a:r>
            <a:r>
              <a:rPr lang="fi-FI" b="1" dirty="0" err="1"/>
              <a:t>protokollija</a:t>
            </a:r>
            <a:r>
              <a:rPr lang="fi-FI" b="1" dirty="0"/>
              <a:t> </a:t>
            </a:r>
            <a:r>
              <a:rPr lang="fi-FI" b="1" dirty="0" err="1"/>
              <a:t>määramine</a:t>
            </a:r>
            <a:endParaRPr lang="et-EE" b="1" dirty="0"/>
          </a:p>
        </p:txBody>
      </p:sp>
      <p:sp>
        <p:nvSpPr>
          <p:cNvPr id="3" name="Sisu kohatäide 2">
            <a:extLst>
              <a:ext uri="{FF2B5EF4-FFF2-40B4-BE49-F238E27FC236}">
                <a16:creationId xmlns:a16="http://schemas.microsoft.com/office/drawing/2014/main" id="{75F054E8-DBE4-4E11-85B7-DB314D7EA8B6}"/>
              </a:ext>
            </a:extLst>
          </p:cNvPr>
          <p:cNvSpPr>
            <a:spLocks noGrp="1"/>
          </p:cNvSpPr>
          <p:nvPr>
            <p:ph idx="1"/>
          </p:nvPr>
        </p:nvSpPr>
        <p:spPr/>
        <p:txBody>
          <a:bodyPr>
            <a:normAutofit lnSpcReduction="10000"/>
          </a:bodyPr>
          <a:lstStyle/>
          <a:p>
            <a:pPr marL="0" indent="0">
              <a:buNone/>
            </a:pPr>
            <a:r>
              <a:rPr lang="en-US" sz="2400" dirty="0" err="1"/>
              <a:t>ETTEPANEK</a:t>
            </a:r>
            <a:r>
              <a:rPr lang="et-EE" sz="2400" dirty="0"/>
              <a:t> </a:t>
            </a:r>
          </a:p>
          <a:p>
            <a:pPr marL="0" indent="0">
              <a:buNone/>
            </a:pPr>
            <a:r>
              <a:rPr lang="et-EE" sz="2400" dirty="0"/>
              <a:t>Valida koosoleku juhatajaks </a:t>
            </a:r>
            <a:r>
              <a:rPr lang="en-US" sz="2400" dirty="0"/>
              <a:t>Külli Karing</a:t>
            </a:r>
            <a:endParaRPr lang="et-EE" sz="2400" dirty="0"/>
          </a:p>
          <a:p>
            <a:pPr marL="0" indent="0">
              <a:buNone/>
            </a:pPr>
            <a:r>
              <a:rPr lang="et-EE" sz="2400" dirty="0"/>
              <a:t>Valida koosoleku protokollijaks </a:t>
            </a:r>
            <a:r>
              <a:rPr lang="en-US" sz="2400" dirty="0"/>
              <a:t>Merike Hallik</a:t>
            </a:r>
            <a:endParaRPr lang="et-EE" sz="2400" dirty="0"/>
          </a:p>
          <a:p>
            <a:pPr marL="0" indent="0">
              <a:buNone/>
            </a:pPr>
            <a:endParaRPr lang="et-EE" sz="2400" dirty="0"/>
          </a:p>
          <a:p>
            <a:pPr marL="0" indent="0">
              <a:buNone/>
            </a:pPr>
            <a:r>
              <a:rPr lang="et-EE" sz="2400" dirty="0"/>
              <a:t>HÄÄLETAMINE</a:t>
            </a:r>
          </a:p>
          <a:p>
            <a:pPr marL="0" indent="0">
              <a:buNone/>
            </a:pPr>
            <a:r>
              <a:rPr lang="et-EE" sz="2400" dirty="0"/>
              <a:t>Hääletavad põhi- ja kaasliikmed</a:t>
            </a:r>
            <a:endParaRPr lang="en-US" sz="2400" dirty="0"/>
          </a:p>
          <a:p>
            <a:pPr marL="0" indent="0">
              <a:buNone/>
            </a:pP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r>
              <a:rPr lang="en-US" sz="2400" dirty="0" err="1">
                <a:latin typeface="Calibri" panose="020F0502020204030204" pitchFamily="34" charset="0"/>
              </a:rPr>
              <a:t>ETTEPANEK</a:t>
            </a:r>
            <a:r>
              <a:rPr lang="en-US" sz="2400" dirty="0">
                <a:latin typeface="Calibri" panose="020F0502020204030204" pitchFamily="34" charset="0"/>
              </a:rPr>
              <a:t>: </a:t>
            </a:r>
            <a:r>
              <a:rPr lang="en-US" sz="2400" dirty="0" err="1">
                <a:latin typeface="Calibri" panose="020F0502020204030204" pitchFamily="34" charset="0"/>
              </a:rPr>
              <a:t>moodustada</a:t>
            </a:r>
            <a:r>
              <a:rPr lang="en-US" sz="2400" dirty="0">
                <a:latin typeface="Calibri" panose="020F0502020204030204" pitchFamily="34" charset="0"/>
              </a:rPr>
              <a:t> </a:t>
            </a:r>
            <a:r>
              <a:rPr lang="en-US" sz="2400" dirty="0" err="1">
                <a:latin typeface="Calibri" panose="020F0502020204030204" pitchFamily="34" charset="0"/>
              </a:rPr>
              <a:t>häältelugemise</a:t>
            </a:r>
            <a:r>
              <a:rPr lang="en-US" sz="2400" dirty="0">
                <a:latin typeface="Calibri" panose="020F0502020204030204" pitchFamily="34" charset="0"/>
              </a:rPr>
              <a:t> </a:t>
            </a:r>
            <a:r>
              <a:rPr lang="en-US" sz="2400" dirty="0" err="1">
                <a:latin typeface="Calibri" panose="020F0502020204030204" pitchFamily="34" charset="0"/>
              </a:rPr>
              <a:t>komisjon</a:t>
            </a:r>
            <a:r>
              <a:rPr lang="en-US" sz="2400" dirty="0">
                <a:latin typeface="Calibri" panose="020F0502020204030204" pitchFamily="34" charset="0"/>
              </a:rPr>
              <a:t> </a:t>
            </a:r>
            <a:r>
              <a:rPr lang="en-US" sz="2400" dirty="0" err="1">
                <a:latin typeface="Calibri" panose="020F0502020204030204" pitchFamily="34" charset="0"/>
              </a:rPr>
              <a:t>järgmises</a:t>
            </a:r>
            <a:r>
              <a:rPr lang="en-US" sz="2400" dirty="0">
                <a:latin typeface="Calibri" panose="020F0502020204030204" pitchFamily="34" charset="0"/>
              </a:rPr>
              <a:t> </a:t>
            </a:r>
            <a:r>
              <a:rPr lang="en-US" sz="2400" dirty="0" err="1">
                <a:latin typeface="Calibri" panose="020F0502020204030204" pitchFamily="34" charset="0"/>
              </a:rPr>
              <a:t>koosseisus</a:t>
            </a:r>
            <a:r>
              <a:rPr lang="en-US" sz="2400" dirty="0">
                <a:latin typeface="Calibri" panose="020F0502020204030204" pitchFamily="34" charset="0"/>
              </a:rPr>
              <a:t>: </a:t>
            </a:r>
            <a:r>
              <a:rPr lang="en-US" sz="2400" dirty="0" err="1">
                <a:latin typeface="Calibri" panose="020F0502020204030204" pitchFamily="34" charset="0"/>
              </a:rPr>
              <a:t>esimees</a:t>
            </a:r>
            <a:r>
              <a:rPr lang="en-US" sz="2400" dirty="0">
                <a:latin typeface="Calibri" panose="020F0502020204030204" pitchFamily="34" charset="0"/>
              </a:rPr>
              <a:t> Epp Veskimägi, </a:t>
            </a:r>
            <a:r>
              <a:rPr lang="en-US" sz="2400" dirty="0" err="1">
                <a:latin typeface="Calibri" panose="020F0502020204030204" pitchFamily="34" charset="0"/>
              </a:rPr>
              <a:t>liikmed</a:t>
            </a:r>
            <a:r>
              <a:rPr lang="en-US" sz="2400" dirty="0">
                <a:latin typeface="Calibri" panose="020F0502020204030204" pitchFamily="34" charset="0"/>
              </a:rPr>
              <a:t>: Kätlin Kiiler ja  Anne Lepp</a:t>
            </a:r>
            <a:endParaRPr lang="et-EE" sz="2400" dirty="0"/>
          </a:p>
          <a:p>
            <a:pPr marL="0" indent="0">
              <a:buNone/>
            </a:pPr>
            <a:endParaRPr lang="et-EE" sz="2400" dirty="0"/>
          </a:p>
        </p:txBody>
      </p:sp>
      <p:pic>
        <p:nvPicPr>
          <p:cNvPr id="4" name="Pilt 3">
            <a:extLst>
              <a:ext uri="{FF2B5EF4-FFF2-40B4-BE49-F238E27FC236}">
                <a16:creationId xmlns:a16="http://schemas.microsoft.com/office/drawing/2014/main" id="{C8C4464D-F779-4398-8936-2DB7927F3FEB}"/>
              </a:ext>
            </a:extLst>
          </p:cNvPr>
          <p:cNvPicPr>
            <a:picLocks noChangeAspect="1"/>
          </p:cNvPicPr>
          <p:nvPr/>
        </p:nvPicPr>
        <p:blipFill>
          <a:blip r:embed="rId2"/>
          <a:stretch>
            <a:fillRect/>
          </a:stretch>
        </p:blipFill>
        <p:spPr>
          <a:xfrm>
            <a:off x="10017563" y="263325"/>
            <a:ext cx="2105395" cy="1494831"/>
          </a:xfrm>
          <a:prstGeom prst="rect">
            <a:avLst/>
          </a:prstGeom>
        </p:spPr>
      </p:pic>
    </p:spTree>
    <p:extLst>
      <p:ext uri="{BB962C8B-B14F-4D97-AF65-F5344CB8AC3E}">
        <p14:creationId xmlns:p14="http://schemas.microsoft.com/office/powerpoint/2010/main" val="41687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F5BA7DF-12D3-4A85-9D51-C6E191FBD77A}"/>
              </a:ext>
            </a:extLst>
          </p:cNvPr>
          <p:cNvSpPr>
            <a:spLocks noGrp="1"/>
          </p:cNvSpPr>
          <p:nvPr>
            <p:ph type="title"/>
          </p:nvPr>
        </p:nvSpPr>
        <p:spPr>
          <a:xfrm>
            <a:off x="629728" y="365125"/>
            <a:ext cx="9704717" cy="1325563"/>
          </a:xfrm>
        </p:spPr>
        <p:txBody>
          <a:bodyPr/>
          <a:lstStyle/>
          <a:p>
            <a:pPr algn="ctr"/>
            <a:r>
              <a:rPr lang="et-EE" b="1" dirty="0"/>
              <a:t>ETFL</a:t>
            </a:r>
            <a:r>
              <a:rPr lang="en-US" b="1" dirty="0" err="1"/>
              <a:t>i</a:t>
            </a:r>
            <a:r>
              <a:rPr lang="et-EE" b="1" dirty="0"/>
              <a:t> 202</a:t>
            </a:r>
            <a:r>
              <a:rPr lang="en-US" b="1" dirty="0"/>
              <a:t>2</a:t>
            </a:r>
            <a:r>
              <a:rPr lang="et-EE" b="1" dirty="0"/>
              <a:t>-2</a:t>
            </a:r>
            <a:r>
              <a:rPr lang="en-US" b="1" dirty="0"/>
              <a:t>3</a:t>
            </a:r>
            <a:r>
              <a:rPr lang="et-EE" b="1" dirty="0"/>
              <a:t> liikmeskonna ülevaade</a:t>
            </a:r>
          </a:p>
        </p:txBody>
      </p:sp>
      <p:sp>
        <p:nvSpPr>
          <p:cNvPr id="3" name="Sisu kohatäide 2">
            <a:extLst>
              <a:ext uri="{FF2B5EF4-FFF2-40B4-BE49-F238E27FC236}">
                <a16:creationId xmlns:a16="http://schemas.microsoft.com/office/drawing/2014/main" id="{F4917082-B71E-47E3-AA70-D917AF72A06B}"/>
              </a:ext>
            </a:extLst>
          </p:cNvPr>
          <p:cNvSpPr>
            <a:spLocks noGrp="1"/>
          </p:cNvSpPr>
          <p:nvPr>
            <p:ph idx="1"/>
          </p:nvPr>
        </p:nvSpPr>
        <p:spPr>
          <a:xfrm>
            <a:off x="838200" y="1825625"/>
            <a:ext cx="10515600" cy="4477204"/>
          </a:xfrm>
        </p:spPr>
        <p:txBody>
          <a:bodyPr>
            <a:normAutofit fontScale="92500"/>
          </a:bodyPr>
          <a:lstStyle/>
          <a:p>
            <a:pPr marL="0" indent="0">
              <a:buNone/>
            </a:pPr>
            <a:r>
              <a:rPr lang="et-EE" sz="2800" dirty="0"/>
              <a:t>ETFL-</a:t>
            </a:r>
            <a:r>
              <a:rPr lang="et-EE" sz="2800" dirty="0" err="1"/>
              <a:t>il</a:t>
            </a:r>
            <a:r>
              <a:rPr lang="et-EE" sz="2800" dirty="0"/>
              <a:t> o</a:t>
            </a:r>
            <a:r>
              <a:rPr lang="en-US" sz="2800" dirty="0"/>
              <a:t>li </a:t>
            </a:r>
            <a:r>
              <a:rPr lang="en-US" sz="2800" dirty="0" err="1"/>
              <a:t>seisuga</a:t>
            </a:r>
            <a:r>
              <a:rPr lang="en-US" sz="2800" dirty="0"/>
              <a:t> 31.03.2023 </a:t>
            </a:r>
            <a:r>
              <a:rPr lang="et-EE" sz="2800" dirty="0"/>
              <a:t>7</a:t>
            </a:r>
            <a:r>
              <a:rPr lang="en-US" sz="2800" dirty="0"/>
              <a:t>5</a:t>
            </a:r>
            <a:r>
              <a:rPr lang="et-EE" sz="2800" dirty="0"/>
              <a:t> liiget, sh 5</a:t>
            </a:r>
            <a:r>
              <a:rPr lang="en-US" sz="2800" dirty="0"/>
              <a:t>5</a:t>
            </a:r>
            <a:r>
              <a:rPr lang="et-EE" sz="2800" dirty="0"/>
              <a:t> põhi- ja 20 kaasliiget</a:t>
            </a:r>
            <a:r>
              <a:rPr lang="en-US" sz="2800" dirty="0"/>
              <a:t>.  </a:t>
            </a:r>
            <a:endParaRPr lang="en-US" dirty="0"/>
          </a:p>
          <a:p>
            <a:pPr marL="0" indent="0">
              <a:buNone/>
            </a:pPr>
            <a:r>
              <a:rPr lang="en-US" dirty="0" err="1"/>
              <a:t>Liikmemaksu</a:t>
            </a:r>
            <a:r>
              <a:rPr lang="en-US" dirty="0"/>
              <a:t> </a:t>
            </a:r>
            <a:r>
              <a:rPr lang="en-US" dirty="0" err="1"/>
              <a:t>võlgnevusi</a:t>
            </a:r>
            <a:r>
              <a:rPr lang="en-US" dirty="0"/>
              <a:t> </a:t>
            </a:r>
            <a:r>
              <a:rPr lang="en-US" dirty="0" err="1"/>
              <a:t>ei</a:t>
            </a:r>
            <a:r>
              <a:rPr lang="en-US" dirty="0"/>
              <a:t> </a:t>
            </a:r>
            <a:r>
              <a:rPr lang="en-US" dirty="0" err="1"/>
              <a:t>olnud</a:t>
            </a:r>
            <a:r>
              <a:rPr lang="en-US" dirty="0"/>
              <a:t>.</a:t>
            </a:r>
          </a:p>
          <a:p>
            <a:pPr marL="0" indent="0">
              <a:buNone/>
            </a:pPr>
            <a:r>
              <a:rPr lang="en-US" sz="2800" dirty="0" err="1"/>
              <a:t>Majandusaasta</a:t>
            </a:r>
            <a:r>
              <a:rPr lang="en-US" sz="2800" dirty="0"/>
              <a:t> </a:t>
            </a:r>
            <a:r>
              <a:rPr lang="en-US" sz="2800" dirty="0" err="1"/>
              <a:t>lõpus</a:t>
            </a:r>
            <a:r>
              <a:rPr lang="en-US" sz="2800" dirty="0"/>
              <a:t> </a:t>
            </a:r>
            <a:r>
              <a:rPr lang="en-US" sz="2800" dirty="0" err="1"/>
              <a:t>lahkus</a:t>
            </a:r>
            <a:r>
              <a:rPr lang="en-US" sz="2800" dirty="0"/>
              <a:t> 2 </a:t>
            </a:r>
            <a:r>
              <a:rPr lang="en-US" sz="2800" dirty="0" err="1"/>
              <a:t>liiget</a:t>
            </a:r>
            <a:r>
              <a:rPr lang="en-US" sz="2800" dirty="0"/>
              <a:t>.</a:t>
            </a:r>
            <a:endParaRPr lang="et-EE" sz="2800" dirty="0"/>
          </a:p>
          <a:p>
            <a:pPr marL="0" indent="0">
              <a:buNone/>
            </a:pPr>
            <a:br>
              <a:rPr lang="en-US" sz="2800" dirty="0"/>
            </a:br>
            <a:r>
              <a:rPr lang="en-US" sz="2800" b="1" dirty="0"/>
              <a:t>Marmot OÜ </a:t>
            </a:r>
            <a:r>
              <a:rPr lang="en-US" sz="2800" dirty="0"/>
              <a:t>(</a:t>
            </a:r>
            <a:r>
              <a:rPr lang="en-US" sz="2800" dirty="0" err="1"/>
              <a:t>põhiliige</a:t>
            </a:r>
            <a:r>
              <a:rPr lang="en-US" sz="2800" dirty="0"/>
              <a:t>) </a:t>
            </a:r>
            <a:r>
              <a:rPr lang="et-EE" sz="2800" dirty="0"/>
              <a:t>teata</a:t>
            </a:r>
            <a:r>
              <a:rPr lang="en-US" sz="2800" dirty="0"/>
              <a:t>s </a:t>
            </a:r>
            <a:r>
              <a:rPr lang="en-US" sz="2800" dirty="0" err="1"/>
              <a:t>oma</a:t>
            </a:r>
            <a:r>
              <a:rPr lang="en-US" sz="2800" dirty="0"/>
              <a:t> </a:t>
            </a:r>
            <a:r>
              <a:rPr lang="en-US" sz="2800" dirty="0" err="1"/>
              <a:t>reisikorraldaja</a:t>
            </a:r>
            <a:r>
              <a:rPr lang="en-US" sz="2800" dirty="0"/>
              <a:t> </a:t>
            </a:r>
            <a:r>
              <a:rPr lang="et-EE" sz="2800" dirty="0"/>
              <a:t>tegevuse lõpetamisest </a:t>
            </a:r>
            <a:r>
              <a:rPr lang="en-US" sz="2800" dirty="0"/>
              <a:t>ja</a:t>
            </a:r>
            <a:br>
              <a:rPr lang="en-US" sz="2800" dirty="0"/>
            </a:br>
            <a:r>
              <a:rPr lang="en-US" sz="2800" dirty="0"/>
              <a:t>on </a:t>
            </a:r>
            <a:r>
              <a:rPr lang="en-US" sz="2800" dirty="0" err="1"/>
              <a:t>seisuga</a:t>
            </a:r>
            <a:r>
              <a:rPr lang="en-US" sz="2800" dirty="0"/>
              <a:t> 31.03.2023 </a:t>
            </a:r>
            <a:r>
              <a:rPr lang="en-US" sz="2800" dirty="0" err="1"/>
              <a:t>liikmete</a:t>
            </a:r>
            <a:r>
              <a:rPr lang="en-US" sz="2800" dirty="0"/>
              <a:t> </a:t>
            </a:r>
            <a:r>
              <a:rPr lang="en-US" sz="2800" dirty="0" err="1"/>
              <a:t>hulgast</a:t>
            </a:r>
            <a:r>
              <a:rPr lang="en-US" sz="2800" dirty="0"/>
              <a:t> </a:t>
            </a:r>
            <a:r>
              <a:rPr lang="en-US" sz="2800" dirty="0" err="1"/>
              <a:t>välja</a:t>
            </a:r>
            <a:r>
              <a:rPr lang="en-US" sz="2800" dirty="0"/>
              <a:t> </a:t>
            </a:r>
            <a:r>
              <a:rPr lang="en-US" sz="2800" dirty="0" err="1"/>
              <a:t>arvatud</a:t>
            </a:r>
            <a:r>
              <a:rPr lang="en-US" sz="2800" dirty="0"/>
              <a:t>.</a:t>
            </a:r>
          </a:p>
          <a:p>
            <a:pPr marL="0" indent="0">
              <a:buNone/>
            </a:pPr>
            <a:endParaRPr lang="en-US" sz="2800" dirty="0"/>
          </a:p>
          <a:p>
            <a:pPr marL="0" indent="0">
              <a:buNone/>
            </a:pPr>
            <a:r>
              <a:rPr lang="en-US" sz="2800" b="1" dirty="0"/>
              <a:t>Travelport </a:t>
            </a:r>
            <a:r>
              <a:rPr lang="en-US" sz="2800" b="1" dirty="0" err="1"/>
              <a:t>Baltija</a:t>
            </a:r>
            <a:r>
              <a:rPr lang="en-US" sz="2800" b="1" dirty="0"/>
              <a:t> </a:t>
            </a:r>
            <a:r>
              <a:rPr lang="en-US" sz="2800" dirty="0"/>
              <a:t>(</a:t>
            </a:r>
            <a:r>
              <a:rPr lang="en-US" sz="2800" dirty="0" err="1"/>
              <a:t>kaasliige</a:t>
            </a:r>
            <a:r>
              <a:rPr lang="en-US" sz="2800" dirty="0"/>
              <a:t>) </a:t>
            </a:r>
            <a:r>
              <a:rPr lang="en-US" sz="2800" dirty="0" err="1"/>
              <a:t>teatas</a:t>
            </a:r>
            <a:r>
              <a:rPr lang="en-US" sz="2800" dirty="0"/>
              <a:t> </a:t>
            </a:r>
            <a:r>
              <a:rPr lang="en-US" sz="2800" dirty="0" err="1"/>
              <a:t>oma</a:t>
            </a:r>
            <a:r>
              <a:rPr lang="en-US" sz="2800" dirty="0"/>
              <a:t> </a:t>
            </a:r>
            <a:r>
              <a:rPr lang="en-US" sz="2800" dirty="0" err="1"/>
              <a:t>lahkumisest</a:t>
            </a:r>
            <a:r>
              <a:rPr lang="en-US" sz="2800" dirty="0"/>
              <a:t> </a:t>
            </a:r>
            <a:r>
              <a:rPr lang="en-US" sz="2800" dirty="0" err="1"/>
              <a:t>seisuga</a:t>
            </a:r>
            <a:r>
              <a:rPr lang="en-US" sz="2800" dirty="0"/>
              <a:t> 31.03.2023, </a:t>
            </a:r>
            <a:r>
              <a:rPr lang="en-US" sz="2800" dirty="0" err="1"/>
              <a:t>põhjusena</a:t>
            </a:r>
            <a:r>
              <a:rPr lang="en-US" sz="2800" dirty="0"/>
              <a:t> </a:t>
            </a:r>
            <a:r>
              <a:rPr lang="en-US" sz="2800" dirty="0" err="1"/>
              <a:t>toodi</a:t>
            </a:r>
            <a:r>
              <a:rPr lang="en-US" sz="2800" dirty="0"/>
              <a:t> see, et ALTA </a:t>
            </a:r>
            <a:r>
              <a:rPr lang="en-US" sz="2800" dirty="0" err="1"/>
              <a:t>jagab</a:t>
            </a:r>
            <a:r>
              <a:rPr lang="en-US" sz="2800" dirty="0"/>
              <a:t> </a:t>
            </a:r>
            <a:r>
              <a:rPr lang="en-US" sz="2800" dirty="0" err="1"/>
              <a:t>sama</a:t>
            </a:r>
            <a:r>
              <a:rPr lang="en-US" sz="2800" dirty="0"/>
              <a:t> </a:t>
            </a:r>
            <a:r>
              <a:rPr lang="en-US" sz="2800" dirty="0" err="1"/>
              <a:t>rahvusvahelist</a:t>
            </a:r>
            <a:r>
              <a:rPr lang="en-US" sz="2800" dirty="0"/>
              <a:t> </a:t>
            </a:r>
            <a:r>
              <a:rPr lang="en-US" sz="2800" dirty="0" err="1"/>
              <a:t>infot</a:t>
            </a:r>
            <a:r>
              <a:rPr lang="en-US" dirty="0"/>
              <a:t> </a:t>
            </a:r>
            <a:r>
              <a:rPr lang="en-US" dirty="0" err="1"/>
              <a:t>kui</a:t>
            </a:r>
            <a:r>
              <a:rPr lang="en-US" dirty="0"/>
              <a:t> ETFL. Ja </a:t>
            </a:r>
            <a:r>
              <a:rPr lang="en-US" dirty="0" err="1"/>
              <a:t>Lätis</a:t>
            </a:r>
            <a:r>
              <a:rPr lang="en-US" dirty="0"/>
              <a:t> on </a:t>
            </a:r>
            <a:r>
              <a:rPr lang="en-US" dirty="0" err="1"/>
              <a:t>neil</a:t>
            </a:r>
            <a:r>
              <a:rPr lang="en-US" dirty="0"/>
              <a:t> </a:t>
            </a:r>
            <a:r>
              <a:rPr lang="en-US" dirty="0" err="1"/>
              <a:t>rohkem</a:t>
            </a:r>
            <a:r>
              <a:rPr lang="en-US" dirty="0"/>
              <a:t> </a:t>
            </a:r>
            <a:r>
              <a:rPr lang="en-US" dirty="0" err="1"/>
              <a:t>kliente</a:t>
            </a:r>
            <a:r>
              <a:rPr lang="en-US" dirty="0"/>
              <a:t> </a:t>
            </a:r>
            <a:r>
              <a:rPr lang="en-US" dirty="0" err="1"/>
              <a:t>kui</a:t>
            </a:r>
            <a:r>
              <a:rPr lang="en-US" dirty="0"/>
              <a:t> </a:t>
            </a:r>
            <a:r>
              <a:rPr lang="en-US" dirty="0" err="1"/>
              <a:t>Eestis</a:t>
            </a:r>
            <a:r>
              <a:rPr lang="en-US" dirty="0"/>
              <a:t>.</a:t>
            </a:r>
            <a:r>
              <a:rPr lang="en-US" sz="2800" dirty="0"/>
              <a:t> </a:t>
            </a:r>
          </a:p>
          <a:p>
            <a:pPr marL="0" indent="0">
              <a:buNone/>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t-EE" dirty="0"/>
          </a:p>
        </p:txBody>
      </p:sp>
      <p:pic>
        <p:nvPicPr>
          <p:cNvPr id="4" name="Pilt 3">
            <a:extLst>
              <a:ext uri="{FF2B5EF4-FFF2-40B4-BE49-F238E27FC236}">
                <a16:creationId xmlns:a16="http://schemas.microsoft.com/office/drawing/2014/main" id="{2BDF349A-6588-4EBD-A6BF-55B74A591E52}"/>
              </a:ext>
            </a:extLst>
          </p:cNvPr>
          <p:cNvPicPr>
            <a:picLocks noChangeAspect="1"/>
          </p:cNvPicPr>
          <p:nvPr/>
        </p:nvPicPr>
        <p:blipFill>
          <a:blip r:embed="rId2"/>
          <a:stretch>
            <a:fillRect/>
          </a:stretch>
        </p:blipFill>
        <p:spPr>
          <a:xfrm>
            <a:off x="10272956" y="365125"/>
            <a:ext cx="1703029" cy="1209151"/>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399001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lus" id="{B098BC3B-7400-4912-8E14-2CF4B4525752}" vid="{F773B18A-7FAD-426F-8CE7-AE6783F5B2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a6b656-e727-4969-8b91-15198027d612" xsi:nil="true"/>
    <lcf76f155ced4ddcb4097134ff3c332f xmlns="d69a295e-c34c-4b8c-bf05-a33bf1e583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C1A71650304943904ADE86C9F9D3DB" ma:contentTypeVersion="17" ma:contentTypeDescription="Loo uus dokument" ma:contentTypeScope="" ma:versionID="e9bf2c343be60505c23132464c2316d1">
  <xsd:schema xmlns:xsd="http://www.w3.org/2001/XMLSchema" xmlns:xs="http://www.w3.org/2001/XMLSchema" xmlns:p="http://schemas.microsoft.com/office/2006/metadata/properties" xmlns:ns2="d69a295e-c34c-4b8c-bf05-a33bf1e58336" xmlns:ns3="a4a6b656-e727-4969-8b91-15198027d612" targetNamespace="http://schemas.microsoft.com/office/2006/metadata/properties" ma:root="true" ma:fieldsID="2ef07ea92fad39e0aa180434e46eea9a" ns2:_="" ns3:_="">
    <xsd:import namespace="d69a295e-c34c-4b8c-bf05-a33bf1e58336"/>
    <xsd:import namespace="a4a6b656-e727-4969-8b91-15198027d6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a295e-c34c-4b8c-bf05-a33bf1e58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Pildisildid" ma:readOnly="false" ma:fieldId="{5cf76f15-5ced-4ddc-b409-7134ff3c332f}" ma:taxonomyMulti="true" ma:sspId="30314802-fb62-46c3-8473-403ac80478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a6b656-e727-4969-8b91-15198027d612" elementFormDefault="qualified">
    <xsd:import namespace="http://schemas.microsoft.com/office/2006/documentManagement/types"/>
    <xsd:import namespace="http://schemas.microsoft.com/office/infopath/2007/PartnerControls"/>
    <xsd:element name="SharedWithUsers" ma:index="1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Ühiskasutusse andmise üksikasjad" ma:internalName="SharedWithDetails" ma:readOnly="true">
      <xsd:simpleType>
        <xsd:restriction base="dms:Note">
          <xsd:maxLength value="255"/>
        </xsd:restriction>
      </xsd:simpleType>
    </xsd:element>
    <xsd:element name="TaxCatchAll" ma:index="23" nillable="true" ma:displayName="Taxonomy Catch All Column" ma:hidden="true" ma:list="{0c053289-5594-4952-8f96-6f21379ba630}" ma:internalName="TaxCatchAll" ma:showField="CatchAllData" ma:web="a4a6b656-e727-4969-8b91-15198027d6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235CEE-C5F6-4C72-822D-6A8367C2D641}">
  <ds:schemaRefs>
    <ds:schemaRef ds:uri="a4a6b656-e727-4969-8b91-15198027d612"/>
    <ds:schemaRef ds:uri="http://purl.org/dc/dcmitype/"/>
    <ds:schemaRef ds:uri="http://schemas.microsoft.com/office/2006/documentManagement/types"/>
    <ds:schemaRef ds:uri="d69a295e-c34c-4b8c-bf05-a33bf1e58336"/>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336232F-B63E-4BB2-B25A-E1BB589F0B46}">
  <ds:schemaRefs>
    <ds:schemaRef ds:uri="http://schemas.microsoft.com/sharepoint/v3/contenttype/forms"/>
  </ds:schemaRefs>
</ds:datastoreItem>
</file>

<file path=customXml/itemProps3.xml><?xml version="1.0" encoding="utf-8"?>
<ds:datastoreItem xmlns:ds="http://schemas.openxmlformats.org/officeDocument/2006/customXml" ds:itemID="{F90ECD8E-17D2-4FFC-95D6-B2DBEDE60220}"/>
</file>

<file path=docProps/app.xml><?xml version="1.0" encoding="utf-8"?>
<Properties xmlns="http://schemas.openxmlformats.org/officeDocument/2006/extended-properties" xmlns:vt="http://schemas.openxmlformats.org/officeDocument/2006/docPropsVTypes">
  <Template>Esitlus</Template>
  <TotalTime>13305</TotalTime>
  <Words>3361</Words>
  <Application>Microsoft Office PowerPoint</Application>
  <PresentationFormat>Widescreen</PresentationFormat>
  <Paragraphs>633</Paragraphs>
  <Slides>41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Calibri</vt:lpstr>
      <vt:lpstr>Calibri Light</vt:lpstr>
      <vt:lpstr>Forte Forward</vt:lpstr>
      <vt:lpstr>Roboto</vt:lpstr>
      <vt:lpstr>Times New Roman</vt:lpstr>
      <vt:lpstr>Wingdings</vt:lpstr>
      <vt:lpstr>Office Theme</vt:lpstr>
      <vt:lpstr>Acrobat Document</vt:lpstr>
      <vt:lpstr> </vt:lpstr>
      <vt:lpstr>2023 kevadvolikogu päevakord  </vt:lpstr>
      <vt:lpstr>PowerPoint Presentation</vt:lpstr>
      <vt:lpstr>PowerPoint Presentation</vt:lpstr>
      <vt:lpstr>PowerPoint Presentation</vt:lpstr>
      <vt:lpstr>PowerPoint Presentation</vt:lpstr>
      <vt:lpstr>2023 kevadvolikogu päevakord II</vt:lpstr>
      <vt:lpstr>Koosoleku kvoorumi kontroll,   juhataja ja protokollija määramine</vt:lpstr>
      <vt:lpstr>ETFLi 2022-23 liikmeskonna ülevaade</vt:lpstr>
      <vt:lpstr> UUED LIIKMED alates 01.04.2023   </vt:lpstr>
      <vt:lpstr>ETFL 2022-23 tegevuste ülevaade  </vt:lpstr>
      <vt:lpstr>ETFL 2022-23 tegevuste ülevaade II</vt:lpstr>
      <vt:lpstr> ETFL 2022-23 tegevuste ülevaade III </vt:lpstr>
      <vt:lpstr>ECTAA Fiscal Committee – Enn Vilgo</vt:lpstr>
      <vt:lpstr>ECTAA Air Matters Committee ja  Technology Workgroup – Ene Bome</vt:lpstr>
      <vt:lpstr>Legal and Consumer Affairs Committee  – Indrek Teppo</vt:lpstr>
      <vt:lpstr>ETFL 2022-2023 tulemiaruanne</vt:lpstr>
      <vt:lpstr>PowerPoint Presentation</vt:lpstr>
      <vt:lpstr>PowerPoint Presentation</vt:lpstr>
      <vt:lpstr>PowerPoint Presentation</vt:lpstr>
      <vt:lpstr>PowerPoint Presentation</vt:lpstr>
      <vt:lpstr>PowerPoint Presentation</vt:lpstr>
      <vt:lpstr>PowerPoint Presentation</vt:lpstr>
      <vt:lpstr>   ETFL 2022-2023 majandusaasta aruande kinnitamine, hääletamine    </vt:lpstr>
      <vt:lpstr>Tourest 2023</vt:lpstr>
      <vt:lpstr>PowerPoint Presentation</vt:lpstr>
      <vt:lpstr>Liikmemaksud 2022-2023</vt:lpstr>
      <vt:lpstr>Liikmemaksud 2023-2024</vt:lpstr>
      <vt:lpstr>   ETFL 2023-2024 liikmemaksude tõstmine kinnitamine, hääletamine    </vt:lpstr>
      <vt:lpstr>ETFL 2023-24 majandusaasta eelarve prognoosi ettepanek (kinnitatud sügisvolikogul 2022)</vt:lpstr>
      <vt:lpstr> ETFL 2023-24 majandusaasta eelarve </vt:lpstr>
      <vt:lpstr>   ETFL 2023-2024 majandusaasta eelarve kinnitamine, hääletamine    </vt:lpstr>
      <vt:lpstr> Muud küsimused </vt:lpstr>
      <vt:lpstr>Muud küsimused -Turismimaks</vt:lpstr>
      <vt:lpstr>Muud küsimused - PTD ja reisijaõigused</vt:lpstr>
      <vt:lpstr>PowerPoint Presentation</vt:lpstr>
      <vt:lpstr>  Valitsuse 5.5 istungi kommenteeritud päevakord  04.05.2022 </vt:lpstr>
      <vt:lpstr>PowerPoint Presentation</vt:lpstr>
      <vt:lpstr> </vt:lpstr>
      <vt:lpstr>2023 kevadvolikogu päevakord III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Tiiu Vilbrant</dc:creator>
  <cp:lastModifiedBy>Merike Hallik</cp:lastModifiedBy>
  <cp:revision>229</cp:revision>
  <cp:lastPrinted>2023-05-10T04:05:28Z</cp:lastPrinted>
  <dcterms:created xsi:type="dcterms:W3CDTF">2021-06-07T11:18:13Z</dcterms:created>
  <dcterms:modified xsi:type="dcterms:W3CDTF">2023-08-14T03:13:11Z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0x010100B4C1A71650304943904ADE86C9F9D3DB</vt:lpwstr>
  </property>
</Properties>
</file>