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8" r:id="rId2"/>
    <p:sldId id="267" r:id="rId3"/>
    <p:sldId id="269" r:id="rId4"/>
    <p:sldId id="284" r:id="rId5"/>
    <p:sldId id="283" r:id="rId6"/>
    <p:sldId id="271" r:id="rId7"/>
    <p:sldId id="274" r:id="rId8"/>
    <p:sldId id="280" r:id="rId9"/>
    <p:sldId id="281" r:id="rId10"/>
    <p:sldId id="273" r:id="rId11"/>
    <p:sldId id="275" r:id="rId12"/>
    <p:sldId id="278" r:id="rId13"/>
    <p:sldId id="277" r:id="rId14"/>
    <p:sldId id="282" r:id="rId15"/>
    <p:sldId id="265" r:id="rId16"/>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9" userDrawn="1">
          <p15:clr>
            <a:srgbClr val="A4A3A4"/>
          </p15:clr>
        </p15:guide>
        <p15:guide id="2" pos="101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CF"/>
    <a:srgbClr val="D2D2D2"/>
    <a:srgbClr val="F0F0F1"/>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86"/>
    <p:restoredTop sz="95964"/>
  </p:normalViewPr>
  <p:slideViewPr>
    <p:cSldViewPr snapToGrid="0" snapToObjects="1">
      <p:cViewPr varScale="1">
        <p:scale>
          <a:sx n="58" d="100"/>
          <a:sy n="58" d="100"/>
        </p:scale>
        <p:origin x="480" y="78"/>
      </p:cViewPr>
      <p:guideLst>
        <p:guide orient="horz" pos="1009"/>
        <p:guide pos="1012"/>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6" d="100"/>
          <a:sy n="56" d="100"/>
        </p:scale>
        <p:origin x="252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a:extLst>
              <a:ext uri="{FF2B5EF4-FFF2-40B4-BE49-F238E27FC236}">
                <a16:creationId xmlns:a16="http://schemas.microsoft.com/office/drawing/2014/main" id="{97A0BBFD-BE52-4275-8E58-9B3987431B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a:extLst>
              <a:ext uri="{FF2B5EF4-FFF2-40B4-BE49-F238E27FC236}">
                <a16:creationId xmlns:a16="http://schemas.microsoft.com/office/drawing/2014/main" id="{F560FB1F-AB07-424E-9D17-4160B5CE5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0BAEED-E619-425B-9BDB-6B4058E0D9F0}" type="datetimeFigureOut">
              <a:rPr lang="et-EE" smtClean="0"/>
              <a:t>18.05.2022</a:t>
            </a:fld>
            <a:endParaRPr lang="et-EE"/>
          </a:p>
        </p:txBody>
      </p:sp>
      <p:sp>
        <p:nvSpPr>
          <p:cNvPr id="4" name="Jaluse kohatäide 3">
            <a:extLst>
              <a:ext uri="{FF2B5EF4-FFF2-40B4-BE49-F238E27FC236}">
                <a16:creationId xmlns:a16="http://schemas.microsoft.com/office/drawing/2014/main" id="{66399EF8-DC8D-4C96-9043-B4EA87B8C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a:extLst>
              <a:ext uri="{FF2B5EF4-FFF2-40B4-BE49-F238E27FC236}">
                <a16:creationId xmlns:a16="http://schemas.microsoft.com/office/drawing/2014/main" id="{4542D8AD-EE34-4C81-A8C1-4B12520C49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B8237F-8627-4BAD-8868-4B5A48AB0A74}" type="slidenum">
              <a:rPr lang="et-EE" smtClean="0"/>
              <a:t>‹#›</a:t>
            </a:fld>
            <a:endParaRPr lang="et-EE"/>
          </a:p>
        </p:txBody>
      </p:sp>
    </p:spTree>
    <p:extLst>
      <p:ext uri="{BB962C8B-B14F-4D97-AF65-F5344CB8AC3E}">
        <p14:creationId xmlns:p14="http://schemas.microsoft.com/office/powerpoint/2010/main" val="31805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6403F-6E8E-4B4E-A5BE-262AC0B870FD}" type="datetimeFigureOut">
              <a:rPr lang="x-none" smtClean="0"/>
              <a:pPr/>
              <a:t>18.05.2022</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3A6B-F0FB-1741-BC1A-7F3C8F0F87B3}" type="slidenum">
              <a:rPr lang="x-none" smtClean="0"/>
              <a:pPr/>
              <a:t>‹#›</a:t>
            </a:fld>
            <a:endParaRPr lang="x-none"/>
          </a:p>
        </p:txBody>
      </p:sp>
    </p:spTree>
    <p:extLst>
      <p:ext uri="{BB962C8B-B14F-4D97-AF65-F5344CB8AC3E}">
        <p14:creationId xmlns:p14="http://schemas.microsoft.com/office/powerpoint/2010/main" val="1013079157"/>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 1">
    <p:spTree>
      <p:nvGrpSpPr>
        <p:cNvPr id="1" name=""/>
        <p:cNvGrpSpPr/>
        <p:nvPr/>
      </p:nvGrpSpPr>
      <p:grpSpPr>
        <a:xfrm>
          <a:off x="0" y="0"/>
          <a:ext cx="0" cy="0"/>
          <a:chOff x="0" y="0"/>
          <a:chExt cx="0" cy="0"/>
        </a:xfrm>
      </p:grpSpPr>
      <p:pic>
        <p:nvPicPr>
          <p:cNvPr id="12" name="Picture 11" descr="01_aerial-road.jpg"/>
          <p:cNvPicPr>
            <a:picLocks noChangeAspect="1"/>
          </p:cNvPicPr>
          <p:nvPr userDrawn="1"/>
        </p:nvPicPr>
        <p:blipFill>
          <a:blip r:embed="rId2"/>
          <a:stretch>
            <a:fillRect/>
          </a:stretch>
        </p:blipFill>
        <p:spPr>
          <a:xfrm>
            <a:off x="3829678" y="0"/>
            <a:ext cx="20574000" cy="13716000"/>
          </a:xfrm>
          <a:prstGeom prst="rect">
            <a:avLst/>
          </a:prstGeom>
        </p:spPr>
      </p:pic>
      <p:sp>
        <p:nvSpPr>
          <p:cNvPr id="10" name="Freeform 9">
            <a:extLst>
              <a:ext uri="{FF2B5EF4-FFF2-40B4-BE49-F238E27FC236}">
                <a16:creationId xmlns:a16="http://schemas.microsoft.com/office/drawing/2014/main" id="{621A80CF-1B64-0F47-BBD7-B879F0E4C3AB}"/>
              </a:ext>
            </a:extLst>
          </p:cNvPr>
          <p:cNvSpPr/>
          <p:nvPr userDrawn="1"/>
        </p:nvSpPr>
        <p:spPr>
          <a:xfrm rot="10800000">
            <a:off x="14225" y="-2"/>
            <a:ext cx="15339567" cy="13716003"/>
          </a:xfrm>
          <a:custGeom>
            <a:avLst/>
            <a:gdLst>
              <a:gd name="connsiteX0" fmla="*/ 2249367 w 15339567"/>
              <a:gd name="connsiteY0" fmla="*/ 0 h 13716003"/>
              <a:gd name="connsiteX1" fmla="*/ 15339567 w 15339567"/>
              <a:gd name="connsiteY1" fmla="*/ 0 h 13716003"/>
              <a:gd name="connsiteX2" fmla="*/ 15339567 w 15339567"/>
              <a:gd name="connsiteY2" fmla="*/ 13716003 h 13716003"/>
              <a:gd name="connsiteX3" fmla="*/ 2249364 w 15339567"/>
              <a:gd name="connsiteY3" fmla="*/ 13716003 h 13716003"/>
              <a:gd name="connsiteX4" fmla="*/ 1978464 w 15339567"/>
              <a:gd name="connsiteY4" fmla="*/ 13335051 h 13716003"/>
              <a:gd name="connsiteX5" fmla="*/ 0 w 15339567"/>
              <a:gd name="connsiteY5" fmla="*/ 6858003 h 13716003"/>
              <a:gd name="connsiteX6" fmla="*/ 1978464 w 15339567"/>
              <a:gd name="connsiteY6" fmla="*/ 380955 h 13716003"/>
              <a:gd name="connsiteX7" fmla="*/ 2249367 w 15339567"/>
              <a:gd name="connsiteY7" fmla="*/ 0 h 1371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9567" h="13716003">
                <a:moveTo>
                  <a:pt x="2249367" y="0"/>
                </a:moveTo>
                <a:lnTo>
                  <a:pt x="15339567" y="0"/>
                </a:lnTo>
                <a:lnTo>
                  <a:pt x="15339567" y="13716003"/>
                </a:lnTo>
                <a:lnTo>
                  <a:pt x="2249364" y="13716003"/>
                </a:lnTo>
                <a:lnTo>
                  <a:pt x="1978464" y="13335051"/>
                </a:lnTo>
                <a:cubicBezTo>
                  <a:pt x="729365" y="11486140"/>
                  <a:pt x="0" y="9257248"/>
                  <a:pt x="0" y="6858003"/>
                </a:cubicBezTo>
                <a:cubicBezTo>
                  <a:pt x="0" y="4458758"/>
                  <a:pt x="729365" y="2229866"/>
                  <a:pt x="1978464" y="380955"/>
                </a:cubicBezTo>
                <a:lnTo>
                  <a:pt x="224936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7" name="Title Placeholder 1"/>
          <p:cNvSpPr>
            <a:spLocks noGrp="1"/>
          </p:cNvSpPr>
          <p:nvPr>
            <p:ph type="title" hasCustomPrompt="1"/>
          </p:nvPr>
        </p:nvSpPr>
        <p:spPr>
          <a:xfrm>
            <a:off x="1676291" y="6428922"/>
            <a:ext cx="12676523" cy="2159907"/>
          </a:xfrm>
          <a:prstGeom prst="rect">
            <a:avLst/>
          </a:prstGeom>
        </p:spPr>
        <p:txBody>
          <a:bodyPr vert="horz" lIns="91440" tIns="45720" rIns="91440" bIns="45720" rtlCol="0" anchor="ctr">
            <a:noAutofit/>
          </a:bodyPr>
          <a:lstStyle>
            <a:lvl1pPr>
              <a:defRPr/>
            </a:lvl1pPr>
          </a:lstStyle>
          <a:p>
            <a:r>
              <a:rPr lang="en-GB" dirty="0" err="1"/>
              <a:t>Pealkiri</a:t>
            </a:r>
            <a:endParaRPr lang="en-US" dirty="0"/>
          </a:p>
        </p:txBody>
      </p:sp>
      <p:sp>
        <p:nvSpPr>
          <p:cNvPr id="8" name="Text Placeholder 2"/>
          <p:cNvSpPr>
            <a:spLocks noGrp="1"/>
          </p:cNvSpPr>
          <p:nvPr>
            <p:ph idx="1" hasCustomPrompt="1"/>
          </p:nvPr>
        </p:nvSpPr>
        <p:spPr>
          <a:xfrm>
            <a:off x="1676291" y="8588829"/>
            <a:ext cx="12676523" cy="2963183"/>
          </a:xfrm>
          <a:prstGeom prst="rect">
            <a:avLst/>
          </a:prstGeom>
        </p:spPr>
        <p:txBody>
          <a:bodyPr vert="horz" lIns="91440" tIns="45720" rIns="91440" bIns="45720" rtlCol="0">
            <a:normAutofit/>
          </a:bodyPr>
          <a:lstStyle>
            <a:lvl1pPr>
              <a:defRPr sz="7200"/>
            </a:lvl1pPr>
            <a:lvl2pPr>
              <a:defRPr/>
            </a:lvl2pPr>
            <a:lvl3pPr>
              <a:defRPr/>
            </a:lvl3pPr>
            <a:lvl4pPr>
              <a:defRPr/>
            </a:lvl4pPr>
            <a:lvl5pPr>
              <a:defRPr/>
            </a:lvl5pPr>
          </a:lstStyle>
          <a:p>
            <a:pPr lvl="0"/>
            <a:r>
              <a:rPr lang="en-GB" dirty="0" err="1"/>
              <a:t>Alapealkiri</a:t>
            </a:r>
            <a:endParaRPr lang="en-GB" dirty="0"/>
          </a:p>
          <a:p>
            <a:pPr lvl="1"/>
            <a:r>
              <a:rPr lang="et-EE" dirty="0"/>
              <a:t>TEINE TASE</a:t>
            </a:r>
            <a:endParaRPr lang="en-GB" dirty="0"/>
          </a:p>
          <a:p>
            <a:pPr lvl="2"/>
            <a:r>
              <a:rPr lang="et-EE" dirty="0"/>
              <a:t>Kolmas tase</a:t>
            </a:r>
            <a:endParaRPr lang="en-GB" dirty="0"/>
          </a:p>
          <a:p>
            <a:pPr lvl="3"/>
            <a:r>
              <a:rPr lang="et-EE" dirty="0"/>
              <a:t>Neljas tase</a:t>
            </a:r>
            <a:endParaRPr lang="en-GB" dirty="0"/>
          </a:p>
          <a:p>
            <a:pPr lvl="4"/>
            <a:r>
              <a:rPr lang="et-EE" dirty="0"/>
              <a:t>Viies tase</a:t>
            </a:r>
            <a:endParaRPr lang="en-US" dirty="0"/>
          </a:p>
        </p:txBody>
      </p:sp>
      <p:pic>
        <p:nvPicPr>
          <p:cNvPr id="11" name="Picture 10" descr="A close up of a logo&#10;&#10;Description automatically generated">
            <a:extLst>
              <a:ext uri="{FF2B5EF4-FFF2-40B4-BE49-F238E27FC236}">
                <a16:creationId xmlns:a16="http://schemas.microsoft.com/office/drawing/2014/main" id="{0A55DA64-08CC-1A4E-856B-2049F5D63CCE}"/>
              </a:ext>
            </a:extLst>
          </p:cNvPr>
          <p:cNvPicPr>
            <a:picLocks noChangeAspect="1"/>
          </p:cNvPicPr>
          <p:nvPr userDrawn="1"/>
        </p:nvPicPr>
        <p:blipFill>
          <a:blip r:embed="rId3"/>
          <a:stretch>
            <a:fillRect/>
          </a:stretch>
        </p:blipFill>
        <p:spPr>
          <a:xfrm>
            <a:off x="1321320" y="994198"/>
            <a:ext cx="6492590" cy="2585545"/>
          </a:xfrm>
          <a:prstGeom prst="rect">
            <a:avLst/>
          </a:prstGeom>
        </p:spPr>
      </p:pic>
    </p:spTree>
    <p:extLst>
      <p:ext uri="{BB962C8B-B14F-4D97-AF65-F5344CB8AC3E}">
        <p14:creationId xmlns:p14="http://schemas.microsoft.com/office/powerpoint/2010/main" val="301414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el 2">
    <p:spTree>
      <p:nvGrpSpPr>
        <p:cNvPr id="1" name=""/>
        <p:cNvGrpSpPr/>
        <p:nvPr/>
      </p:nvGrpSpPr>
      <p:grpSpPr>
        <a:xfrm>
          <a:off x="0" y="0"/>
          <a:ext cx="0" cy="0"/>
          <a:chOff x="0" y="0"/>
          <a:chExt cx="0" cy="0"/>
        </a:xfrm>
      </p:grpSpPr>
      <p:pic>
        <p:nvPicPr>
          <p:cNvPr id="8" name="Picture 7" descr="02_sup-kakumae.jpg"/>
          <p:cNvPicPr>
            <a:picLocks noChangeAspect="1"/>
          </p:cNvPicPr>
          <p:nvPr userDrawn="1"/>
        </p:nvPicPr>
        <p:blipFill>
          <a:blip r:embed="rId2"/>
          <a:stretch>
            <a:fillRect/>
          </a:stretch>
        </p:blipFill>
        <p:spPr>
          <a:xfrm>
            <a:off x="3808413" y="0"/>
            <a:ext cx="20574000" cy="13716000"/>
          </a:xfrm>
          <a:prstGeom prst="rect">
            <a:avLst/>
          </a:prstGeom>
        </p:spPr>
      </p:pic>
      <p:sp>
        <p:nvSpPr>
          <p:cNvPr id="13" name="Freeform 12">
            <a:extLst>
              <a:ext uri="{FF2B5EF4-FFF2-40B4-BE49-F238E27FC236}">
                <a16:creationId xmlns:a16="http://schemas.microsoft.com/office/drawing/2014/main" id="{7185A86A-D62C-0F4B-A753-8ED9DD65CB41}"/>
              </a:ext>
            </a:extLst>
          </p:cNvPr>
          <p:cNvSpPr/>
          <p:nvPr userDrawn="1"/>
        </p:nvSpPr>
        <p:spPr>
          <a:xfrm>
            <a:off x="2" y="0"/>
            <a:ext cx="13342459" cy="13715999"/>
          </a:xfrm>
          <a:custGeom>
            <a:avLst/>
            <a:gdLst>
              <a:gd name="connsiteX0" fmla="*/ 12368016 w 13342459"/>
              <a:gd name="connsiteY0" fmla="*/ 0 h 13715999"/>
              <a:gd name="connsiteX1" fmla="*/ 13342457 w 13342459"/>
              <a:gd name="connsiteY1" fmla="*/ 0 h 13715999"/>
              <a:gd name="connsiteX2" fmla="*/ 13256564 w 13342459"/>
              <a:gd name="connsiteY2" fmla="*/ 90091 h 13715999"/>
              <a:gd name="connsiteX3" fmla="*/ 10641694 w 13342459"/>
              <a:gd name="connsiteY3" fmla="*/ 6857999 h 13715999"/>
              <a:gd name="connsiteX4" fmla="*/ 13256564 w 13342459"/>
              <a:gd name="connsiteY4" fmla="*/ 13625906 h 13715999"/>
              <a:gd name="connsiteX5" fmla="*/ 13342459 w 13342459"/>
              <a:gd name="connsiteY5" fmla="*/ 13715999 h 13715999"/>
              <a:gd name="connsiteX6" fmla="*/ 12370290 w 13342459"/>
              <a:gd name="connsiteY6" fmla="*/ 13715999 h 13715999"/>
              <a:gd name="connsiteX7" fmla="*/ 12056000 w 13342459"/>
              <a:gd name="connsiteY7" fmla="*/ 13316059 h 13715999"/>
              <a:gd name="connsiteX8" fmla="*/ 9911187 w 13342459"/>
              <a:gd name="connsiteY8" fmla="*/ 6856553 h 13715999"/>
              <a:gd name="connsiteX9" fmla="*/ 12056000 w 13342459"/>
              <a:gd name="connsiteY9" fmla="*/ 397046 h 13715999"/>
              <a:gd name="connsiteX10" fmla="*/ 0 w 13342459"/>
              <a:gd name="connsiteY10" fmla="*/ 0 h 13715999"/>
              <a:gd name="connsiteX11" fmla="*/ 11624150 w 13342459"/>
              <a:gd name="connsiteY11" fmla="*/ 0 h 13715999"/>
              <a:gd name="connsiteX12" fmla="*/ 11586484 w 13342459"/>
              <a:gd name="connsiteY12" fmla="*/ 47932 h 13715999"/>
              <a:gd name="connsiteX13" fmla="*/ 9325272 w 13342459"/>
              <a:gd name="connsiteY13" fmla="*/ 6858001 h 13715999"/>
              <a:gd name="connsiteX14" fmla="*/ 11586484 w 13342459"/>
              <a:gd name="connsiteY14" fmla="*/ 13668069 h 13715999"/>
              <a:gd name="connsiteX15" fmla="*/ 11624150 w 13342459"/>
              <a:gd name="connsiteY15" fmla="*/ 13715999 h 13715999"/>
              <a:gd name="connsiteX16" fmla="*/ 0 w 13342459"/>
              <a:gd name="connsiteY16" fmla="*/ 13715999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342459" h="13715999">
                <a:moveTo>
                  <a:pt x="12368016" y="0"/>
                </a:moveTo>
                <a:lnTo>
                  <a:pt x="13342457" y="0"/>
                </a:lnTo>
                <a:lnTo>
                  <a:pt x="13256564" y="90091"/>
                </a:lnTo>
                <a:cubicBezTo>
                  <a:pt x="11631900" y="1877618"/>
                  <a:pt x="10641694" y="4252171"/>
                  <a:pt x="10641694" y="6857999"/>
                </a:cubicBezTo>
                <a:cubicBezTo>
                  <a:pt x="10641694" y="9463826"/>
                  <a:pt x="11631900" y="11838378"/>
                  <a:pt x="13256564" y="13625906"/>
                </a:cubicBezTo>
                <a:lnTo>
                  <a:pt x="13342459" y="13715999"/>
                </a:lnTo>
                <a:lnTo>
                  <a:pt x="12370290" y="13715999"/>
                </a:lnTo>
                <a:lnTo>
                  <a:pt x="12056000" y="13316059"/>
                </a:lnTo>
                <a:cubicBezTo>
                  <a:pt x="10708920" y="11514801"/>
                  <a:pt x="9911187" y="9278837"/>
                  <a:pt x="9911187" y="6856553"/>
                </a:cubicBezTo>
                <a:cubicBezTo>
                  <a:pt x="9911187" y="4434269"/>
                  <a:pt x="10708920" y="2198304"/>
                  <a:pt x="12056000" y="397046"/>
                </a:cubicBezTo>
                <a:close/>
                <a:moveTo>
                  <a:pt x="0" y="0"/>
                </a:moveTo>
                <a:lnTo>
                  <a:pt x="11624150" y="0"/>
                </a:lnTo>
                <a:lnTo>
                  <a:pt x="11586484" y="47932"/>
                </a:lnTo>
                <a:cubicBezTo>
                  <a:pt x="10166297" y="1946945"/>
                  <a:pt x="9325272" y="4304259"/>
                  <a:pt x="9325272" y="6858001"/>
                </a:cubicBezTo>
                <a:cubicBezTo>
                  <a:pt x="9325272" y="9411745"/>
                  <a:pt x="10166297" y="11769056"/>
                  <a:pt x="11586484" y="13668069"/>
                </a:cubicBezTo>
                <a:lnTo>
                  <a:pt x="11624150" y="13715999"/>
                </a:lnTo>
                <a:lnTo>
                  <a:pt x="0" y="13715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t>                </a:t>
            </a:r>
            <a:endParaRPr lang="x-none"/>
          </a:p>
        </p:txBody>
      </p:sp>
      <p:pic>
        <p:nvPicPr>
          <p:cNvPr id="11" name="Picture 10" descr="A close up of a logo&#10;&#10;Description automatically generated">
            <a:extLst>
              <a:ext uri="{FF2B5EF4-FFF2-40B4-BE49-F238E27FC236}">
                <a16:creationId xmlns:a16="http://schemas.microsoft.com/office/drawing/2014/main" id="{0A55DA64-08CC-1A4E-856B-2049F5D63CCE}"/>
              </a:ext>
            </a:extLst>
          </p:cNvPr>
          <p:cNvPicPr>
            <a:picLocks noChangeAspect="1"/>
          </p:cNvPicPr>
          <p:nvPr userDrawn="1"/>
        </p:nvPicPr>
        <p:blipFill>
          <a:blip r:embed="rId3"/>
          <a:stretch>
            <a:fillRect/>
          </a:stretch>
        </p:blipFill>
        <p:spPr>
          <a:xfrm>
            <a:off x="1321320" y="994198"/>
            <a:ext cx="6492590" cy="2585545"/>
          </a:xfrm>
          <a:prstGeom prst="rect">
            <a:avLst/>
          </a:prstGeom>
        </p:spPr>
      </p:pic>
      <p:sp>
        <p:nvSpPr>
          <p:cNvPr id="9" name="Title Placeholder 1"/>
          <p:cNvSpPr>
            <a:spLocks noGrp="1"/>
          </p:cNvSpPr>
          <p:nvPr>
            <p:ph type="title" hasCustomPrompt="1"/>
          </p:nvPr>
        </p:nvSpPr>
        <p:spPr>
          <a:xfrm>
            <a:off x="1676291" y="6428922"/>
            <a:ext cx="12676523" cy="2159907"/>
          </a:xfrm>
          <a:prstGeom prst="rect">
            <a:avLst/>
          </a:prstGeom>
        </p:spPr>
        <p:txBody>
          <a:bodyPr vert="horz" lIns="91440" tIns="45720" rIns="91440" bIns="45720" rtlCol="0" anchor="ctr">
            <a:noAutofit/>
          </a:bodyPr>
          <a:lstStyle>
            <a:lvl1pPr>
              <a:defRPr/>
            </a:lvl1pPr>
          </a:lstStyle>
          <a:p>
            <a:r>
              <a:rPr lang="en-GB" dirty="0" err="1"/>
              <a:t>Pealkiri</a:t>
            </a:r>
            <a:endParaRPr lang="en-US" dirty="0"/>
          </a:p>
        </p:txBody>
      </p:sp>
      <p:sp>
        <p:nvSpPr>
          <p:cNvPr id="7" name="Text Placeholder 2"/>
          <p:cNvSpPr>
            <a:spLocks noGrp="1"/>
          </p:cNvSpPr>
          <p:nvPr>
            <p:ph idx="1" hasCustomPrompt="1"/>
          </p:nvPr>
        </p:nvSpPr>
        <p:spPr>
          <a:xfrm>
            <a:off x="1676291" y="8588829"/>
            <a:ext cx="12676523" cy="2963183"/>
          </a:xfrm>
          <a:prstGeom prst="rect">
            <a:avLst/>
          </a:prstGeom>
        </p:spPr>
        <p:txBody>
          <a:bodyPr vert="horz" lIns="91440" tIns="45720" rIns="91440" bIns="45720" rtlCol="0">
            <a:normAutofit/>
          </a:bodyPr>
          <a:lstStyle>
            <a:lvl1pPr>
              <a:defRPr sz="7200"/>
            </a:lvl1pPr>
            <a:lvl2pPr>
              <a:defRPr/>
            </a:lvl2pPr>
            <a:lvl3pPr>
              <a:defRPr/>
            </a:lvl3pPr>
            <a:lvl4pPr>
              <a:defRPr/>
            </a:lvl4pPr>
            <a:lvl5pPr>
              <a:defRPr/>
            </a:lvl5pPr>
          </a:lstStyle>
          <a:p>
            <a:pPr lvl="0"/>
            <a:r>
              <a:rPr lang="en-GB" dirty="0" err="1"/>
              <a:t>Alapealkiri</a:t>
            </a:r>
            <a:endParaRPr lang="en-GB" dirty="0"/>
          </a:p>
          <a:p>
            <a:pPr lvl="1"/>
            <a:r>
              <a:rPr lang="et-EE" dirty="0"/>
              <a:t>TEINE TASE</a:t>
            </a:r>
            <a:endParaRPr lang="en-GB" dirty="0"/>
          </a:p>
          <a:p>
            <a:pPr lvl="2"/>
            <a:r>
              <a:rPr lang="et-EE" dirty="0"/>
              <a:t>Kolmas tase</a:t>
            </a:r>
            <a:endParaRPr lang="en-GB" dirty="0"/>
          </a:p>
          <a:p>
            <a:pPr lvl="3"/>
            <a:r>
              <a:rPr lang="et-EE" dirty="0"/>
              <a:t>Neljas tase</a:t>
            </a:r>
            <a:endParaRPr lang="en-GB" dirty="0"/>
          </a:p>
          <a:p>
            <a:pPr lvl="4"/>
            <a:r>
              <a:rPr lang="et-EE" dirty="0"/>
              <a:t>Viies tase</a:t>
            </a:r>
            <a:endParaRPr lang="en-US" dirty="0"/>
          </a:p>
        </p:txBody>
      </p:sp>
    </p:spTree>
    <p:extLst>
      <p:ext uri="{BB962C8B-B14F-4D97-AF65-F5344CB8AC3E}">
        <p14:creationId xmlns:p14="http://schemas.microsoft.com/office/powerpoint/2010/main" val="301414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itel 3">
    <p:spTree>
      <p:nvGrpSpPr>
        <p:cNvPr id="1" name=""/>
        <p:cNvGrpSpPr/>
        <p:nvPr/>
      </p:nvGrpSpPr>
      <p:grpSpPr>
        <a:xfrm>
          <a:off x="0" y="0"/>
          <a:ext cx="0" cy="0"/>
          <a:chOff x="0" y="0"/>
          <a:chExt cx="0" cy="0"/>
        </a:xfrm>
      </p:grpSpPr>
      <p:pic>
        <p:nvPicPr>
          <p:cNvPr id="12" name="Picture 11" descr="03_intersection.jpg"/>
          <p:cNvPicPr>
            <a:picLocks noChangeAspect="1"/>
          </p:cNvPicPr>
          <p:nvPr userDrawn="1"/>
        </p:nvPicPr>
        <p:blipFill>
          <a:blip r:embed="rId2"/>
          <a:stretch>
            <a:fillRect/>
          </a:stretch>
        </p:blipFill>
        <p:spPr>
          <a:xfrm>
            <a:off x="7237413" y="0"/>
            <a:ext cx="17145000" cy="13716000"/>
          </a:xfrm>
          <a:prstGeom prst="rect">
            <a:avLst/>
          </a:prstGeom>
        </p:spPr>
      </p:pic>
      <p:sp>
        <p:nvSpPr>
          <p:cNvPr id="8" name="Freeform 7">
            <a:extLst>
              <a:ext uri="{FF2B5EF4-FFF2-40B4-BE49-F238E27FC236}">
                <a16:creationId xmlns:a16="http://schemas.microsoft.com/office/drawing/2014/main" id="{E6CB2280-52EC-2D4F-842F-39C6C2C91500}"/>
              </a:ext>
            </a:extLst>
          </p:cNvPr>
          <p:cNvSpPr/>
          <p:nvPr userDrawn="1"/>
        </p:nvSpPr>
        <p:spPr>
          <a:xfrm>
            <a:off x="1" y="0"/>
            <a:ext cx="12633804" cy="13716000"/>
          </a:xfrm>
          <a:custGeom>
            <a:avLst/>
            <a:gdLst>
              <a:gd name="connsiteX0" fmla="*/ 0 w 12633804"/>
              <a:gd name="connsiteY0" fmla="*/ 0 h 13716000"/>
              <a:gd name="connsiteX1" fmla="*/ 12633804 w 12633804"/>
              <a:gd name="connsiteY1" fmla="*/ 0 h 13716000"/>
              <a:gd name="connsiteX2" fmla="*/ 12362901 w 12633804"/>
              <a:gd name="connsiteY2" fmla="*/ 380955 h 13716000"/>
              <a:gd name="connsiteX3" fmla="*/ 10384437 w 12633804"/>
              <a:gd name="connsiteY3" fmla="*/ 6858003 h 13716000"/>
              <a:gd name="connsiteX4" fmla="*/ 12362901 w 12633804"/>
              <a:gd name="connsiteY4" fmla="*/ 13335051 h 13716000"/>
              <a:gd name="connsiteX5" fmla="*/ 12633799 w 12633804"/>
              <a:gd name="connsiteY5" fmla="*/ 13716000 h 13716000"/>
              <a:gd name="connsiteX6" fmla="*/ 0 w 12633804"/>
              <a:gd name="connsiteY6" fmla="*/ 13716000 h 13716000"/>
              <a:gd name="connsiteX7" fmla="*/ 0 w 12633804"/>
              <a:gd name="connsiteY7" fmla="*/ 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33804" h="13716000">
                <a:moveTo>
                  <a:pt x="0" y="0"/>
                </a:moveTo>
                <a:lnTo>
                  <a:pt x="12633804" y="0"/>
                </a:lnTo>
                <a:lnTo>
                  <a:pt x="12362901" y="380955"/>
                </a:lnTo>
                <a:cubicBezTo>
                  <a:pt x="11113802" y="2229866"/>
                  <a:pt x="10384437" y="4458758"/>
                  <a:pt x="10384437" y="6858003"/>
                </a:cubicBezTo>
                <a:cubicBezTo>
                  <a:pt x="10384437" y="9257248"/>
                  <a:pt x="11113802" y="11486140"/>
                  <a:pt x="12362901" y="13335051"/>
                </a:cubicBezTo>
                <a:lnTo>
                  <a:pt x="12633799" y="13716000"/>
                </a:lnTo>
                <a:lnTo>
                  <a:pt x="0" y="13716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pic>
        <p:nvPicPr>
          <p:cNvPr id="11" name="Picture 10" descr="A close up of a logo&#10;&#10;Description automatically generated">
            <a:extLst>
              <a:ext uri="{FF2B5EF4-FFF2-40B4-BE49-F238E27FC236}">
                <a16:creationId xmlns:a16="http://schemas.microsoft.com/office/drawing/2014/main" id="{0A55DA64-08CC-1A4E-856B-2049F5D63CCE}"/>
              </a:ext>
            </a:extLst>
          </p:cNvPr>
          <p:cNvPicPr>
            <a:picLocks noChangeAspect="1"/>
          </p:cNvPicPr>
          <p:nvPr userDrawn="1"/>
        </p:nvPicPr>
        <p:blipFill>
          <a:blip r:embed="rId3"/>
          <a:stretch>
            <a:fillRect/>
          </a:stretch>
        </p:blipFill>
        <p:spPr>
          <a:xfrm>
            <a:off x="1321320" y="994198"/>
            <a:ext cx="6492590" cy="2585545"/>
          </a:xfrm>
          <a:prstGeom prst="rect">
            <a:avLst/>
          </a:prstGeom>
        </p:spPr>
      </p:pic>
      <p:sp>
        <p:nvSpPr>
          <p:cNvPr id="9" name="Title Placeholder 1"/>
          <p:cNvSpPr>
            <a:spLocks noGrp="1"/>
          </p:cNvSpPr>
          <p:nvPr>
            <p:ph type="title" hasCustomPrompt="1"/>
          </p:nvPr>
        </p:nvSpPr>
        <p:spPr>
          <a:xfrm>
            <a:off x="1676291" y="6428922"/>
            <a:ext cx="12676523" cy="2159907"/>
          </a:xfrm>
          <a:prstGeom prst="rect">
            <a:avLst/>
          </a:prstGeom>
        </p:spPr>
        <p:txBody>
          <a:bodyPr vert="horz" lIns="91440" tIns="45720" rIns="91440" bIns="45720" rtlCol="0" anchor="ctr">
            <a:noAutofit/>
          </a:bodyPr>
          <a:lstStyle>
            <a:lvl1pPr>
              <a:defRPr/>
            </a:lvl1pPr>
          </a:lstStyle>
          <a:p>
            <a:r>
              <a:rPr lang="en-GB" dirty="0" err="1"/>
              <a:t>Pealkiri</a:t>
            </a:r>
            <a:endParaRPr lang="en-US" dirty="0"/>
          </a:p>
        </p:txBody>
      </p:sp>
      <p:sp>
        <p:nvSpPr>
          <p:cNvPr id="7" name="Text Placeholder 2"/>
          <p:cNvSpPr>
            <a:spLocks noGrp="1"/>
          </p:cNvSpPr>
          <p:nvPr>
            <p:ph idx="1" hasCustomPrompt="1"/>
          </p:nvPr>
        </p:nvSpPr>
        <p:spPr>
          <a:xfrm>
            <a:off x="1676291" y="8588829"/>
            <a:ext cx="12676523" cy="2963183"/>
          </a:xfrm>
          <a:prstGeom prst="rect">
            <a:avLst/>
          </a:prstGeom>
        </p:spPr>
        <p:txBody>
          <a:bodyPr vert="horz" lIns="91440" tIns="45720" rIns="91440" bIns="45720" rtlCol="0">
            <a:normAutofit/>
          </a:bodyPr>
          <a:lstStyle>
            <a:lvl1pPr>
              <a:defRPr sz="7200"/>
            </a:lvl1pPr>
            <a:lvl2pPr>
              <a:defRPr/>
            </a:lvl2pPr>
            <a:lvl3pPr>
              <a:defRPr/>
            </a:lvl3pPr>
            <a:lvl4pPr>
              <a:defRPr/>
            </a:lvl4pPr>
            <a:lvl5pPr>
              <a:defRPr/>
            </a:lvl5pPr>
          </a:lstStyle>
          <a:p>
            <a:pPr lvl="0"/>
            <a:r>
              <a:rPr lang="en-GB" dirty="0" err="1"/>
              <a:t>Alapealkiri</a:t>
            </a:r>
            <a:endParaRPr lang="en-GB" dirty="0"/>
          </a:p>
          <a:p>
            <a:pPr lvl="1"/>
            <a:r>
              <a:rPr lang="et-EE" dirty="0"/>
              <a:t>TEINE TASE</a:t>
            </a:r>
            <a:endParaRPr lang="en-GB" dirty="0"/>
          </a:p>
          <a:p>
            <a:pPr lvl="2"/>
            <a:r>
              <a:rPr lang="et-EE" dirty="0"/>
              <a:t>Kolmas tase</a:t>
            </a:r>
            <a:endParaRPr lang="en-GB" dirty="0"/>
          </a:p>
          <a:p>
            <a:pPr lvl="3"/>
            <a:r>
              <a:rPr lang="et-EE" dirty="0"/>
              <a:t>Neljas tase</a:t>
            </a:r>
            <a:endParaRPr lang="en-GB" dirty="0"/>
          </a:p>
          <a:p>
            <a:pPr lvl="4"/>
            <a:r>
              <a:rPr lang="et-EE" dirty="0"/>
              <a:t>Viies tase</a:t>
            </a:r>
            <a:endParaRPr lang="en-US" dirty="0"/>
          </a:p>
        </p:txBody>
      </p:sp>
    </p:spTree>
    <p:extLst>
      <p:ext uri="{BB962C8B-B14F-4D97-AF65-F5344CB8AC3E}">
        <p14:creationId xmlns:p14="http://schemas.microsoft.com/office/powerpoint/2010/main" val="3014147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hetiitel">
    <p:spTree>
      <p:nvGrpSpPr>
        <p:cNvPr id="1" name=""/>
        <p:cNvGrpSpPr/>
        <p:nvPr/>
      </p:nvGrpSpPr>
      <p:grpSpPr>
        <a:xfrm>
          <a:off x="0" y="0"/>
          <a:ext cx="0" cy="0"/>
          <a:chOff x="0" y="0"/>
          <a:chExt cx="0" cy="0"/>
        </a:xfrm>
      </p:grpSpPr>
      <p:pic>
        <p:nvPicPr>
          <p:cNvPr id="7" name="Picture 6" descr="08_pakri-tuletorn.jpg"/>
          <p:cNvPicPr>
            <a:picLocks noChangeAspect="1"/>
          </p:cNvPicPr>
          <p:nvPr userDrawn="1"/>
        </p:nvPicPr>
        <p:blipFill>
          <a:blip r:embed="rId2"/>
          <a:stretch>
            <a:fillRect/>
          </a:stretch>
        </p:blipFill>
        <p:spPr>
          <a:xfrm>
            <a:off x="0" y="0"/>
            <a:ext cx="23317200" cy="13716000"/>
          </a:xfrm>
          <a:prstGeom prst="rect">
            <a:avLst/>
          </a:prstGeom>
        </p:spPr>
      </p:pic>
      <p:sp>
        <p:nvSpPr>
          <p:cNvPr id="9" name="Title Placeholder 1"/>
          <p:cNvSpPr>
            <a:spLocks noGrp="1"/>
          </p:cNvSpPr>
          <p:nvPr>
            <p:ph type="title" hasCustomPrompt="1"/>
          </p:nvPr>
        </p:nvSpPr>
        <p:spPr>
          <a:xfrm>
            <a:off x="6146691" y="6365127"/>
            <a:ext cx="12676523" cy="2159907"/>
          </a:xfrm>
          <a:prstGeom prst="rect">
            <a:avLst/>
          </a:prstGeom>
        </p:spPr>
        <p:txBody>
          <a:bodyPr vert="horz" lIns="91440" tIns="45720" rIns="91440" bIns="45720" rtlCol="0" anchor="ctr">
            <a:noAutofit/>
          </a:bodyPr>
          <a:lstStyle>
            <a:lvl1pPr>
              <a:defRPr>
                <a:solidFill>
                  <a:schemeClr val="bg1"/>
                </a:solidFill>
              </a:defRPr>
            </a:lvl1pPr>
          </a:lstStyle>
          <a:p>
            <a:r>
              <a:rPr lang="en-GB" dirty="0" err="1"/>
              <a:t>Pealkiri</a:t>
            </a:r>
            <a:endParaRPr lang="en-US" dirty="0"/>
          </a:p>
        </p:txBody>
      </p:sp>
      <p:sp>
        <p:nvSpPr>
          <p:cNvPr id="10" name="Text Placeholder 2"/>
          <p:cNvSpPr>
            <a:spLocks noGrp="1"/>
          </p:cNvSpPr>
          <p:nvPr>
            <p:ph idx="1" hasCustomPrompt="1"/>
          </p:nvPr>
        </p:nvSpPr>
        <p:spPr>
          <a:xfrm>
            <a:off x="6146691" y="8525034"/>
            <a:ext cx="12676523" cy="2963183"/>
          </a:xfrm>
          <a:prstGeom prst="rect">
            <a:avLst/>
          </a:prstGeom>
        </p:spPr>
        <p:txBody>
          <a:bodyPr vert="horz" lIns="91440" tIns="45720" rIns="91440" bIns="45720" rtlCol="0">
            <a:normAutofit/>
          </a:bodyPr>
          <a:lstStyle>
            <a:lvl1pPr>
              <a:defRPr sz="7200">
                <a:solidFill>
                  <a:schemeClr val="bg1"/>
                </a:solidFill>
              </a:defRPr>
            </a:lvl1pPr>
            <a:lvl2pPr>
              <a:defRPr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err="1"/>
              <a:t>Alapealkiri</a:t>
            </a:r>
            <a:endParaRPr lang="en-GB" dirty="0"/>
          </a:p>
          <a:p>
            <a:pPr lvl="1"/>
            <a:r>
              <a:rPr lang="et-EE" dirty="0"/>
              <a:t>Teine tase</a:t>
            </a:r>
            <a:endParaRPr lang="en-GB" dirty="0"/>
          </a:p>
          <a:p>
            <a:pPr lvl="2"/>
            <a:r>
              <a:rPr lang="et-EE" dirty="0"/>
              <a:t>Kolmas tase</a:t>
            </a:r>
            <a:endParaRPr lang="en-GB" dirty="0"/>
          </a:p>
          <a:p>
            <a:pPr lvl="3"/>
            <a:r>
              <a:rPr lang="et-EE" dirty="0"/>
              <a:t>Neljas tase</a:t>
            </a:r>
            <a:endParaRPr lang="en-GB" dirty="0"/>
          </a:p>
          <a:p>
            <a:pPr lvl="4"/>
            <a:r>
              <a:rPr lang="et-EE" dirty="0"/>
              <a:t>Viies tase</a:t>
            </a:r>
            <a:endParaRPr lang="en-US" dirty="0"/>
          </a:p>
        </p:txBody>
      </p:sp>
      <p:sp>
        <p:nvSpPr>
          <p:cNvPr id="8" name="Freeform 7">
            <a:extLst>
              <a:ext uri="{FF2B5EF4-FFF2-40B4-BE49-F238E27FC236}">
                <a16:creationId xmlns:a16="http://schemas.microsoft.com/office/drawing/2014/main" id="{F94F8E98-AA10-5D4D-91C2-A446E48E405A}"/>
              </a:ext>
            </a:extLst>
          </p:cNvPr>
          <p:cNvSpPr/>
          <p:nvPr userDrawn="1"/>
        </p:nvSpPr>
        <p:spPr>
          <a:xfrm>
            <a:off x="17368700" y="-1"/>
            <a:ext cx="7013712" cy="13715999"/>
          </a:xfrm>
          <a:custGeom>
            <a:avLst/>
            <a:gdLst>
              <a:gd name="connsiteX0" fmla="*/ 1718310 w 7013712"/>
              <a:gd name="connsiteY0" fmla="*/ 0 h 13715999"/>
              <a:gd name="connsiteX1" fmla="*/ 7013712 w 7013712"/>
              <a:gd name="connsiteY1" fmla="*/ 0 h 13715999"/>
              <a:gd name="connsiteX2" fmla="*/ 7013712 w 7013712"/>
              <a:gd name="connsiteY2" fmla="*/ 13715999 h 13715999"/>
              <a:gd name="connsiteX3" fmla="*/ 1718310 w 7013712"/>
              <a:gd name="connsiteY3" fmla="*/ 13715999 h 13715999"/>
              <a:gd name="connsiteX4" fmla="*/ 1755976 w 7013712"/>
              <a:gd name="connsiteY4" fmla="*/ 13668067 h 13715999"/>
              <a:gd name="connsiteX5" fmla="*/ 4017188 w 7013712"/>
              <a:gd name="connsiteY5" fmla="*/ 6857998 h 13715999"/>
              <a:gd name="connsiteX6" fmla="*/ 1755976 w 7013712"/>
              <a:gd name="connsiteY6" fmla="*/ 47930 h 13715999"/>
              <a:gd name="connsiteX7" fmla="*/ 0 w 7013712"/>
              <a:gd name="connsiteY7" fmla="*/ 0 h 13715999"/>
              <a:gd name="connsiteX8" fmla="*/ 972170 w 7013712"/>
              <a:gd name="connsiteY8" fmla="*/ 0 h 13715999"/>
              <a:gd name="connsiteX9" fmla="*/ 1286460 w 7013712"/>
              <a:gd name="connsiteY9" fmla="*/ 399940 h 13715999"/>
              <a:gd name="connsiteX10" fmla="*/ 3431272 w 7013712"/>
              <a:gd name="connsiteY10" fmla="*/ 6859446 h 13715999"/>
              <a:gd name="connsiteX11" fmla="*/ 1286460 w 7013712"/>
              <a:gd name="connsiteY11" fmla="*/ 13318953 h 13715999"/>
              <a:gd name="connsiteX12" fmla="*/ 974444 w 7013712"/>
              <a:gd name="connsiteY12" fmla="*/ 13715999 h 13715999"/>
              <a:gd name="connsiteX13" fmla="*/ 4 w 7013712"/>
              <a:gd name="connsiteY13" fmla="*/ 13715999 h 13715999"/>
              <a:gd name="connsiteX14" fmla="*/ 85896 w 7013712"/>
              <a:gd name="connsiteY14" fmla="*/ 13625908 h 13715999"/>
              <a:gd name="connsiteX15" fmla="*/ 2700766 w 7013712"/>
              <a:gd name="connsiteY15" fmla="*/ 6858000 h 13715999"/>
              <a:gd name="connsiteX16" fmla="*/ 85896 w 7013712"/>
              <a:gd name="connsiteY16" fmla="*/ 90093 h 137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13712" h="13715999">
                <a:moveTo>
                  <a:pt x="1718310" y="0"/>
                </a:moveTo>
                <a:lnTo>
                  <a:pt x="7013712" y="0"/>
                </a:lnTo>
                <a:lnTo>
                  <a:pt x="7013712" y="13715999"/>
                </a:lnTo>
                <a:lnTo>
                  <a:pt x="1718310" y="13715999"/>
                </a:lnTo>
                <a:lnTo>
                  <a:pt x="1755976" y="13668067"/>
                </a:lnTo>
                <a:cubicBezTo>
                  <a:pt x="3176164" y="11769054"/>
                  <a:pt x="4017188" y="9411740"/>
                  <a:pt x="4017188" y="6857998"/>
                </a:cubicBezTo>
                <a:cubicBezTo>
                  <a:pt x="4017188" y="4304254"/>
                  <a:pt x="3176164" y="1946943"/>
                  <a:pt x="1755976" y="47930"/>
                </a:cubicBezTo>
                <a:close/>
                <a:moveTo>
                  <a:pt x="0" y="0"/>
                </a:moveTo>
                <a:lnTo>
                  <a:pt x="972170" y="0"/>
                </a:lnTo>
                <a:lnTo>
                  <a:pt x="1286460" y="399940"/>
                </a:lnTo>
                <a:cubicBezTo>
                  <a:pt x="2633540" y="2201198"/>
                  <a:pt x="3431272" y="4437162"/>
                  <a:pt x="3431272" y="6859446"/>
                </a:cubicBezTo>
                <a:cubicBezTo>
                  <a:pt x="3431272" y="9281730"/>
                  <a:pt x="2633540" y="11517695"/>
                  <a:pt x="1286460" y="13318953"/>
                </a:cubicBezTo>
                <a:lnTo>
                  <a:pt x="974444" y="13715999"/>
                </a:lnTo>
                <a:lnTo>
                  <a:pt x="4" y="13715999"/>
                </a:lnTo>
                <a:lnTo>
                  <a:pt x="85896" y="13625908"/>
                </a:lnTo>
                <a:cubicBezTo>
                  <a:pt x="1710560" y="11838381"/>
                  <a:pt x="2700766" y="9463828"/>
                  <a:pt x="2700766" y="6858000"/>
                </a:cubicBezTo>
                <a:cubicBezTo>
                  <a:pt x="2700766" y="4252173"/>
                  <a:pt x="1710560" y="1877622"/>
                  <a:pt x="85896" y="90093"/>
                </a:cubicBezTo>
                <a:close/>
              </a:path>
            </a:pathLst>
          </a:cu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grpSp>
        <p:nvGrpSpPr>
          <p:cNvPr id="6" name="Group 5">
            <a:extLst>
              <a:ext uri="{FF2B5EF4-FFF2-40B4-BE49-F238E27FC236}">
                <a16:creationId xmlns:a16="http://schemas.microsoft.com/office/drawing/2014/main" id="{460C872D-6201-AB4F-B462-959D8F797401}"/>
              </a:ext>
            </a:extLst>
          </p:cNvPr>
          <p:cNvGrpSpPr/>
          <p:nvPr userDrawn="1"/>
        </p:nvGrpSpPr>
        <p:grpSpPr>
          <a:xfrm>
            <a:off x="0" y="5934573"/>
            <a:ext cx="4678127" cy="2717692"/>
            <a:chOff x="929255" y="7304567"/>
            <a:chExt cx="1997785" cy="1160585"/>
          </a:xfrm>
        </p:grpSpPr>
        <p:sp>
          <p:nvSpPr>
            <p:cNvPr id="11" name="Oval 10">
              <a:extLst>
                <a:ext uri="{FF2B5EF4-FFF2-40B4-BE49-F238E27FC236}">
                  <a16:creationId xmlns:a16="http://schemas.microsoft.com/office/drawing/2014/main" id="{2E1F0EBF-3C71-E140-BF6D-0B149DF14788}"/>
                </a:ext>
              </a:extLst>
            </p:cNvPr>
            <p:cNvSpPr/>
            <p:nvPr/>
          </p:nvSpPr>
          <p:spPr>
            <a:xfrm>
              <a:off x="1766455" y="7304567"/>
              <a:ext cx="1160585" cy="1160585"/>
            </a:xfrm>
            <a:prstGeom prst="ellipse">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Rectangle 11">
              <a:extLst>
                <a:ext uri="{FF2B5EF4-FFF2-40B4-BE49-F238E27FC236}">
                  <a16:creationId xmlns:a16="http://schemas.microsoft.com/office/drawing/2014/main" id="{03177472-D15C-5F43-9F0C-EC9297D551DE}"/>
                </a:ext>
              </a:extLst>
            </p:cNvPr>
            <p:cNvSpPr/>
            <p:nvPr/>
          </p:nvSpPr>
          <p:spPr>
            <a:xfrm>
              <a:off x="929255" y="7739443"/>
              <a:ext cx="1867733" cy="291374"/>
            </a:xfrm>
            <a:prstGeom prst="rect">
              <a:avLst/>
            </a:prstGeom>
            <a:solidFill>
              <a:srgbClr val="007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Tree>
    <p:extLst>
      <p:ext uri="{BB962C8B-B14F-4D97-AF65-F5344CB8AC3E}">
        <p14:creationId xmlns:p14="http://schemas.microsoft.com/office/powerpoint/2010/main" val="301414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uleht">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13DB22-40F4-F642-9764-857207AF4C06}"/>
              </a:ext>
            </a:extLst>
          </p:cNvPr>
          <p:cNvSpPr/>
          <p:nvPr userDrawn="1"/>
        </p:nvSpPr>
        <p:spPr>
          <a:xfrm rot="10800000">
            <a:off x="0" y="-2"/>
            <a:ext cx="15339567" cy="13716003"/>
          </a:xfrm>
          <a:custGeom>
            <a:avLst/>
            <a:gdLst>
              <a:gd name="connsiteX0" fmla="*/ 2249367 w 15339567"/>
              <a:gd name="connsiteY0" fmla="*/ 0 h 13716003"/>
              <a:gd name="connsiteX1" fmla="*/ 15339567 w 15339567"/>
              <a:gd name="connsiteY1" fmla="*/ 0 h 13716003"/>
              <a:gd name="connsiteX2" fmla="*/ 15339567 w 15339567"/>
              <a:gd name="connsiteY2" fmla="*/ 13716003 h 13716003"/>
              <a:gd name="connsiteX3" fmla="*/ 2249364 w 15339567"/>
              <a:gd name="connsiteY3" fmla="*/ 13716003 h 13716003"/>
              <a:gd name="connsiteX4" fmla="*/ 1978464 w 15339567"/>
              <a:gd name="connsiteY4" fmla="*/ 13335051 h 13716003"/>
              <a:gd name="connsiteX5" fmla="*/ 0 w 15339567"/>
              <a:gd name="connsiteY5" fmla="*/ 6858003 h 13716003"/>
              <a:gd name="connsiteX6" fmla="*/ 1978464 w 15339567"/>
              <a:gd name="connsiteY6" fmla="*/ 380955 h 13716003"/>
              <a:gd name="connsiteX7" fmla="*/ 2249367 w 15339567"/>
              <a:gd name="connsiteY7" fmla="*/ 0 h 1371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9567" h="13716003">
                <a:moveTo>
                  <a:pt x="2249367" y="0"/>
                </a:moveTo>
                <a:lnTo>
                  <a:pt x="15339567" y="0"/>
                </a:lnTo>
                <a:lnTo>
                  <a:pt x="15339567" y="13716003"/>
                </a:lnTo>
                <a:lnTo>
                  <a:pt x="2249364" y="13716003"/>
                </a:lnTo>
                <a:lnTo>
                  <a:pt x="1978464" y="13335051"/>
                </a:lnTo>
                <a:cubicBezTo>
                  <a:pt x="729365" y="11486140"/>
                  <a:pt x="0" y="9257248"/>
                  <a:pt x="0" y="6858003"/>
                </a:cubicBezTo>
                <a:cubicBezTo>
                  <a:pt x="0" y="4458758"/>
                  <a:pt x="729365" y="2229866"/>
                  <a:pt x="1978464" y="380955"/>
                </a:cubicBezTo>
                <a:lnTo>
                  <a:pt x="2249367" y="0"/>
                </a:lnTo>
                <a:close/>
              </a:path>
            </a:pathLst>
          </a:custGeom>
          <a:solidFill>
            <a:srgbClr val="F0F0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5" name="Title Placeholder 12"/>
          <p:cNvSpPr>
            <a:spLocks noGrp="1"/>
          </p:cNvSpPr>
          <p:nvPr>
            <p:ph type="title"/>
          </p:nvPr>
        </p:nvSpPr>
        <p:spPr>
          <a:xfrm>
            <a:off x="1219200" y="549275"/>
            <a:ext cx="21944013" cy="2286000"/>
          </a:xfrm>
          <a:prstGeom prst="rect">
            <a:avLst/>
          </a:prstGeom>
        </p:spPr>
        <p:txBody>
          <a:bodyPr vert="horz" lIns="91440" tIns="45720" rIns="91440" bIns="45720" rtlCol="0" anchor="ctr">
            <a:normAutofit/>
          </a:bodyPr>
          <a:lstStyle>
            <a:lvl1pPr>
              <a:defRPr sz="12000"/>
            </a:lvl1pPr>
          </a:lstStyle>
          <a:p>
            <a:r>
              <a:rPr lang="en-US" dirty="0" err="1"/>
              <a:t>Pealkiri</a:t>
            </a:r>
            <a:endParaRPr lang="en-US" dirty="0"/>
          </a:p>
        </p:txBody>
      </p:sp>
      <p:sp>
        <p:nvSpPr>
          <p:cNvPr id="6" name="Text Placeholder 13"/>
          <p:cNvSpPr>
            <a:spLocks noGrp="1"/>
          </p:cNvSpPr>
          <p:nvPr>
            <p:ph idx="1" hasCustomPrompt="1"/>
          </p:nvPr>
        </p:nvSpPr>
        <p:spPr>
          <a:xfrm>
            <a:off x="1219200" y="3200400"/>
            <a:ext cx="21944013" cy="9051925"/>
          </a:xfrm>
          <a:prstGeom prst="rect">
            <a:avLst/>
          </a:prstGeom>
        </p:spPr>
        <p:txBody>
          <a:bodyPr vert="horz" lIns="91440" tIns="45720" rIns="91440" bIns="45720" rtlCol="0">
            <a:normAutofit/>
          </a:bodyPr>
          <a:lstStyle>
            <a:lvl2pPr>
              <a:defRPr baseline="0"/>
            </a:lvl2pPr>
            <a:lvl3pPr>
              <a:defRPr/>
            </a:lvl3pPr>
            <a:lvl4pPr>
              <a:defRPr/>
            </a:lvl4pPr>
            <a:lvl5pPr>
              <a:defRPr/>
            </a:lvl5pPr>
          </a:lstStyle>
          <a:p>
            <a:pPr lvl="0"/>
            <a:r>
              <a:rPr lang="en-US" dirty="0" err="1"/>
              <a:t>Alapealkiri</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äname">
    <p:spTree>
      <p:nvGrpSpPr>
        <p:cNvPr id="1" name=""/>
        <p:cNvGrpSpPr/>
        <p:nvPr/>
      </p:nvGrpSpPr>
      <p:grpSpPr>
        <a:xfrm>
          <a:off x="0" y="0"/>
          <a:ext cx="0" cy="0"/>
          <a:chOff x="0" y="0"/>
          <a:chExt cx="0" cy="0"/>
        </a:xfrm>
      </p:grpSpPr>
      <p:pic>
        <p:nvPicPr>
          <p:cNvPr id="9" name="Picture 8" descr="14_tornimae.jpg"/>
          <p:cNvPicPr>
            <a:picLocks noChangeAspect="1"/>
          </p:cNvPicPr>
          <p:nvPr userDrawn="1"/>
        </p:nvPicPr>
        <p:blipFill>
          <a:blip r:embed="rId2"/>
          <a:stretch>
            <a:fillRect/>
          </a:stretch>
        </p:blipFill>
        <p:spPr>
          <a:xfrm>
            <a:off x="10666413" y="0"/>
            <a:ext cx="13716000" cy="13716000"/>
          </a:xfrm>
          <a:prstGeom prst="rect">
            <a:avLst/>
          </a:prstGeom>
        </p:spPr>
      </p:pic>
      <p:sp>
        <p:nvSpPr>
          <p:cNvPr id="10" name="Freeform 9">
            <a:extLst>
              <a:ext uri="{FF2B5EF4-FFF2-40B4-BE49-F238E27FC236}">
                <a16:creationId xmlns:a16="http://schemas.microsoft.com/office/drawing/2014/main" id="{621A80CF-1B64-0F47-BBD7-B879F0E4C3AB}"/>
              </a:ext>
            </a:extLst>
          </p:cNvPr>
          <p:cNvSpPr/>
          <p:nvPr userDrawn="1"/>
        </p:nvSpPr>
        <p:spPr>
          <a:xfrm rot="10800000">
            <a:off x="14225" y="-2"/>
            <a:ext cx="15339567" cy="13716003"/>
          </a:xfrm>
          <a:custGeom>
            <a:avLst/>
            <a:gdLst>
              <a:gd name="connsiteX0" fmla="*/ 2249367 w 15339567"/>
              <a:gd name="connsiteY0" fmla="*/ 0 h 13716003"/>
              <a:gd name="connsiteX1" fmla="*/ 15339567 w 15339567"/>
              <a:gd name="connsiteY1" fmla="*/ 0 h 13716003"/>
              <a:gd name="connsiteX2" fmla="*/ 15339567 w 15339567"/>
              <a:gd name="connsiteY2" fmla="*/ 13716003 h 13716003"/>
              <a:gd name="connsiteX3" fmla="*/ 2249364 w 15339567"/>
              <a:gd name="connsiteY3" fmla="*/ 13716003 h 13716003"/>
              <a:gd name="connsiteX4" fmla="*/ 1978464 w 15339567"/>
              <a:gd name="connsiteY4" fmla="*/ 13335051 h 13716003"/>
              <a:gd name="connsiteX5" fmla="*/ 0 w 15339567"/>
              <a:gd name="connsiteY5" fmla="*/ 6858003 h 13716003"/>
              <a:gd name="connsiteX6" fmla="*/ 1978464 w 15339567"/>
              <a:gd name="connsiteY6" fmla="*/ 380955 h 13716003"/>
              <a:gd name="connsiteX7" fmla="*/ 2249367 w 15339567"/>
              <a:gd name="connsiteY7" fmla="*/ 0 h 1371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9567" h="13716003">
                <a:moveTo>
                  <a:pt x="2249367" y="0"/>
                </a:moveTo>
                <a:lnTo>
                  <a:pt x="15339567" y="0"/>
                </a:lnTo>
                <a:lnTo>
                  <a:pt x="15339567" y="13716003"/>
                </a:lnTo>
                <a:lnTo>
                  <a:pt x="2249364" y="13716003"/>
                </a:lnTo>
                <a:lnTo>
                  <a:pt x="1978464" y="13335051"/>
                </a:lnTo>
                <a:cubicBezTo>
                  <a:pt x="729365" y="11486140"/>
                  <a:pt x="0" y="9257248"/>
                  <a:pt x="0" y="6858003"/>
                </a:cubicBezTo>
                <a:cubicBezTo>
                  <a:pt x="0" y="4458758"/>
                  <a:pt x="729365" y="2229866"/>
                  <a:pt x="1978464" y="380955"/>
                </a:cubicBezTo>
                <a:lnTo>
                  <a:pt x="224936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x-none"/>
          </a:p>
        </p:txBody>
      </p:sp>
      <p:sp>
        <p:nvSpPr>
          <p:cNvPr id="7" name="Title Placeholder 1"/>
          <p:cNvSpPr>
            <a:spLocks noGrp="1"/>
          </p:cNvSpPr>
          <p:nvPr>
            <p:ph type="title" hasCustomPrompt="1"/>
          </p:nvPr>
        </p:nvSpPr>
        <p:spPr>
          <a:xfrm>
            <a:off x="1676291" y="3317357"/>
            <a:ext cx="12676523" cy="2159907"/>
          </a:xfrm>
          <a:prstGeom prst="rect">
            <a:avLst/>
          </a:prstGeom>
        </p:spPr>
        <p:txBody>
          <a:bodyPr vert="horz" lIns="91440" tIns="45720" rIns="91440" bIns="45720" rtlCol="0" anchor="ctr">
            <a:noAutofit/>
          </a:bodyPr>
          <a:lstStyle>
            <a:lvl1pPr>
              <a:defRPr/>
            </a:lvl1pPr>
          </a:lstStyle>
          <a:p>
            <a:r>
              <a:rPr lang="en-GB" dirty="0" err="1"/>
              <a:t>Pealkiri</a:t>
            </a:r>
            <a:endParaRPr lang="en-US" dirty="0"/>
          </a:p>
        </p:txBody>
      </p:sp>
      <p:sp>
        <p:nvSpPr>
          <p:cNvPr id="8" name="Text Placeholder 2"/>
          <p:cNvSpPr>
            <a:spLocks noGrp="1"/>
          </p:cNvSpPr>
          <p:nvPr>
            <p:ph idx="1" hasCustomPrompt="1"/>
          </p:nvPr>
        </p:nvSpPr>
        <p:spPr>
          <a:xfrm>
            <a:off x="1676291" y="5477264"/>
            <a:ext cx="12676523" cy="2963183"/>
          </a:xfrm>
          <a:prstGeom prst="rect">
            <a:avLst/>
          </a:prstGeom>
        </p:spPr>
        <p:txBody>
          <a:bodyPr vert="horz" lIns="91440" tIns="45720" rIns="91440" bIns="45720" rtlCol="0">
            <a:normAutofit/>
          </a:bodyPr>
          <a:lstStyle>
            <a:lvl1pPr>
              <a:defRPr sz="7200"/>
            </a:lvl1pPr>
            <a:lvl2pPr>
              <a:defRPr baseline="0"/>
            </a:lvl2pPr>
            <a:lvl3pPr>
              <a:defRPr/>
            </a:lvl3pPr>
            <a:lvl4pPr>
              <a:defRPr/>
            </a:lvl4pPr>
            <a:lvl5pPr>
              <a:defRPr/>
            </a:lvl5pPr>
          </a:lstStyle>
          <a:p>
            <a:pPr lvl="0"/>
            <a:r>
              <a:rPr lang="en-GB" dirty="0" err="1"/>
              <a:t>Alapealkiri</a:t>
            </a:r>
            <a:endParaRPr lang="en-GB" dirty="0"/>
          </a:p>
          <a:p>
            <a:pPr lvl="1"/>
            <a:r>
              <a:rPr lang="et-EE" dirty="0"/>
              <a:t>TEINE TASE</a:t>
            </a:r>
            <a:endParaRPr lang="en-GB" dirty="0"/>
          </a:p>
          <a:p>
            <a:pPr lvl="2"/>
            <a:r>
              <a:rPr lang="et-EE" dirty="0"/>
              <a:t>Kolmas tase</a:t>
            </a:r>
            <a:endParaRPr lang="en-GB" dirty="0"/>
          </a:p>
          <a:p>
            <a:pPr lvl="3"/>
            <a:r>
              <a:rPr lang="et-EE" dirty="0"/>
              <a:t>Neljas tase</a:t>
            </a:r>
            <a:endParaRPr lang="en-GB" dirty="0"/>
          </a:p>
          <a:p>
            <a:pPr lvl="4"/>
            <a:r>
              <a:rPr lang="et-EE" dirty="0"/>
              <a:t>Viies tase</a:t>
            </a:r>
            <a:endParaRPr lang="en-US" dirty="0"/>
          </a:p>
        </p:txBody>
      </p:sp>
      <p:pic>
        <p:nvPicPr>
          <p:cNvPr id="11" name="Picture 10" descr="A close up of a logo&#10;&#10;Description automatically generated">
            <a:extLst>
              <a:ext uri="{FF2B5EF4-FFF2-40B4-BE49-F238E27FC236}">
                <a16:creationId xmlns:a16="http://schemas.microsoft.com/office/drawing/2014/main" id="{0A55DA64-08CC-1A4E-856B-2049F5D63CCE}"/>
              </a:ext>
            </a:extLst>
          </p:cNvPr>
          <p:cNvPicPr>
            <a:picLocks noChangeAspect="1"/>
          </p:cNvPicPr>
          <p:nvPr userDrawn="1"/>
        </p:nvPicPr>
        <p:blipFill>
          <a:blip r:embed="rId3"/>
          <a:stretch>
            <a:fillRect/>
          </a:stretch>
        </p:blipFill>
        <p:spPr>
          <a:xfrm>
            <a:off x="1321320" y="9138741"/>
            <a:ext cx="6492590" cy="2585545"/>
          </a:xfrm>
          <a:prstGeom prst="rect">
            <a:avLst/>
          </a:prstGeom>
        </p:spPr>
      </p:pic>
    </p:spTree>
    <p:extLst>
      <p:ext uri="{BB962C8B-B14F-4D97-AF65-F5344CB8AC3E}">
        <p14:creationId xmlns:p14="http://schemas.microsoft.com/office/powerpoint/2010/main" val="3014147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1219200" y="549275"/>
            <a:ext cx="21944013" cy="2286000"/>
          </a:xfrm>
          <a:prstGeom prst="rect">
            <a:avLst/>
          </a:prstGeom>
        </p:spPr>
        <p:txBody>
          <a:bodyPr vert="horz" lIns="91440" tIns="45720" rIns="91440" bIns="45720" rtlCol="0" anchor="ctr">
            <a:normAutofit/>
          </a:bodyPr>
          <a:lstStyle/>
          <a:p>
            <a:r>
              <a:rPr lang="en-US" dirty="0" err="1"/>
              <a:t>Pealkiri</a:t>
            </a:r>
            <a:endParaRPr lang="en-US" dirty="0"/>
          </a:p>
        </p:txBody>
      </p:sp>
      <p:sp>
        <p:nvSpPr>
          <p:cNvPr id="14" name="Text Placeholder 13"/>
          <p:cNvSpPr>
            <a:spLocks noGrp="1"/>
          </p:cNvSpPr>
          <p:nvPr>
            <p:ph type="body" idx="1"/>
          </p:nvPr>
        </p:nvSpPr>
        <p:spPr>
          <a:xfrm>
            <a:off x="1219200" y="3200400"/>
            <a:ext cx="21944013" cy="9051925"/>
          </a:xfrm>
          <a:prstGeom prst="rect">
            <a:avLst/>
          </a:prstGeom>
        </p:spPr>
        <p:txBody>
          <a:bodyPr vert="horz" lIns="91440" tIns="45720" rIns="91440" bIns="45720" rtlCol="0">
            <a:normAutofit/>
          </a:bodyPr>
          <a:lstStyle/>
          <a:p>
            <a:pPr lvl="0"/>
            <a:r>
              <a:rPr lang="en-US" dirty="0" err="1"/>
              <a:t>Alapealkiri</a:t>
            </a:r>
            <a:endParaRPr lang="en-US" dirty="0"/>
          </a:p>
          <a:p>
            <a:pPr lvl="1"/>
            <a:r>
              <a:rPr lang="et-EE" dirty="0"/>
              <a:t>TEINE TASE</a:t>
            </a:r>
            <a:endParaRPr lang="en-US" dirty="0"/>
          </a:p>
          <a:p>
            <a:pPr lvl="2"/>
            <a:r>
              <a:rPr lang="et-EE" dirty="0"/>
              <a:t>Kolmas tase</a:t>
            </a:r>
            <a:endParaRPr lang="en-US" dirty="0"/>
          </a:p>
          <a:p>
            <a:pPr lvl="3"/>
            <a:r>
              <a:rPr lang="et-EE" dirty="0"/>
              <a:t>Neljas tase</a:t>
            </a:r>
            <a:endParaRPr lang="en-US" dirty="0"/>
          </a:p>
          <a:p>
            <a:pPr lvl="4"/>
            <a:r>
              <a:rPr lang="et-EE" dirty="0"/>
              <a:t>Viies tase</a:t>
            </a:r>
            <a:endParaRPr lang="en-US" dirty="0"/>
          </a:p>
        </p:txBody>
      </p:sp>
    </p:spTree>
    <p:extLst>
      <p:ext uri="{BB962C8B-B14F-4D97-AF65-F5344CB8AC3E}">
        <p14:creationId xmlns:p14="http://schemas.microsoft.com/office/powerpoint/2010/main" val="9187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8" r:id="rId4"/>
    <p:sldLayoutId id="2147483670" r:id="rId5"/>
    <p:sldLayoutId id="2147483671" r:id="rId6"/>
  </p:sldLayoutIdLst>
  <p:txStyles>
    <p:titleStyle>
      <a:lvl1pPr algn="l" defTabSz="1828709" rtl="0" eaLnBrk="1" latinLnBrk="0" hangingPunct="1">
        <a:lnSpc>
          <a:spcPct val="90000"/>
        </a:lnSpc>
        <a:spcBef>
          <a:spcPct val="0"/>
        </a:spcBef>
        <a:buNone/>
        <a:defRPr sz="15000" b="1" kern="1200">
          <a:solidFill>
            <a:schemeClr val="tx1"/>
          </a:solidFill>
          <a:latin typeface="Raleway"/>
          <a:ea typeface="+mj-ea"/>
          <a:cs typeface="+mj-cs"/>
        </a:defRPr>
      </a:lvl1pPr>
    </p:titleStyle>
    <p:bodyStyle>
      <a:lvl1pPr marL="457177" indent="-457177" algn="l" defTabSz="1828709" rtl="0" eaLnBrk="1" latinLnBrk="0" hangingPunct="1">
        <a:lnSpc>
          <a:spcPct val="90000"/>
        </a:lnSpc>
        <a:spcBef>
          <a:spcPts val="2000"/>
        </a:spcBef>
        <a:buFontTx/>
        <a:buNone/>
        <a:defRPr sz="7200" b="0" kern="1200">
          <a:solidFill>
            <a:schemeClr val="tx1"/>
          </a:solidFill>
          <a:latin typeface="Raleway"/>
          <a:ea typeface="+mn-ea"/>
          <a:cs typeface="+mn-cs"/>
        </a:defRPr>
      </a:lvl1pPr>
      <a:lvl2pPr marL="1371531" indent="-457177" algn="l" defTabSz="1828709" rtl="0" eaLnBrk="1" latinLnBrk="0" hangingPunct="1">
        <a:lnSpc>
          <a:spcPct val="90000"/>
        </a:lnSpc>
        <a:spcBef>
          <a:spcPts val="1000"/>
        </a:spcBef>
        <a:buFontTx/>
        <a:buNone/>
        <a:defRPr sz="4800" b="1" kern="1200" spc="0">
          <a:solidFill>
            <a:srgbClr val="0073CF"/>
          </a:solidFill>
          <a:latin typeface="Raleway"/>
          <a:ea typeface="+mn-ea"/>
          <a:cs typeface="+mn-cs"/>
        </a:defRPr>
      </a:lvl2pPr>
      <a:lvl3pPr marL="2285886" indent="-457177" algn="l" defTabSz="1828709" rtl="0" eaLnBrk="1" latinLnBrk="0" hangingPunct="1">
        <a:lnSpc>
          <a:spcPct val="90000"/>
        </a:lnSpc>
        <a:spcBef>
          <a:spcPts val="1000"/>
        </a:spcBef>
        <a:buFontTx/>
        <a:buNone/>
        <a:defRPr sz="4000" b="1" kern="1200">
          <a:solidFill>
            <a:schemeClr val="tx1"/>
          </a:solidFill>
          <a:latin typeface="Raleway"/>
          <a:ea typeface="+mn-ea"/>
          <a:cs typeface="+mn-cs"/>
        </a:defRPr>
      </a:lvl3pPr>
      <a:lvl4pPr marL="3200240" indent="-457177" algn="l" defTabSz="1828709" rtl="0" eaLnBrk="1" latinLnBrk="0" hangingPunct="1">
        <a:lnSpc>
          <a:spcPct val="90000"/>
        </a:lnSpc>
        <a:spcBef>
          <a:spcPts val="1000"/>
        </a:spcBef>
        <a:buFontTx/>
        <a:buNone/>
        <a:defRPr sz="3600" b="1" kern="1200">
          <a:solidFill>
            <a:schemeClr val="tx1"/>
          </a:solidFill>
          <a:latin typeface="Raleway"/>
          <a:ea typeface="+mn-ea"/>
          <a:cs typeface="+mn-cs"/>
        </a:defRPr>
      </a:lvl4pPr>
      <a:lvl5pPr marL="4114594" indent="-457177" algn="l" defTabSz="1828709" rtl="0" eaLnBrk="1" latinLnBrk="0" hangingPunct="1">
        <a:lnSpc>
          <a:spcPct val="90000"/>
        </a:lnSpc>
        <a:spcBef>
          <a:spcPts val="1000"/>
        </a:spcBef>
        <a:buFontTx/>
        <a:buNone/>
        <a:defRPr sz="3600" b="1" kern="1200">
          <a:solidFill>
            <a:schemeClr val="tx1"/>
          </a:solidFill>
          <a:latin typeface="Raleway"/>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t-EE" sz="12500" dirty="0"/>
              <a:t>Reisivahendaja</a:t>
            </a:r>
            <a:endParaRPr lang="en-US" sz="1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dirty="0"/>
              <a:t>Reisivahendaja ja maksejõuetuse vastane kaitse Eestis</a:t>
            </a:r>
          </a:p>
        </p:txBody>
      </p:sp>
      <p:sp>
        <p:nvSpPr>
          <p:cNvPr id="6" name="Content Placeholder 2"/>
          <p:cNvSpPr>
            <a:spLocks noGrp="1"/>
          </p:cNvSpPr>
          <p:nvPr>
            <p:ph idx="1"/>
          </p:nvPr>
        </p:nvSpPr>
        <p:spPr/>
        <p:txBody>
          <a:bodyPr>
            <a:noAutofit/>
          </a:bodyPr>
          <a:lstStyle/>
          <a:p>
            <a:pPr marL="0" indent="0"/>
            <a:r>
              <a:rPr lang="et-EE" sz="6000" dirty="0"/>
              <a:t>Eesti või Euroopa Majanduspiirkonna teise lepinguriigi reisiettevõtja koostatud pakettreiside vahendajal </a:t>
            </a:r>
            <a:r>
              <a:rPr lang="et-EE" sz="6000" b="1" dirty="0"/>
              <a:t>tagatise kohustust ei ole</a:t>
            </a:r>
            <a:r>
              <a:rPr lang="et-EE" sz="6000" dirty="0"/>
              <a:t>.</a:t>
            </a:r>
          </a:p>
          <a:p>
            <a:pPr marL="0" indent="0"/>
            <a:r>
              <a:rPr lang="et-EE" sz="6000" b="1" dirty="0"/>
              <a:t>Tagatise kohustus on</a:t>
            </a:r>
            <a:r>
              <a:rPr lang="et-EE" sz="6000" dirty="0"/>
              <a:t> aga Euroopa Majanduspiirkonna välise riigi reisiettevõtja koostatud pakettreiside vahendajal.</a:t>
            </a:r>
          </a:p>
          <a:p>
            <a:pPr marL="0" lvl="0" indent="0"/>
            <a:r>
              <a:rPr lang="et-EE" sz="6000" dirty="0"/>
              <a:t>Reisivahendaja suhtes, kes pakub väljaspool Euroopa Majanduspiirkonda asutatud reisiettevõtja koostatud pakettreise või sõlmib viimase nimel pakettreisi-       lepinguid, kohaldatakse turismiseaduses reisikorraldajale kehtestatud nõudeid (</a:t>
            </a:r>
            <a:r>
              <a:rPr lang="et-EE" sz="6000" dirty="0" err="1"/>
              <a:t>TurS</a:t>
            </a:r>
            <a:r>
              <a:rPr lang="et-EE" sz="6000" dirty="0"/>
              <a:t> § 5 lg 3).</a:t>
            </a:r>
          </a:p>
        </p:txBody>
      </p:sp>
    </p:spTree>
    <p:extLst>
      <p:ext uri="{BB962C8B-B14F-4D97-AF65-F5344CB8AC3E}">
        <p14:creationId xmlns:p14="http://schemas.microsoft.com/office/powerpoint/2010/main" val="410099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br>
              <a:rPr lang="et-EE" sz="9000" dirty="0"/>
            </a:br>
            <a:r>
              <a:rPr lang="et-EE" sz="9000" dirty="0"/>
              <a:t>Arutelu: reisivahendaja ja reisikorraldaja</a:t>
            </a:r>
            <a:endParaRPr lang="en-US" sz="9000" dirty="0"/>
          </a:p>
        </p:txBody>
      </p:sp>
      <p:sp>
        <p:nvSpPr>
          <p:cNvPr id="6" name="Content Placeholder 2"/>
          <p:cNvSpPr>
            <a:spLocks noGrp="1"/>
          </p:cNvSpPr>
          <p:nvPr>
            <p:ph idx="1"/>
          </p:nvPr>
        </p:nvSpPr>
        <p:spPr/>
        <p:txBody>
          <a:bodyPr>
            <a:normAutofit lnSpcReduction="10000"/>
          </a:bodyPr>
          <a:lstStyle/>
          <a:p>
            <a:pPr marL="857250" lvl="0" indent="-857250">
              <a:buFontTx/>
              <a:buChar char="-"/>
            </a:pPr>
            <a:endParaRPr lang="et-EE" sz="6000" dirty="0"/>
          </a:p>
          <a:p>
            <a:pPr marL="0" lvl="0" indent="0"/>
            <a:r>
              <a:rPr lang="et-EE" sz="6000" b="1" dirty="0"/>
              <a:t>Mis on muutunud pärast 01.07.2018 reisivahendaja ja reisikorraldaja vahel:</a:t>
            </a:r>
          </a:p>
          <a:p>
            <a:pPr marL="857250" lvl="0" indent="-857250">
              <a:buFontTx/>
              <a:buChar char="-"/>
            </a:pPr>
            <a:r>
              <a:rPr lang="et-EE" sz="6000" dirty="0"/>
              <a:t>Müügiõiguse andmises/saamises ja kokkulepetes?</a:t>
            </a:r>
          </a:p>
          <a:p>
            <a:pPr marL="857250" lvl="0" indent="-857250">
              <a:buFontTx/>
              <a:buChar char="-"/>
            </a:pPr>
            <a:r>
              <a:rPr lang="et-EE" sz="6000" dirty="0"/>
              <a:t>Kohustustes ja vastutuses?</a:t>
            </a:r>
          </a:p>
          <a:p>
            <a:pPr marL="857250" lvl="0" indent="-857250">
              <a:buFontTx/>
              <a:buChar char="-"/>
            </a:pPr>
            <a:endParaRPr lang="et-EE" sz="6000" dirty="0"/>
          </a:p>
          <a:p>
            <a:pPr marL="0" lvl="0" indent="0"/>
            <a:r>
              <a:rPr lang="et-EE" sz="6000" b="1" dirty="0"/>
              <a:t>Lepingupartneri valimine:</a:t>
            </a:r>
          </a:p>
          <a:p>
            <a:pPr marL="857250" lvl="0" indent="-857250">
              <a:buFontTx/>
              <a:buChar char="-"/>
            </a:pPr>
            <a:r>
              <a:rPr lang="et-EE" sz="6000" dirty="0"/>
              <a:t>Tagatis ja muu oluline info;</a:t>
            </a:r>
          </a:p>
          <a:p>
            <a:pPr marL="857250" lvl="0" indent="-857250">
              <a:buFontTx/>
              <a:buChar char="-"/>
            </a:pPr>
            <a:r>
              <a:rPr lang="et-EE" sz="6000" dirty="0"/>
              <a:t>Kokkulepped.</a:t>
            </a:r>
          </a:p>
          <a:p>
            <a:pPr marL="857250" lvl="0" indent="-857250">
              <a:buFontTx/>
              <a:buChar char="-"/>
            </a:pPr>
            <a:endParaRPr lang="et-EE" sz="6500" dirty="0"/>
          </a:p>
          <a:p>
            <a:pPr marL="0" lvl="0" indent="0"/>
            <a:endParaRPr lang="et-EE" sz="6500" dirty="0"/>
          </a:p>
        </p:txBody>
      </p:sp>
    </p:spTree>
    <p:extLst>
      <p:ext uri="{BB962C8B-B14F-4D97-AF65-F5344CB8AC3E}">
        <p14:creationId xmlns:p14="http://schemas.microsoft.com/office/powerpoint/2010/main" val="4191736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dirty="0"/>
              <a:t>Maksejõuetusevastase kaitse vastastikune tunnustamine</a:t>
            </a:r>
          </a:p>
        </p:txBody>
      </p:sp>
      <p:sp>
        <p:nvSpPr>
          <p:cNvPr id="6" name="Content Placeholder 2"/>
          <p:cNvSpPr>
            <a:spLocks noGrp="1"/>
          </p:cNvSpPr>
          <p:nvPr>
            <p:ph idx="1"/>
          </p:nvPr>
        </p:nvSpPr>
        <p:spPr/>
        <p:txBody>
          <a:bodyPr>
            <a:noAutofit/>
          </a:bodyPr>
          <a:lstStyle/>
          <a:p>
            <a:pPr marL="0" indent="0"/>
            <a:r>
              <a:rPr lang="et-EE" sz="6000" dirty="0"/>
              <a:t>Liikmesriigid, kus korraldajad on asutatud, peaksid tagama, et korraldajatel on tagatis nende maksejõuetuse korral.</a:t>
            </a:r>
          </a:p>
          <a:p>
            <a:pPr marL="0" indent="0"/>
            <a:endParaRPr lang="et-EE" sz="6000" b="1" dirty="0"/>
          </a:p>
          <a:p>
            <a:pPr marL="0" indent="0"/>
            <a:r>
              <a:rPr lang="et-EE" sz="6000" b="1" dirty="0"/>
              <a:t>Direktiiviga on ette nähtud, et</a:t>
            </a:r>
            <a:r>
              <a:rPr lang="et-EE" sz="6000" dirty="0"/>
              <a:t>:</a:t>
            </a:r>
          </a:p>
          <a:p>
            <a:pPr marL="0" indent="0"/>
            <a:r>
              <a:rPr lang="et-EE" sz="6000" dirty="0"/>
              <a:t>liikmesriigid tunnistavad maksejõuetuse vastase kaitse siseriiklike meetmete nõuetele vastavaks igasuguse maksejõuetusevastase kaitse, mille korraldaja tagab oma asutamiskoha liikmesriigi kõnealuste meetmete alusel.</a:t>
            </a:r>
          </a:p>
        </p:txBody>
      </p:sp>
    </p:spTree>
    <p:extLst>
      <p:ext uri="{BB962C8B-B14F-4D97-AF65-F5344CB8AC3E}">
        <p14:creationId xmlns:p14="http://schemas.microsoft.com/office/powerpoint/2010/main" val="1930829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dirty="0"/>
              <a:t>Kontaktpunkt</a:t>
            </a:r>
            <a:endParaRPr lang="en-US" sz="9000" dirty="0"/>
          </a:p>
        </p:txBody>
      </p:sp>
      <p:sp>
        <p:nvSpPr>
          <p:cNvPr id="6" name="Content Placeholder 2"/>
          <p:cNvSpPr>
            <a:spLocks noGrp="1"/>
          </p:cNvSpPr>
          <p:nvPr>
            <p:ph idx="1"/>
          </p:nvPr>
        </p:nvSpPr>
        <p:spPr/>
        <p:txBody>
          <a:bodyPr>
            <a:normAutofit/>
          </a:bodyPr>
          <a:lstStyle/>
          <a:p>
            <a:pPr marL="0" lvl="0" indent="0"/>
            <a:r>
              <a:rPr lang="et-EE" sz="6000" dirty="0"/>
              <a:t>Kontaktpunkti puhul on tegemist iga liikmesriigi poolt määratud asutusega, mille eesmärk on hõlbustada halduskoostööd ja järelevalve teostamist eri liikmesriikides tegutsevate korraldajate üle. </a:t>
            </a:r>
          </a:p>
          <a:p>
            <a:pPr marL="0" lvl="0" indent="0"/>
            <a:endParaRPr lang="et-EE" sz="6000" dirty="0"/>
          </a:p>
          <a:p>
            <a:pPr marL="0" lvl="0" indent="0"/>
            <a:r>
              <a:rPr lang="et-EE" sz="6000" dirty="0"/>
              <a:t>Eestis on kontaktpunktiks Tarbijakaitse ja Tehnilise Järelevalve Amet.</a:t>
            </a:r>
          </a:p>
          <a:p>
            <a:pPr marL="0" lvl="0" indent="0"/>
            <a:endParaRPr lang="et-EE" sz="6500" dirty="0"/>
          </a:p>
          <a:p>
            <a:pPr marL="857250" lvl="0" indent="-857250">
              <a:buFontTx/>
              <a:buChar char="-"/>
            </a:pPr>
            <a:endParaRPr lang="et-EE" sz="6500" dirty="0"/>
          </a:p>
          <a:p>
            <a:pPr marL="0" lvl="0" indent="0"/>
            <a:endParaRPr lang="et-EE" sz="6500" dirty="0"/>
          </a:p>
        </p:txBody>
      </p:sp>
    </p:spTree>
    <p:extLst>
      <p:ext uri="{BB962C8B-B14F-4D97-AF65-F5344CB8AC3E}">
        <p14:creationId xmlns:p14="http://schemas.microsoft.com/office/powerpoint/2010/main" val="3597523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dirty="0"/>
              <a:t>Kontaktpunkt</a:t>
            </a:r>
            <a:endParaRPr lang="en-US" sz="9000" dirty="0"/>
          </a:p>
        </p:txBody>
      </p:sp>
      <p:sp>
        <p:nvSpPr>
          <p:cNvPr id="6" name="Content Placeholder 2"/>
          <p:cNvSpPr>
            <a:spLocks noGrp="1"/>
          </p:cNvSpPr>
          <p:nvPr>
            <p:ph idx="1"/>
          </p:nvPr>
        </p:nvSpPr>
        <p:spPr/>
        <p:txBody>
          <a:bodyPr>
            <a:normAutofit/>
          </a:bodyPr>
          <a:lstStyle/>
          <a:p>
            <a:pPr marL="0" lvl="0" indent="0"/>
            <a:r>
              <a:rPr lang="et-EE" sz="6000" dirty="0"/>
              <a:t>Kontaktpunktid teevad üksteisele ja ka üldsusele kättesaadavaks kogu vajaliku teabe oma siseriiklike maksejõuetusevastase kaitse nõuete kohta ja selle üksuse või nende üksuste nimed, kes tagavad nende territooriumil asutatud korraldajatele kaitse maksejõuetuse korral. </a:t>
            </a:r>
          </a:p>
          <a:p>
            <a:pPr marL="0" lvl="0" indent="0"/>
            <a:endParaRPr lang="et-EE" sz="6000" dirty="0"/>
          </a:p>
          <a:p>
            <a:pPr marL="0" lvl="0" indent="0"/>
            <a:endParaRPr lang="et-EE" sz="6000" dirty="0"/>
          </a:p>
          <a:p>
            <a:pPr marL="0" lvl="0" indent="0"/>
            <a:endParaRPr lang="et-EE" sz="6500" dirty="0"/>
          </a:p>
          <a:p>
            <a:pPr marL="857250" lvl="0" indent="-857250">
              <a:buFontTx/>
              <a:buChar char="-"/>
            </a:pPr>
            <a:endParaRPr lang="et-EE" sz="6500" dirty="0"/>
          </a:p>
          <a:p>
            <a:pPr marL="0" lvl="0" indent="0"/>
            <a:endParaRPr lang="et-EE" sz="6500" dirty="0"/>
          </a:p>
        </p:txBody>
      </p:sp>
    </p:spTree>
    <p:extLst>
      <p:ext uri="{BB962C8B-B14F-4D97-AF65-F5344CB8AC3E}">
        <p14:creationId xmlns:p14="http://schemas.microsoft.com/office/powerpoint/2010/main" val="2966373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291" y="3317357"/>
            <a:ext cx="12676523" cy="6018029"/>
          </a:xfrm>
        </p:spPr>
        <p:txBody>
          <a:bodyPr/>
          <a:lstStyle/>
          <a:p>
            <a:r>
              <a:rPr lang="en-GB" sz="7200" dirty="0" err="1">
                <a:solidFill>
                  <a:srgbClr val="282828"/>
                </a:solidFill>
                <a:latin typeface="Raleway" panose="020B0503030101060003" pitchFamily="34" charset="77"/>
              </a:rPr>
              <a:t>Aitäh</a:t>
            </a:r>
            <a:r>
              <a:rPr lang="en-GB" sz="7200" dirty="0">
                <a:solidFill>
                  <a:srgbClr val="282828"/>
                </a:solidFill>
                <a:latin typeface="Raleway" panose="020B0503030101060003" pitchFamily="34" charset="77"/>
              </a:rPr>
              <a:t>! </a:t>
            </a:r>
            <a:br>
              <a:rPr lang="en-GB" sz="7200" dirty="0">
                <a:solidFill>
                  <a:srgbClr val="282828"/>
                </a:solidFill>
                <a:latin typeface="Raleway" panose="020B0503030101060003" pitchFamily="34" charset="77"/>
              </a:rPr>
            </a:br>
            <a:r>
              <a:rPr lang="en-GB" sz="7200" dirty="0" err="1">
                <a:solidFill>
                  <a:srgbClr val="282828"/>
                </a:solidFill>
                <a:latin typeface="Raleway" panose="020B0503030101060003" pitchFamily="34" charset="77"/>
              </a:rPr>
              <a:t>Koos</a:t>
            </a:r>
            <a:r>
              <a:rPr lang="en-GB" sz="7200" dirty="0">
                <a:solidFill>
                  <a:srgbClr val="282828"/>
                </a:solidFill>
                <a:latin typeface="Raleway" panose="020B0503030101060003" pitchFamily="34" charset="77"/>
              </a:rPr>
              <a:t> </a:t>
            </a:r>
            <a:r>
              <a:rPr lang="en-GB" sz="7200" dirty="0" err="1">
                <a:solidFill>
                  <a:srgbClr val="282828"/>
                </a:solidFill>
                <a:latin typeface="Raleway" panose="020B0503030101060003" pitchFamily="34" charset="77"/>
              </a:rPr>
              <a:t>loome</a:t>
            </a:r>
            <a:r>
              <a:rPr lang="en-GB" sz="7200" dirty="0">
                <a:solidFill>
                  <a:srgbClr val="282828"/>
                </a:solidFill>
                <a:latin typeface="Raleway" panose="020B0503030101060003" pitchFamily="34" charset="77"/>
              </a:rPr>
              <a:t> </a:t>
            </a:r>
            <a:br>
              <a:rPr lang="et-EE" sz="7200" dirty="0">
                <a:solidFill>
                  <a:srgbClr val="282828"/>
                </a:solidFill>
                <a:latin typeface="Raleway" panose="020B0503030101060003" pitchFamily="34" charset="77"/>
              </a:rPr>
            </a:br>
            <a:r>
              <a:rPr lang="en-GB" sz="7200" dirty="0" err="1">
                <a:solidFill>
                  <a:srgbClr val="282828"/>
                </a:solidFill>
                <a:latin typeface="Raleway" panose="020B0503030101060003" pitchFamily="34" charset="77"/>
              </a:rPr>
              <a:t>ohutuma</a:t>
            </a:r>
            <a:r>
              <a:rPr lang="en-GB" sz="7200" dirty="0">
                <a:solidFill>
                  <a:srgbClr val="282828"/>
                </a:solidFill>
                <a:latin typeface="Raleway" panose="020B0503030101060003" pitchFamily="34" charset="77"/>
              </a:rPr>
              <a:t> </a:t>
            </a:r>
            <a:r>
              <a:rPr lang="en-GB" sz="7200" dirty="0" err="1">
                <a:solidFill>
                  <a:srgbClr val="282828"/>
                </a:solidFill>
                <a:latin typeface="Raleway" panose="020B0503030101060003" pitchFamily="34" charset="77"/>
              </a:rPr>
              <a:t>ja</a:t>
            </a:r>
            <a:r>
              <a:rPr lang="en-GB" sz="7200" dirty="0">
                <a:solidFill>
                  <a:srgbClr val="282828"/>
                </a:solidFill>
                <a:latin typeface="Raleway" panose="020B0503030101060003" pitchFamily="34" charset="77"/>
              </a:rPr>
              <a:t> </a:t>
            </a:r>
            <a:br>
              <a:rPr lang="et-EE" sz="7200" dirty="0">
                <a:solidFill>
                  <a:srgbClr val="282828"/>
                </a:solidFill>
                <a:latin typeface="Raleway" panose="020B0503030101060003" pitchFamily="34" charset="77"/>
              </a:rPr>
            </a:br>
            <a:r>
              <a:rPr lang="en-GB" sz="7200" dirty="0" err="1">
                <a:solidFill>
                  <a:srgbClr val="282828"/>
                </a:solidFill>
                <a:latin typeface="Raleway" panose="020B0503030101060003" pitchFamily="34" charset="77"/>
              </a:rPr>
              <a:t>õiglasema</a:t>
            </a:r>
            <a:r>
              <a:rPr lang="en-GB" sz="7200" dirty="0">
                <a:solidFill>
                  <a:srgbClr val="282828"/>
                </a:solidFill>
                <a:latin typeface="Raleway" panose="020B0503030101060003" pitchFamily="34" charset="77"/>
              </a:rPr>
              <a:t> Eesti!</a:t>
            </a:r>
            <a:br>
              <a:rPr lang="en-GB" sz="7200" dirty="0">
                <a:solidFill>
                  <a:srgbClr val="282828"/>
                </a:solidFill>
                <a:latin typeface="Raleway" panose="020B0503030101060003" pitchFamily="34" charset="77"/>
              </a:rPr>
            </a:br>
            <a:endParaRPr lang="en-US" sz="7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rmAutofit/>
          </a:bodyPr>
          <a:lstStyle/>
          <a:p>
            <a:r>
              <a:rPr lang="et-EE" sz="9000" dirty="0"/>
              <a:t>Reisivahendaja mõiste</a:t>
            </a:r>
            <a:endParaRPr lang="en-US" sz="9000" dirty="0"/>
          </a:p>
        </p:txBody>
      </p:sp>
      <p:sp>
        <p:nvSpPr>
          <p:cNvPr id="6" name="Content Placeholder 2"/>
          <p:cNvSpPr>
            <a:spLocks noGrp="1"/>
          </p:cNvSpPr>
          <p:nvPr>
            <p:ph idx="1"/>
          </p:nvPr>
        </p:nvSpPr>
        <p:spPr/>
        <p:txBody>
          <a:bodyPr>
            <a:normAutofit/>
          </a:bodyPr>
          <a:lstStyle/>
          <a:p>
            <a:pPr marL="0" indent="0"/>
            <a:r>
              <a:rPr lang="et-EE" sz="6000" b="1" dirty="0"/>
              <a:t>Reisivahendaja</a:t>
            </a:r>
            <a:r>
              <a:rPr lang="et-EE" sz="6000" dirty="0"/>
              <a:t> on reisiettevõtja, kes pakub reisikorraldaja koostatud pakettreise või sõlmib pakettreisilepinguid reisikorraldaja nimel (</a:t>
            </a:r>
            <a:r>
              <a:rPr lang="et-EE" sz="6000" dirty="0" err="1"/>
              <a:t>TurS</a:t>
            </a:r>
            <a:r>
              <a:rPr lang="et-EE" sz="6000" dirty="0"/>
              <a:t> § 5 lg 3).</a:t>
            </a:r>
          </a:p>
          <a:p>
            <a:pPr marL="0" indent="0"/>
            <a:endParaRPr lang="et-EE" sz="6000" dirty="0"/>
          </a:p>
          <a:p>
            <a:pPr marL="0" indent="0"/>
            <a:r>
              <a:rPr lang="et-EE" sz="6000" b="1" dirty="0"/>
              <a:t>Reisivahendajana tegutsemise eeldused</a:t>
            </a:r>
            <a:r>
              <a:rPr lang="et-EE" sz="6000" dirty="0"/>
              <a:t>:</a:t>
            </a:r>
          </a:p>
          <a:p>
            <a:pPr marL="857250" indent="-857250">
              <a:buFontTx/>
              <a:buChar char="-"/>
            </a:pPr>
            <a:r>
              <a:rPr lang="et-EE" sz="6000" dirty="0"/>
              <a:t>Reisikorraldajalt saadud müügiõigus;</a:t>
            </a:r>
          </a:p>
          <a:p>
            <a:pPr marL="857250" indent="-857250">
              <a:buFontTx/>
              <a:buChar char="-"/>
            </a:pPr>
            <a:r>
              <a:rPr lang="et-EE" sz="6000" dirty="0"/>
              <a:t>Pakutakse ja müüakse reisikorraldaja pakettreise                  nii nagu viimane on need kokku pannud.</a:t>
            </a:r>
          </a:p>
          <a:p>
            <a:pPr marL="0" indent="0"/>
            <a:endParaRPr lang="et-EE" sz="6500" dirty="0"/>
          </a:p>
          <a:p>
            <a:pPr marL="0" indent="0"/>
            <a:endParaRPr lang="et-EE" sz="6500" dirty="0"/>
          </a:p>
          <a:p>
            <a:pPr marL="857250" lvl="0" indent="-857250">
              <a:buFontTx/>
              <a:buChar char="-"/>
            </a:pPr>
            <a:endParaRPr lang="et-EE" sz="6500" dirty="0"/>
          </a:p>
        </p:txBody>
      </p:sp>
    </p:spTree>
    <p:extLst>
      <p:ext uri="{BB962C8B-B14F-4D97-AF65-F5344CB8AC3E}">
        <p14:creationId xmlns:p14="http://schemas.microsoft.com/office/powerpoint/2010/main" val="2263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b="1" dirty="0"/>
              <a:t>Reisivahendajana tegutsemise eeldused</a:t>
            </a:r>
            <a:endParaRPr lang="en-US" sz="9000" dirty="0"/>
          </a:p>
        </p:txBody>
      </p:sp>
      <p:sp>
        <p:nvSpPr>
          <p:cNvPr id="6" name="Content Placeholder 2"/>
          <p:cNvSpPr>
            <a:spLocks noGrp="1"/>
          </p:cNvSpPr>
          <p:nvPr>
            <p:ph idx="1"/>
          </p:nvPr>
        </p:nvSpPr>
        <p:spPr/>
        <p:txBody>
          <a:bodyPr>
            <a:noAutofit/>
          </a:bodyPr>
          <a:lstStyle/>
          <a:p>
            <a:pPr marL="0" indent="0"/>
            <a:r>
              <a:rPr lang="et-EE" sz="6000" b="1" dirty="0"/>
              <a:t>Reisikorraldajalt saadud müügiõigus</a:t>
            </a:r>
            <a:endParaRPr lang="et-EE" sz="6000" dirty="0"/>
          </a:p>
          <a:p>
            <a:pPr marL="857250" indent="-857250">
              <a:buFontTx/>
              <a:buChar char="-"/>
            </a:pPr>
            <a:r>
              <a:rPr lang="et-EE" sz="6000" dirty="0"/>
              <a:t>Müügiõigus kui reisikorraldaja ja reisivahendaja vaheline kokkulepe.</a:t>
            </a:r>
          </a:p>
          <a:p>
            <a:pPr marL="857250" indent="-857250">
              <a:buFontTx/>
              <a:buChar char="-"/>
            </a:pPr>
            <a:r>
              <a:rPr lang="et-EE" sz="6000" dirty="0"/>
              <a:t>Saadud müügiõiguse tõendatus.</a:t>
            </a:r>
          </a:p>
          <a:p>
            <a:pPr marL="0" indent="0"/>
            <a:endParaRPr lang="et-EE" sz="6000" dirty="0"/>
          </a:p>
          <a:p>
            <a:pPr marL="0" indent="0"/>
            <a:r>
              <a:rPr lang="et-EE" sz="6000" b="1" dirty="0"/>
              <a:t>Pakutakse ja müüakse reisikorraldaja pakett-</a:t>
            </a:r>
          </a:p>
          <a:p>
            <a:pPr marL="0" indent="0"/>
            <a:r>
              <a:rPr lang="et-EE" sz="6000" b="1" dirty="0"/>
              <a:t>reise nii nagu viimane on need kokku pannud</a:t>
            </a:r>
          </a:p>
          <a:p>
            <a:pPr marL="0" indent="0"/>
            <a:r>
              <a:rPr lang="et-EE" sz="6000" dirty="0"/>
              <a:t>Pakettreisi muutmise tagajärjed – reisivahendaja</a:t>
            </a:r>
          </a:p>
          <a:p>
            <a:pPr marL="0" indent="0"/>
            <a:r>
              <a:rPr lang="et-EE" sz="6000" dirty="0"/>
              <a:t>muutub reisikorraldajaks.</a:t>
            </a:r>
          </a:p>
        </p:txBody>
      </p:sp>
    </p:spTree>
    <p:extLst>
      <p:ext uri="{BB962C8B-B14F-4D97-AF65-F5344CB8AC3E}">
        <p14:creationId xmlns:p14="http://schemas.microsoft.com/office/powerpoint/2010/main" val="220119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rmAutofit/>
          </a:bodyPr>
          <a:lstStyle/>
          <a:p>
            <a:r>
              <a:rPr lang="et-EE" sz="9000" dirty="0"/>
              <a:t>Reisikorraldaja kohta teabe avaldamine</a:t>
            </a:r>
            <a:endParaRPr lang="en-US" sz="9000" dirty="0"/>
          </a:p>
        </p:txBody>
      </p:sp>
      <p:sp>
        <p:nvSpPr>
          <p:cNvPr id="6" name="Content Placeholder 2"/>
          <p:cNvSpPr>
            <a:spLocks noGrp="1"/>
          </p:cNvSpPr>
          <p:nvPr>
            <p:ph idx="1"/>
          </p:nvPr>
        </p:nvSpPr>
        <p:spPr/>
        <p:txBody>
          <a:bodyPr>
            <a:normAutofit/>
          </a:bodyPr>
          <a:lstStyle/>
          <a:p>
            <a:pPr marL="0" indent="0"/>
            <a:r>
              <a:rPr lang="et-EE" sz="5000" b="1" dirty="0"/>
              <a:t>Reisiettevõtja peab</a:t>
            </a:r>
            <a:r>
              <a:rPr lang="et-EE" sz="5000" dirty="0"/>
              <a:t> teise reisiettevõtja koostatud pakettreisi pakkumisel </a:t>
            </a:r>
            <a:r>
              <a:rPr lang="et-EE" sz="5000" b="1" dirty="0"/>
              <a:t>avaldama pakettreisi koostanud ettevõtja kohta teabe</a:t>
            </a:r>
            <a:r>
              <a:rPr lang="et-EE" sz="5000" dirty="0"/>
              <a:t>, milles peavad sisalduma vähemalt selle reisiettevõtja nimi, aadress ja muud kontaktandmed (</a:t>
            </a:r>
            <a:r>
              <a:rPr lang="et-EE" sz="5000" dirty="0" err="1"/>
              <a:t>TurS</a:t>
            </a:r>
            <a:r>
              <a:rPr lang="et-EE" sz="5000" dirty="0"/>
              <a:t> § 7 lg 7).</a:t>
            </a:r>
          </a:p>
          <a:p>
            <a:pPr marL="0" indent="0"/>
            <a:endParaRPr lang="et-EE" sz="6500" dirty="0"/>
          </a:p>
          <a:p>
            <a:pPr marL="0" indent="0"/>
            <a:endParaRPr lang="et-EE" sz="6500" dirty="0"/>
          </a:p>
          <a:p>
            <a:pPr marL="857250" lvl="0" indent="-857250">
              <a:buFontTx/>
              <a:buChar char="-"/>
            </a:pPr>
            <a:endParaRPr lang="et-EE" sz="6500" dirty="0"/>
          </a:p>
        </p:txBody>
      </p:sp>
      <p:pic>
        <p:nvPicPr>
          <p:cNvPr id="4" name="Pilt 3">
            <a:extLst>
              <a:ext uri="{FF2B5EF4-FFF2-40B4-BE49-F238E27FC236}">
                <a16:creationId xmlns:a16="http://schemas.microsoft.com/office/drawing/2014/main" id="{AFA2A8FA-FB6E-408C-9379-B241C57EAE95}"/>
              </a:ext>
            </a:extLst>
          </p:cNvPr>
          <p:cNvPicPr>
            <a:picLocks noChangeAspect="1"/>
          </p:cNvPicPr>
          <p:nvPr/>
        </p:nvPicPr>
        <p:blipFill>
          <a:blip r:embed="rId3"/>
          <a:stretch>
            <a:fillRect/>
          </a:stretch>
        </p:blipFill>
        <p:spPr>
          <a:xfrm>
            <a:off x="1219200" y="6121789"/>
            <a:ext cx="16646530" cy="7278901"/>
          </a:xfrm>
          <a:prstGeom prst="rect">
            <a:avLst/>
          </a:prstGeom>
        </p:spPr>
      </p:pic>
    </p:spTree>
    <p:extLst>
      <p:ext uri="{BB962C8B-B14F-4D97-AF65-F5344CB8AC3E}">
        <p14:creationId xmlns:p14="http://schemas.microsoft.com/office/powerpoint/2010/main" val="2692826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rmAutofit/>
          </a:bodyPr>
          <a:lstStyle/>
          <a:p>
            <a:r>
              <a:rPr lang="et-EE" sz="9000" dirty="0"/>
              <a:t>Reisikorraldaja kohta teabe avaldamine</a:t>
            </a:r>
            <a:endParaRPr lang="en-US" sz="9000" dirty="0"/>
          </a:p>
        </p:txBody>
      </p:sp>
      <p:sp>
        <p:nvSpPr>
          <p:cNvPr id="6" name="Content Placeholder 2"/>
          <p:cNvSpPr>
            <a:spLocks noGrp="1"/>
          </p:cNvSpPr>
          <p:nvPr>
            <p:ph idx="1"/>
          </p:nvPr>
        </p:nvSpPr>
        <p:spPr/>
        <p:txBody>
          <a:bodyPr>
            <a:normAutofit/>
          </a:bodyPr>
          <a:lstStyle/>
          <a:p>
            <a:pPr marL="0" indent="0"/>
            <a:r>
              <a:rPr lang="et-EE" sz="6500" dirty="0"/>
              <a:t>Reisiteenuseid pakkuv isik ei või tugineda lepingutingimusele, mille kohaselt ta ise reisikorraldajaks olemata üksnes vahendab üksikuid reisiteenuseid (vahendaja), kui pakkuja reklaami, kataloogide või muude lepingu sõlmimise asjaolude alusel </a:t>
            </a:r>
            <a:r>
              <a:rPr lang="et-EE" sz="6500" b="1" dirty="0"/>
              <a:t>võis lepingu teine pool teda mõistlikult reisikorraldajaks pidada </a:t>
            </a:r>
            <a:r>
              <a:rPr lang="et-EE" sz="6500" dirty="0"/>
              <a:t>(VÕS § 866 lg 4).</a:t>
            </a:r>
          </a:p>
          <a:p>
            <a:pPr marL="0" indent="0"/>
            <a:endParaRPr lang="et-EE" sz="6500" dirty="0"/>
          </a:p>
          <a:p>
            <a:pPr marL="857250" lvl="0" indent="-857250">
              <a:buFontTx/>
              <a:buChar char="-"/>
            </a:pPr>
            <a:endParaRPr lang="et-EE" sz="6500" dirty="0"/>
          </a:p>
        </p:txBody>
      </p:sp>
    </p:spTree>
    <p:extLst>
      <p:ext uri="{BB962C8B-B14F-4D97-AF65-F5344CB8AC3E}">
        <p14:creationId xmlns:p14="http://schemas.microsoft.com/office/powerpoint/2010/main" val="3471389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dirty="0"/>
              <a:t>Seega, et tegemist oleks pakettreisi vahendamisega reisija ees:</a:t>
            </a:r>
            <a:endParaRPr lang="en-US" sz="9000" dirty="0"/>
          </a:p>
        </p:txBody>
      </p:sp>
      <p:sp>
        <p:nvSpPr>
          <p:cNvPr id="6" name="Content Placeholder 2"/>
          <p:cNvSpPr>
            <a:spLocks noGrp="1"/>
          </p:cNvSpPr>
          <p:nvPr>
            <p:ph idx="1"/>
          </p:nvPr>
        </p:nvSpPr>
        <p:spPr/>
        <p:txBody>
          <a:bodyPr>
            <a:normAutofit/>
          </a:bodyPr>
          <a:lstStyle/>
          <a:p>
            <a:pPr marL="0" indent="0"/>
            <a:endParaRPr lang="et-EE" sz="6000" dirty="0"/>
          </a:p>
          <a:p>
            <a:pPr marL="0" indent="0"/>
            <a:r>
              <a:rPr lang="et-EE" sz="6000" dirty="0"/>
              <a:t>- Reisikorraldajalt saadud müügiõigus;</a:t>
            </a:r>
          </a:p>
          <a:p>
            <a:pPr marL="0" indent="0"/>
            <a:r>
              <a:rPr lang="et-EE" sz="6000" dirty="0"/>
              <a:t>- Pakutakse ja müüakse reisikorraldaja pakettreise nii nagu viimane on need kokku pannud;</a:t>
            </a:r>
          </a:p>
          <a:p>
            <a:pPr marL="0" indent="0"/>
            <a:r>
              <a:rPr lang="et-EE" sz="6000" dirty="0"/>
              <a:t>- Reisivahendaja on avaldanud teabe tegeliku reisikorraldaja kohta.</a:t>
            </a:r>
          </a:p>
          <a:p>
            <a:pPr marL="0" indent="0"/>
            <a:endParaRPr lang="et-EE" sz="6500" dirty="0"/>
          </a:p>
          <a:p>
            <a:pPr marL="857250" lvl="0" indent="-857250">
              <a:buFontTx/>
              <a:buChar char="-"/>
            </a:pPr>
            <a:endParaRPr lang="et-EE" sz="6500" dirty="0"/>
          </a:p>
        </p:txBody>
      </p:sp>
    </p:spTree>
    <p:extLst>
      <p:ext uri="{BB962C8B-B14F-4D97-AF65-F5344CB8AC3E}">
        <p14:creationId xmlns:p14="http://schemas.microsoft.com/office/powerpoint/2010/main" val="255161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dirty="0"/>
              <a:t>Maksejõuetuse vastane kaitse (direktiiv)</a:t>
            </a:r>
            <a:endParaRPr lang="en-US" sz="9000" dirty="0"/>
          </a:p>
        </p:txBody>
      </p:sp>
      <p:sp>
        <p:nvSpPr>
          <p:cNvPr id="6" name="Content Placeholder 2"/>
          <p:cNvSpPr>
            <a:spLocks noGrp="1"/>
          </p:cNvSpPr>
          <p:nvPr>
            <p:ph idx="1"/>
          </p:nvPr>
        </p:nvSpPr>
        <p:spPr/>
        <p:txBody>
          <a:bodyPr>
            <a:noAutofit/>
          </a:bodyPr>
          <a:lstStyle/>
          <a:p>
            <a:pPr marL="0" indent="0"/>
            <a:endParaRPr lang="et-EE" sz="6000" dirty="0"/>
          </a:p>
          <a:p>
            <a:pPr marL="0" indent="0"/>
            <a:r>
              <a:rPr lang="et-EE" sz="6000" dirty="0"/>
              <a:t>1. juulil 2018 jõustusid turismiseaduse ja võlaõigusseaduse muudatused, millega võeti Eesti riigisisesesse õigusesse üle </a:t>
            </a:r>
            <a:r>
              <a:rPr lang="et-EE" sz="6000" b="1" dirty="0"/>
              <a:t>pakettreiside ja seotud reisikorraldusteenuste direktiiv nr 2015/2302</a:t>
            </a:r>
            <a:r>
              <a:rPr lang="et-EE" sz="6000" dirty="0"/>
              <a:t>.</a:t>
            </a:r>
          </a:p>
          <a:p>
            <a:pPr marL="857250" indent="-857250">
              <a:buFontTx/>
              <a:buChar char="-"/>
            </a:pPr>
            <a:r>
              <a:rPr lang="et-EE" sz="6000" dirty="0"/>
              <a:t>Direktiiv on maksimaalselt harmoniseeriva iseloomuga.</a:t>
            </a:r>
          </a:p>
          <a:p>
            <a:pPr marL="857250" indent="-857250">
              <a:buFontTx/>
              <a:buChar char="-"/>
            </a:pPr>
            <a:r>
              <a:rPr lang="et-EE" sz="6000" dirty="0"/>
              <a:t>Direktiiviga on ette nähtud maksejõuetuse vastane     kaitse: selle tõhusus ja ulatus.</a:t>
            </a:r>
          </a:p>
          <a:p>
            <a:pPr marL="0" indent="0"/>
            <a:endParaRPr lang="et-EE" sz="6000" dirty="0"/>
          </a:p>
        </p:txBody>
      </p:sp>
    </p:spTree>
    <p:extLst>
      <p:ext uri="{BB962C8B-B14F-4D97-AF65-F5344CB8AC3E}">
        <p14:creationId xmlns:p14="http://schemas.microsoft.com/office/powerpoint/2010/main" val="213283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et-EE" sz="9000" dirty="0"/>
              <a:t>Maksejõuetuse vastane kaitse (direktiiv)</a:t>
            </a:r>
            <a:endParaRPr lang="en-US" sz="9000" dirty="0"/>
          </a:p>
        </p:txBody>
      </p:sp>
      <p:sp>
        <p:nvSpPr>
          <p:cNvPr id="6" name="Content Placeholder 2"/>
          <p:cNvSpPr>
            <a:spLocks noGrp="1"/>
          </p:cNvSpPr>
          <p:nvPr>
            <p:ph idx="1"/>
          </p:nvPr>
        </p:nvSpPr>
        <p:spPr/>
        <p:txBody>
          <a:bodyPr>
            <a:noAutofit/>
          </a:bodyPr>
          <a:lstStyle/>
          <a:p>
            <a:pPr marL="0" indent="0"/>
            <a:endParaRPr lang="et-EE" sz="6000" dirty="0"/>
          </a:p>
          <a:p>
            <a:pPr marL="0" indent="0"/>
            <a:r>
              <a:rPr lang="et-EE" sz="6000" dirty="0"/>
              <a:t>Liikmesriikidele on ette nähtud kaalutlusõigus:</a:t>
            </a:r>
          </a:p>
          <a:p>
            <a:pPr marL="0" indent="0"/>
            <a:r>
              <a:rPr lang="et-EE" sz="6000" dirty="0"/>
              <a:t>- </a:t>
            </a:r>
            <a:r>
              <a:rPr lang="et-EE" sz="6000" b="1" dirty="0"/>
              <a:t>maksejõuetuse vastase kaitse süsteemi</a:t>
            </a:r>
            <a:r>
              <a:rPr lang="et-EE" sz="6000" dirty="0"/>
              <a:t> osas;</a:t>
            </a:r>
          </a:p>
          <a:p>
            <a:pPr marL="0" indent="0"/>
            <a:r>
              <a:rPr lang="et-EE" sz="6000" dirty="0"/>
              <a:t>- </a:t>
            </a:r>
            <a:r>
              <a:rPr lang="et-EE" sz="6000" b="1" dirty="0"/>
              <a:t>reisivahendajate tagatise kohustuse </a:t>
            </a:r>
            <a:r>
              <a:rPr lang="et-EE" sz="6000" dirty="0"/>
              <a:t>osas, välja arvatud nende reisivahendajate osas, kes vahendavad Euroopa Majanduspiirkonna välise riigi reisiettevõtja koostatud pakettreise.</a:t>
            </a:r>
          </a:p>
          <a:p>
            <a:pPr marL="0" indent="0"/>
            <a:endParaRPr lang="et-EE" sz="6000" dirty="0"/>
          </a:p>
          <a:p>
            <a:pPr marL="0" indent="0"/>
            <a:endParaRPr lang="et-EE" sz="6000" dirty="0"/>
          </a:p>
        </p:txBody>
      </p:sp>
    </p:spTree>
    <p:extLst>
      <p:ext uri="{BB962C8B-B14F-4D97-AF65-F5344CB8AC3E}">
        <p14:creationId xmlns:p14="http://schemas.microsoft.com/office/powerpoint/2010/main" val="149713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a:extLst>
              <a:ext uri="{FF2B5EF4-FFF2-40B4-BE49-F238E27FC236}">
                <a16:creationId xmlns:a16="http://schemas.microsoft.com/office/drawing/2014/main" id="{B3B108B9-FC8B-4AFA-8F41-A37DFB0CD6BD}"/>
              </a:ext>
            </a:extLst>
          </p:cNvPr>
          <p:cNvPicPr>
            <a:picLocks noChangeAspect="1"/>
          </p:cNvPicPr>
          <p:nvPr/>
        </p:nvPicPr>
        <p:blipFill>
          <a:blip r:embed="rId2"/>
          <a:srcRect/>
          <a:stretch/>
        </p:blipFill>
        <p:spPr>
          <a:xfrm>
            <a:off x="19209353" y="7471377"/>
            <a:ext cx="4857750" cy="5929313"/>
          </a:xfrm>
          <a:prstGeom prst="rect">
            <a:avLst/>
          </a:prstGeom>
        </p:spPr>
      </p:pic>
      <p:sp>
        <p:nvSpPr>
          <p:cNvPr id="5" name="Title 4"/>
          <p:cNvSpPr>
            <a:spLocks noGrp="1"/>
          </p:cNvSpPr>
          <p:nvPr>
            <p:ph type="title"/>
          </p:nvPr>
        </p:nvSpPr>
        <p:spPr/>
        <p:txBody>
          <a:bodyPr>
            <a:noAutofit/>
          </a:bodyPr>
          <a:lstStyle/>
          <a:p>
            <a:r>
              <a:rPr lang="fi-FI" sz="9000" dirty="0" err="1"/>
              <a:t>Maksejõuetuse</a:t>
            </a:r>
            <a:r>
              <a:rPr lang="et-EE" sz="9000" dirty="0"/>
              <a:t> </a:t>
            </a:r>
            <a:r>
              <a:rPr lang="fi-FI" sz="9000" dirty="0"/>
              <a:t>vasta</a:t>
            </a:r>
            <a:r>
              <a:rPr lang="et-EE" sz="9000" dirty="0"/>
              <a:t>n</a:t>
            </a:r>
            <a:r>
              <a:rPr lang="fi-FI" sz="9000" dirty="0"/>
              <a:t>e kaitse</a:t>
            </a:r>
            <a:r>
              <a:rPr lang="et-EE" sz="9000" dirty="0"/>
              <a:t> Eesti ja Läti näitel</a:t>
            </a:r>
            <a:endParaRPr lang="en-US" sz="9000" dirty="0"/>
          </a:p>
        </p:txBody>
      </p:sp>
      <p:sp>
        <p:nvSpPr>
          <p:cNvPr id="6" name="Content Placeholder 2"/>
          <p:cNvSpPr>
            <a:spLocks noGrp="1"/>
          </p:cNvSpPr>
          <p:nvPr>
            <p:ph idx="1"/>
          </p:nvPr>
        </p:nvSpPr>
        <p:spPr/>
        <p:txBody>
          <a:bodyPr>
            <a:noAutofit/>
          </a:bodyPr>
          <a:lstStyle/>
          <a:p>
            <a:pPr marL="0" indent="0"/>
            <a:r>
              <a:rPr lang="et-EE" sz="6000" dirty="0"/>
              <a:t>Eestis kehtib individuaalne tagatissüsteem, mis tähendab, et iga reisiettevõtja on kohustatud omama tagatist (kindlustust või garantiid), tagatise piisavust hindama ja vajaduse korral seda suurendama nii, et tagatis vastaks turismiseadusega ette nähtud nõuetele reisiettevõtja tegevuse igal ajahetkel.</a:t>
            </a:r>
          </a:p>
          <a:p>
            <a:pPr marL="0" indent="0"/>
            <a:endParaRPr lang="et-EE" sz="6000" dirty="0"/>
          </a:p>
          <a:p>
            <a:pPr marL="0" indent="0"/>
            <a:r>
              <a:rPr lang="et-EE" sz="6000" dirty="0"/>
              <a:t>Lätis on reisiettevõtjad sarnaselt Eestile kohustatud      omama tagatist (kindlustust või garantiid), kuid reisijate tagasitoomisega seotud kulud kantakse riigieelarvest,      kuhu reisiettevõtjad maksavad iga-aastast maksu.</a:t>
            </a:r>
          </a:p>
          <a:p>
            <a:pPr marL="0" indent="0"/>
            <a:r>
              <a:rPr lang="et-EE" sz="6000" dirty="0"/>
              <a:t> </a:t>
            </a:r>
          </a:p>
        </p:txBody>
      </p:sp>
    </p:spTree>
    <p:extLst>
      <p:ext uri="{BB962C8B-B14F-4D97-AF65-F5344CB8AC3E}">
        <p14:creationId xmlns:p14="http://schemas.microsoft.com/office/powerpoint/2010/main" val="1856794943"/>
      </p:ext>
    </p:extLst>
  </p:cSld>
  <p:clrMapOvr>
    <a:masterClrMapping/>
  </p:clrMapOvr>
</p:sld>
</file>

<file path=ppt/theme/theme1.xml><?xml version="1.0" encoding="utf-8"?>
<a:theme xmlns:a="http://schemas.openxmlformats.org/drawingml/2006/main" name="Master">
  <a:themeElements>
    <a:clrScheme name="Custom 1">
      <a:dk1>
        <a:srgbClr val="28282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4C1A71650304943904ADE86C9F9D3DB" ma:contentTypeVersion="13" ma:contentTypeDescription="Loo uus dokument" ma:contentTypeScope="" ma:versionID="842ca41db686e47a5a0b6fa0659d57e6">
  <xsd:schema xmlns:xsd="http://www.w3.org/2001/XMLSchema" xmlns:xs="http://www.w3.org/2001/XMLSchema" xmlns:p="http://schemas.microsoft.com/office/2006/metadata/properties" xmlns:ns2="d69a295e-c34c-4b8c-bf05-a33bf1e58336" xmlns:ns3="a4a6b656-e727-4969-8b91-15198027d612" targetNamespace="http://schemas.microsoft.com/office/2006/metadata/properties" ma:root="true" ma:fieldsID="4b079a05cbf3fc644444283090af5e2d" ns2:_="" ns3:_="">
    <xsd:import namespace="d69a295e-c34c-4b8c-bf05-a33bf1e58336"/>
    <xsd:import namespace="a4a6b656-e727-4969-8b91-15198027d6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9a295e-c34c-4b8c-bf05-a33bf1e58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a6b656-e727-4969-8b91-15198027d612" elementFormDefault="qualified">
    <xsd:import namespace="http://schemas.microsoft.com/office/2006/documentManagement/types"/>
    <xsd:import namespace="http://schemas.microsoft.com/office/infopath/2007/PartnerControls"/>
    <xsd:element name="SharedWithUsers" ma:index="1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Ühiskasutusse andmise üksikasjad"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FB0C2F-7437-4D81-A42A-EA994A0DBAAC}"/>
</file>

<file path=customXml/itemProps2.xml><?xml version="1.0" encoding="utf-8"?>
<ds:datastoreItem xmlns:ds="http://schemas.openxmlformats.org/officeDocument/2006/customXml" ds:itemID="{AF93B751-0687-404F-84A2-4D269766FCFC}"/>
</file>

<file path=customXml/itemProps3.xml><?xml version="1.0" encoding="utf-8"?>
<ds:datastoreItem xmlns:ds="http://schemas.openxmlformats.org/officeDocument/2006/customXml" ds:itemID="{AB0BF825-E935-4E7E-AFB2-66B727294350}"/>
</file>

<file path=docProps/app.xml><?xml version="1.0" encoding="utf-8"?>
<Properties xmlns="http://schemas.openxmlformats.org/officeDocument/2006/extended-properties" xmlns:vt="http://schemas.openxmlformats.org/officeDocument/2006/docPropsVTypes">
  <Template>Office Theme</Template>
  <TotalTime>5275</TotalTime>
  <Words>616</Words>
  <Application>Microsoft Office PowerPoint</Application>
  <PresentationFormat>Kohandatud</PresentationFormat>
  <Paragraphs>71</Paragraphs>
  <Slides>15</Slides>
  <Notes>0</Notes>
  <HiddenSlides>0</HiddenSlides>
  <MMClips>0</MMClips>
  <ScaleCrop>false</ScaleCrop>
  <HeadingPairs>
    <vt:vector size="6" baseType="variant">
      <vt:variant>
        <vt:lpstr>Kasutatud fondid</vt:lpstr>
      </vt:variant>
      <vt:variant>
        <vt:i4>3</vt:i4>
      </vt:variant>
      <vt:variant>
        <vt:lpstr>Kujundus</vt:lpstr>
      </vt:variant>
      <vt:variant>
        <vt:i4>1</vt:i4>
      </vt:variant>
      <vt:variant>
        <vt:lpstr>Slaidipealkirjad</vt:lpstr>
      </vt:variant>
      <vt:variant>
        <vt:i4>15</vt:i4>
      </vt:variant>
    </vt:vector>
  </HeadingPairs>
  <TitlesOfParts>
    <vt:vector size="19" baseType="lpstr">
      <vt:lpstr>Arial</vt:lpstr>
      <vt:lpstr>Calibri</vt:lpstr>
      <vt:lpstr>Raleway</vt:lpstr>
      <vt:lpstr>Master</vt:lpstr>
      <vt:lpstr>Reisivahendaja</vt:lpstr>
      <vt:lpstr>Reisivahendaja mõiste</vt:lpstr>
      <vt:lpstr>Reisivahendajana tegutsemise eeldused</vt:lpstr>
      <vt:lpstr>Reisikorraldaja kohta teabe avaldamine</vt:lpstr>
      <vt:lpstr>Reisikorraldaja kohta teabe avaldamine</vt:lpstr>
      <vt:lpstr>Seega, et tegemist oleks pakettreisi vahendamisega reisija ees:</vt:lpstr>
      <vt:lpstr>Maksejõuetuse vastane kaitse (direktiiv)</vt:lpstr>
      <vt:lpstr>Maksejõuetuse vastane kaitse (direktiiv)</vt:lpstr>
      <vt:lpstr>Maksejõuetuse vastane kaitse Eesti ja Läti näitel</vt:lpstr>
      <vt:lpstr>Reisivahendaja ja maksejõuetuse vastane kaitse Eestis</vt:lpstr>
      <vt:lpstr> Arutelu: reisivahendaja ja reisikorraldaja</vt:lpstr>
      <vt:lpstr>Maksejõuetusevastase kaitse vastastikune tunnustamine</vt:lpstr>
      <vt:lpstr>Kontaktpunkt</vt:lpstr>
      <vt:lpstr>Kontaktpunkt</vt:lpstr>
      <vt:lpstr>Aitäh!  Koos loome  ohutuma ja  õiglasema Eesti!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HMM</dc:creator>
  <cp:lastModifiedBy>Merli Siitan</cp:lastModifiedBy>
  <cp:revision>131</cp:revision>
  <dcterms:created xsi:type="dcterms:W3CDTF">2020-09-17T16:36:40Z</dcterms:created>
  <dcterms:modified xsi:type="dcterms:W3CDTF">2022-05-18T14:57:20Z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0x010100B4C1A71650304943904ADE86C9F9D3DB</vt:lpwstr>
  </property>
</Properties>
</file>