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8"/>
  </p:notesMasterIdLst>
  <p:sldIdLst>
    <p:sldId id="256" r:id="rId6"/>
    <p:sldId id="330" r:id="rId7"/>
    <p:sldId id="302" r:id="rId8"/>
    <p:sldId id="331" r:id="rId9"/>
    <p:sldId id="257" r:id="rId10"/>
    <p:sldId id="268" r:id="rId11"/>
    <p:sldId id="286" r:id="rId12"/>
    <p:sldId id="260" r:id="rId13"/>
    <p:sldId id="261" r:id="rId14"/>
    <p:sldId id="283" r:id="rId15"/>
    <p:sldId id="284" r:id="rId16"/>
    <p:sldId id="285" r:id="rId17"/>
    <p:sldId id="282" r:id="rId18"/>
    <p:sldId id="271" r:id="rId19"/>
    <p:sldId id="276" r:id="rId20"/>
    <p:sldId id="275" r:id="rId21"/>
    <p:sldId id="278" r:id="rId22"/>
    <p:sldId id="264" r:id="rId23"/>
    <p:sldId id="266" r:id="rId24"/>
    <p:sldId id="265" r:id="rId25"/>
    <p:sldId id="270"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114" d="100"/>
          <a:sy n="114" d="100"/>
        </p:scale>
        <p:origin x="392"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3C397-8E0C-4C3A-AC17-DC28B1719909}" type="datetimeFigureOut">
              <a:rPr lang="en-US" smtClean="0"/>
              <a:t>9/10/20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0B12B-839E-4D15-B2E4-0F45AE9E5D9F}" type="slidenum">
              <a:rPr lang="en-US" smtClean="0"/>
              <a:t>‹#›</a:t>
            </a:fld>
            <a:endParaRPr lang="en-US"/>
          </a:p>
        </p:txBody>
      </p:sp>
    </p:spTree>
    <p:extLst>
      <p:ext uri="{BB962C8B-B14F-4D97-AF65-F5344CB8AC3E}">
        <p14:creationId xmlns:p14="http://schemas.microsoft.com/office/powerpoint/2010/main" val="6106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ture.com/nri/journal/v13/n12/full/nri3551.html#bx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ture.com/nrmicro/journal/v7/n12/full/nrmicro2238.html#B3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778E5FC-E11B-4F9D-A538-158BA552E42C}" type="slidenum">
              <a:rPr kumimoji="0" lang="en-GB"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0400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t-EE">
                <a:latin typeface="Arial" panose="020B0604020202020204" pitchFamily="34" charset="0"/>
              </a:rPr>
              <a:t>Over the past century, humanity has witnessed the emergence of numerous zoonotic infections that have resulted in varying numbers of human fatalities. Influenza viruses that originate from birds account for an important proportion of these deaths, and recently many new zoonotic viruses that originate in bats, such as Hendra virus, Nipah virus and severe acute respiratory syndrome (SARS) coronavirus, have caused outbreaks with high mortality rates. Hyperlinks to World Health Organization disease report updates are provided in </a:t>
            </a:r>
            <a:r>
              <a:rPr lang="en-GB" altLang="et-EE">
                <a:latin typeface="Arial" panose="020B0604020202020204" pitchFamily="34" charset="0"/>
                <a:hlinkClick r:id="rId3"/>
              </a:rPr>
              <a:t>Box 1</a:t>
            </a:r>
            <a:r>
              <a:rPr lang="en-GB" altLang="et-EE">
                <a:latin typeface="Arial" panose="020B0604020202020204" pitchFamily="34" charset="0"/>
              </a:rPr>
              <a:t>. MERS, Middle East respiratory syndrome coronavirus.</a:t>
            </a:r>
          </a:p>
        </p:txBody>
      </p:sp>
      <p:sp>
        <p:nvSpPr>
          <p:cNvPr id="135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E5BF1DDB-36C7-4F75-A949-EA394923682C}" type="slidenum">
              <a:rPr kumimoji="0" lang="en-GB" altLang="et-EE"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13</a:t>
            </a:fld>
            <a:endParaRPr kumimoji="0" lang="en-GB" altLang="et-EE"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639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t-EE">
                <a:latin typeface="Arial" panose="020B0604020202020204" pitchFamily="34" charset="0"/>
              </a:rPr>
              <a:t>The proportionate morbidities of the common infections in international travellers that were reported to the GeoSentinel network. The proportionate morbidity is the number of patients with a diagnosis, or group of diagnoses, as a proportion of all ill travellers in the population studied. The data were collected at individual sites and then sent to a central database that is maintained by the International Society for Travel Medicine at the CDC in Atlanta, USA. b ∣ The proportion of febrile travellers that were diagnosed with the more common infectious diseases, according to the region of travel. S. Typhi, Salmonella enterica subsp. enterica serovar Typhi; S. Paratyphi, Salmonella enterica subsp. enterica serovar Paratyphi. Part a data from Ref. </a:t>
            </a:r>
            <a:r>
              <a:rPr lang="en-GB" altLang="et-EE">
                <a:latin typeface="Arial" panose="020B0604020202020204" pitchFamily="34" charset="0"/>
                <a:hlinkClick r:id="rId3"/>
              </a:rPr>
              <a:t>32</a:t>
            </a:r>
            <a:r>
              <a:rPr lang="en-GB" altLang="et-EE">
                <a:latin typeface="Arial" panose="020B0604020202020204" pitchFamily="34" charset="0"/>
              </a:rPr>
              <a:t>. Part b data from</a:t>
            </a:r>
          </a:p>
        </p:txBody>
      </p:sp>
      <p:sp>
        <p:nvSpPr>
          <p:cNvPr id="176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E097819D-603F-4CBE-AF2D-094C0E977F00}" type="slidenum">
              <a:rPr kumimoji="0" lang="en-GB" altLang="et-EE"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17</a:t>
            </a:fld>
            <a:endParaRPr kumimoji="0" lang="en-GB" altLang="et-EE"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6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F79333-B31D-48B7-92F6-9D48A52E4808}"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CE75C-7C15-4BD6-9A5B-B800EED2261E}" type="slidenum">
              <a:rPr lang="en-US" smtClean="0"/>
              <a:t>‹#›</a:t>
            </a:fld>
            <a:endParaRPr lang="en-US"/>
          </a:p>
        </p:txBody>
      </p:sp>
    </p:spTree>
    <p:extLst>
      <p:ext uri="{BB962C8B-B14F-4D97-AF65-F5344CB8AC3E}">
        <p14:creationId xmlns:p14="http://schemas.microsoft.com/office/powerpoint/2010/main" val="35152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79333-B31D-48B7-92F6-9D48A52E4808}"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CE75C-7C15-4BD6-9A5B-B800EED2261E}" type="slidenum">
              <a:rPr lang="en-US" smtClean="0"/>
              <a:t>‹#›</a:t>
            </a:fld>
            <a:endParaRPr lang="en-US"/>
          </a:p>
        </p:txBody>
      </p:sp>
    </p:spTree>
    <p:extLst>
      <p:ext uri="{BB962C8B-B14F-4D97-AF65-F5344CB8AC3E}">
        <p14:creationId xmlns:p14="http://schemas.microsoft.com/office/powerpoint/2010/main" val="385445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79333-B31D-48B7-92F6-9D48A52E4808}"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CE75C-7C15-4BD6-9A5B-B800EED2261E}" type="slidenum">
              <a:rPr lang="en-US" smtClean="0"/>
              <a:t>‹#›</a:t>
            </a:fld>
            <a:endParaRPr lang="en-US"/>
          </a:p>
        </p:txBody>
      </p:sp>
    </p:spTree>
    <p:extLst>
      <p:ext uri="{BB962C8B-B14F-4D97-AF65-F5344CB8AC3E}">
        <p14:creationId xmlns:p14="http://schemas.microsoft.com/office/powerpoint/2010/main" val="180819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D8D29-4912-5144-A171-8B7EA2A122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8F6106-C9B2-6641-B9EE-C1011171B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2442D2-6830-D745-8626-CC54E434AAC2}"/>
              </a:ext>
            </a:extLst>
          </p:cNvPr>
          <p:cNvSpPr>
            <a:spLocks noGrp="1"/>
          </p:cNvSpPr>
          <p:nvPr>
            <p:ph type="dt" sz="half" idx="10"/>
          </p:nvPr>
        </p:nvSpPr>
        <p:spPr/>
        <p:txBody>
          <a:bodyPr/>
          <a:lstStyle/>
          <a:p>
            <a:fld id="{90D8A092-02B5-5440-B143-471B4E032186}" type="datetimeFigureOut">
              <a:rPr lang="en-US" smtClean="0"/>
              <a:t>9/10/20</a:t>
            </a:fld>
            <a:endParaRPr lang="en-US"/>
          </a:p>
        </p:txBody>
      </p:sp>
      <p:sp>
        <p:nvSpPr>
          <p:cNvPr id="5" name="Footer Placeholder 4">
            <a:extLst>
              <a:ext uri="{FF2B5EF4-FFF2-40B4-BE49-F238E27FC236}">
                <a16:creationId xmlns:a16="http://schemas.microsoft.com/office/drawing/2014/main" id="{2BE5600B-0727-CE44-BC22-F1199C660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7D0DE-C87A-194D-B12D-6870FA4B70F5}"/>
              </a:ext>
            </a:extLst>
          </p:cNvPr>
          <p:cNvSpPr>
            <a:spLocks noGrp="1"/>
          </p:cNvSpPr>
          <p:nvPr>
            <p:ph type="sldNum" sz="quarter" idx="12"/>
          </p:nvPr>
        </p:nvSpPr>
        <p:spPr/>
        <p:txBody>
          <a:bodyPr/>
          <a:lstStyle/>
          <a:p>
            <a:fld id="{B8387B57-DF87-A745-92F8-D6CDA94CBA71}" type="slidenum">
              <a:rPr lang="en-US" smtClean="0"/>
              <a:t>‹#›</a:t>
            </a:fld>
            <a:endParaRPr lang="en-US"/>
          </a:p>
        </p:txBody>
      </p:sp>
    </p:spTree>
    <p:extLst>
      <p:ext uri="{BB962C8B-B14F-4D97-AF65-F5344CB8AC3E}">
        <p14:creationId xmlns:p14="http://schemas.microsoft.com/office/powerpoint/2010/main" val="1853950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2BDC-92DD-6A43-B1CA-20915793B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D3D088-1C0A-E24D-BAD8-47ED0C2C4F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5EB2E-CE88-9342-84BE-EA3A3592C156}"/>
              </a:ext>
            </a:extLst>
          </p:cNvPr>
          <p:cNvSpPr>
            <a:spLocks noGrp="1"/>
          </p:cNvSpPr>
          <p:nvPr>
            <p:ph type="dt" sz="half" idx="10"/>
          </p:nvPr>
        </p:nvSpPr>
        <p:spPr/>
        <p:txBody>
          <a:bodyPr/>
          <a:lstStyle/>
          <a:p>
            <a:fld id="{90D8A092-02B5-5440-B143-471B4E032186}" type="datetimeFigureOut">
              <a:rPr lang="en-US" smtClean="0"/>
              <a:t>9/10/20</a:t>
            </a:fld>
            <a:endParaRPr lang="en-US"/>
          </a:p>
        </p:txBody>
      </p:sp>
      <p:sp>
        <p:nvSpPr>
          <p:cNvPr id="5" name="Footer Placeholder 4">
            <a:extLst>
              <a:ext uri="{FF2B5EF4-FFF2-40B4-BE49-F238E27FC236}">
                <a16:creationId xmlns:a16="http://schemas.microsoft.com/office/drawing/2014/main" id="{8D230418-CCA8-8B41-ACC6-F2799801B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145C6-E778-C644-B949-3DB1D5BDB11E}"/>
              </a:ext>
            </a:extLst>
          </p:cNvPr>
          <p:cNvSpPr>
            <a:spLocks noGrp="1"/>
          </p:cNvSpPr>
          <p:nvPr>
            <p:ph type="sldNum" sz="quarter" idx="12"/>
          </p:nvPr>
        </p:nvSpPr>
        <p:spPr/>
        <p:txBody>
          <a:bodyPr/>
          <a:lstStyle/>
          <a:p>
            <a:fld id="{B8387B57-DF87-A745-92F8-D6CDA94CBA71}" type="slidenum">
              <a:rPr lang="en-US" smtClean="0"/>
              <a:t>‹#›</a:t>
            </a:fld>
            <a:endParaRPr lang="en-US"/>
          </a:p>
        </p:txBody>
      </p:sp>
    </p:spTree>
    <p:extLst>
      <p:ext uri="{BB962C8B-B14F-4D97-AF65-F5344CB8AC3E}">
        <p14:creationId xmlns:p14="http://schemas.microsoft.com/office/powerpoint/2010/main" val="1850491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6DBA-82A1-8F4F-AFCD-C80D3EAA18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1EF04F-7628-D14B-B1EC-ED1DD9033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219EA6-D8D0-654D-B143-F7DE7F978FA1}"/>
              </a:ext>
            </a:extLst>
          </p:cNvPr>
          <p:cNvSpPr>
            <a:spLocks noGrp="1"/>
          </p:cNvSpPr>
          <p:nvPr>
            <p:ph type="dt" sz="half" idx="10"/>
          </p:nvPr>
        </p:nvSpPr>
        <p:spPr/>
        <p:txBody>
          <a:bodyPr/>
          <a:lstStyle/>
          <a:p>
            <a:fld id="{90D8A092-02B5-5440-B143-471B4E032186}" type="datetimeFigureOut">
              <a:rPr lang="en-US" smtClean="0"/>
              <a:t>9/10/20</a:t>
            </a:fld>
            <a:endParaRPr lang="en-US"/>
          </a:p>
        </p:txBody>
      </p:sp>
      <p:sp>
        <p:nvSpPr>
          <p:cNvPr id="5" name="Footer Placeholder 4">
            <a:extLst>
              <a:ext uri="{FF2B5EF4-FFF2-40B4-BE49-F238E27FC236}">
                <a16:creationId xmlns:a16="http://schemas.microsoft.com/office/drawing/2014/main" id="{A2C91D1B-2AA3-1341-8C06-E06DB0F4D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D5BFD-A27B-A24C-9DDF-7D8759F31E12}"/>
              </a:ext>
            </a:extLst>
          </p:cNvPr>
          <p:cNvSpPr>
            <a:spLocks noGrp="1"/>
          </p:cNvSpPr>
          <p:nvPr>
            <p:ph type="sldNum" sz="quarter" idx="12"/>
          </p:nvPr>
        </p:nvSpPr>
        <p:spPr/>
        <p:txBody>
          <a:bodyPr/>
          <a:lstStyle/>
          <a:p>
            <a:fld id="{B8387B57-DF87-A745-92F8-D6CDA94CBA71}" type="slidenum">
              <a:rPr lang="en-US" smtClean="0"/>
              <a:t>‹#›</a:t>
            </a:fld>
            <a:endParaRPr lang="en-US"/>
          </a:p>
        </p:txBody>
      </p:sp>
    </p:spTree>
    <p:extLst>
      <p:ext uri="{BB962C8B-B14F-4D97-AF65-F5344CB8AC3E}">
        <p14:creationId xmlns:p14="http://schemas.microsoft.com/office/powerpoint/2010/main" val="2867022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C08A-4301-DD40-904A-2BAA766845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60B3EE-A1B2-8F4C-8C81-0664B79A96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5EDF4D-6908-6D46-9436-E94D38C1CA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4DEFA3-8213-7C4C-B5AC-EE427F67B107}"/>
              </a:ext>
            </a:extLst>
          </p:cNvPr>
          <p:cNvSpPr>
            <a:spLocks noGrp="1"/>
          </p:cNvSpPr>
          <p:nvPr>
            <p:ph type="dt" sz="half" idx="10"/>
          </p:nvPr>
        </p:nvSpPr>
        <p:spPr/>
        <p:txBody>
          <a:bodyPr/>
          <a:lstStyle/>
          <a:p>
            <a:fld id="{90D8A092-02B5-5440-B143-471B4E032186}" type="datetimeFigureOut">
              <a:rPr lang="en-US" smtClean="0"/>
              <a:t>9/10/20</a:t>
            </a:fld>
            <a:endParaRPr lang="en-US"/>
          </a:p>
        </p:txBody>
      </p:sp>
      <p:sp>
        <p:nvSpPr>
          <p:cNvPr id="6" name="Footer Placeholder 5">
            <a:extLst>
              <a:ext uri="{FF2B5EF4-FFF2-40B4-BE49-F238E27FC236}">
                <a16:creationId xmlns:a16="http://schemas.microsoft.com/office/drawing/2014/main" id="{21CC9B37-4E1C-254E-9BB7-105B9B6DB0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A4998B-0004-6C4D-96F8-E299E57BC55A}"/>
              </a:ext>
            </a:extLst>
          </p:cNvPr>
          <p:cNvSpPr>
            <a:spLocks noGrp="1"/>
          </p:cNvSpPr>
          <p:nvPr>
            <p:ph type="sldNum" sz="quarter" idx="12"/>
          </p:nvPr>
        </p:nvSpPr>
        <p:spPr/>
        <p:txBody>
          <a:bodyPr/>
          <a:lstStyle/>
          <a:p>
            <a:fld id="{B8387B57-DF87-A745-92F8-D6CDA94CBA71}" type="slidenum">
              <a:rPr lang="en-US" smtClean="0"/>
              <a:t>‹#›</a:t>
            </a:fld>
            <a:endParaRPr lang="en-US"/>
          </a:p>
        </p:txBody>
      </p:sp>
    </p:spTree>
    <p:extLst>
      <p:ext uri="{BB962C8B-B14F-4D97-AF65-F5344CB8AC3E}">
        <p14:creationId xmlns:p14="http://schemas.microsoft.com/office/powerpoint/2010/main" val="1805316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D2DE1-D17D-9A47-AE26-7FBD481307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2AE7D4-688B-0644-BB31-097540243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B551DC-20B2-E742-9A97-BF6D8EB465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96AD3A-97E6-5342-99F7-39ECAE85A1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C61343-AF1C-BA45-A5AE-4B8787E4D3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16A6FD-9AF1-674D-9BF8-5C7E96106E67}"/>
              </a:ext>
            </a:extLst>
          </p:cNvPr>
          <p:cNvSpPr>
            <a:spLocks noGrp="1"/>
          </p:cNvSpPr>
          <p:nvPr>
            <p:ph type="dt" sz="half" idx="10"/>
          </p:nvPr>
        </p:nvSpPr>
        <p:spPr/>
        <p:txBody>
          <a:bodyPr/>
          <a:lstStyle/>
          <a:p>
            <a:fld id="{90D8A092-02B5-5440-B143-471B4E032186}" type="datetimeFigureOut">
              <a:rPr lang="en-US" smtClean="0"/>
              <a:t>9/10/20</a:t>
            </a:fld>
            <a:endParaRPr lang="en-US"/>
          </a:p>
        </p:txBody>
      </p:sp>
      <p:sp>
        <p:nvSpPr>
          <p:cNvPr id="8" name="Footer Placeholder 7">
            <a:extLst>
              <a:ext uri="{FF2B5EF4-FFF2-40B4-BE49-F238E27FC236}">
                <a16:creationId xmlns:a16="http://schemas.microsoft.com/office/drawing/2014/main" id="{B4C812F5-044C-7C4E-B4EE-D4DDAFE3EA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3EEA75-94F5-234C-BBDE-44967DF4BAB5}"/>
              </a:ext>
            </a:extLst>
          </p:cNvPr>
          <p:cNvSpPr>
            <a:spLocks noGrp="1"/>
          </p:cNvSpPr>
          <p:nvPr>
            <p:ph type="sldNum" sz="quarter" idx="12"/>
          </p:nvPr>
        </p:nvSpPr>
        <p:spPr/>
        <p:txBody>
          <a:bodyPr/>
          <a:lstStyle/>
          <a:p>
            <a:fld id="{B8387B57-DF87-A745-92F8-D6CDA94CBA71}" type="slidenum">
              <a:rPr lang="en-US" smtClean="0"/>
              <a:t>‹#›</a:t>
            </a:fld>
            <a:endParaRPr lang="en-US"/>
          </a:p>
        </p:txBody>
      </p:sp>
    </p:spTree>
    <p:extLst>
      <p:ext uri="{BB962C8B-B14F-4D97-AF65-F5344CB8AC3E}">
        <p14:creationId xmlns:p14="http://schemas.microsoft.com/office/powerpoint/2010/main" val="2590089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C665-FA57-D246-90CA-678CEF97A9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0BCDCA-10D5-CD43-992E-31F6B8888025}"/>
              </a:ext>
            </a:extLst>
          </p:cNvPr>
          <p:cNvSpPr>
            <a:spLocks noGrp="1"/>
          </p:cNvSpPr>
          <p:nvPr>
            <p:ph type="dt" sz="half" idx="10"/>
          </p:nvPr>
        </p:nvSpPr>
        <p:spPr/>
        <p:txBody>
          <a:bodyPr/>
          <a:lstStyle/>
          <a:p>
            <a:fld id="{90D8A092-02B5-5440-B143-471B4E032186}" type="datetimeFigureOut">
              <a:rPr lang="en-US" smtClean="0"/>
              <a:t>9/10/20</a:t>
            </a:fld>
            <a:endParaRPr lang="en-US"/>
          </a:p>
        </p:txBody>
      </p:sp>
      <p:sp>
        <p:nvSpPr>
          <p:cNvPr id="4" name="Footer Placeholder 3">
            <a:extLst>
              <a:ext uri="{FF2B5EF4-FFF2-40B4-BE49-F238E27FC236}">
                <a16:creationId xmlns:a16="http://schemas.microsoft.com/office/drawing/2014/main" id="{AB1579D5-4498-C946-8A79-D9BCBD611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489097-E9C8-DF45-8EEF-7ACF13532BFF}"/>
              </a:ext>
            </a:extLst>
          </p:cNvPr>
          <p:cNvSpPr>
            <a:spLocks noGrp="1"/>
          </p:cNvSpPr>
          <p:nvPr>
            <p:ph type="sldNum" sz="quarter" idx="12"/>
          </p:nvPr>
        </p:nvSpPr>
        <p:spPr/>
        <p:txBody>
          <a:bodyPr/>
          <a:lstStyle/>
          <a:p>
            <a:fld id="{B8387B57-DF87-A745-92F8-D6CDA94CBA71}" type="slidenum">
              <a:rPr lang="en-US" smtClean="0"/>
              <a:t>‹#›</a:t>
            </a:fld>
            <a:endParaRPr lang="en-US"/>
          </a:p>
        </p:txBody>
      </p:sp>
    </p:spTree>
    <p:extLst>
      <p:ext uri="{BB962C8B-B14F-4D97-AF65-F5344CB8AC3E}">
        <p14:creationId xmlns:p14="http://schemas.microsoft.com/office/powerpoint/2010/main" val="3642958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5F4E9-B6A2-8F4B-9B6C-9C20D709A843}"/>
              </a:ext>
            </a:extLst>
          </p:cNvPr>
          <p:cNvSpPr>
            <a:spLocks noGrp="1"/>
          </p:cNvSpPr>
          <p:nvPr>
            <p:ph type="dt" sz="half" idx="10"/>
          </p:nvPr>
        </p:nvSpPr>
        <p:spPr/>
        <p:txBody>
          <a:bodyPr/>
          <a:lstStyle/>
          <a:p>
            <a:fld id="{90D8A092-02B5-5440-B143-471B4E032186}" type="datetimeFigureOut">
              <a:rPr lang="en-US" smtClean="0"/>
              <a:t>9/10/20</a:t>
            </a:fld>
            <a:endParaRPr lang="en-US"/>
          </a:p>
        </p:txBody>
      </p:sp>
      <p:sp>
        <p:nvSpPr>
          <p:cNvPr id="3" name="Footer Placeholder 2">
            <a:extLst>
              <a:ext uri="{FF2B5EF4-FFF2-40B4-BE49-F238E27FC236}">
                <a16:creationId xmlns:a16="http://schemas.microsoft.com/office/drawing/2014/main" id="{8A9AD80B-D2CE-264B-8582-53FC98ECF3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E08E8D-EE3E-AA49-BD6C-6A4959A2FE21}"/>
              </a:ext>
            </a:extLst>
          </p:cNvPr>
          <p:cNvSpPr>
            <a:spLocks noGrp="1"/>
          </p:cNvSpPr>
          <p:nvPr>
            <p:ph type="sldNum" sz="quarter" idx="12"/>
          </p:nvPr>
        </p:nvSpPr>
        <p:spPr/>
        <p:txBody>
          <a:bodyPr/>
          <a:lstStyle/>
          <a:p>
            <a:fld id="{B8387B57-DF87-A745-92F8-D6CDA94CBA71}" type="slidenum">
              <a:rPr lang="en-US" smtClean="0"/>
              <a:t>‹#›</a:t>
            </a:fld>
            <a:endParaRPr lang="en-US"/>
          </a:p>
        </p:txBody>
      </p:sp>
    </p:spTree>
    <p:extLst>
      <p:ext uri="{BB962C8B-B14F-4D97-AF65-F5344CB8AC3E}">
        <p14:creationId xmlns:p14="http://schemas.microsoft.com/office/powerpoint/2010/main" val="4240125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AA1B-2392-2D46-9D38-21A3816FC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6962C5-A3CC-5943-A341-FE246B7B2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D2A5C9-1D38-3B4B-BD43-0EDAC33AD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239667-7B5A-EA42-9DB7-770B14FB4430}"/>
              </a:ext>
            </a:extLst>
          </p:cNvPr>
          <p:cNvSpPr>
            <a:spLocks noGrp="1"/>
          </p:cNvSpPr>
          <p:nvPr>
            <p:ph type="dt" sz="half" idx="10"/>
          </p:nvPr>
        </p:nvSpPr>
        <p:spPr/>
        <p:txBody>
          <a:bodyPr/>
          <a:lstStyle/>
          <a:p>
            <a:fld id="{90D8A092-02B5-5440-B143-471B4E032186}" type="datetimeFigureOut">
              <a:rPr lang="en-US" smtClean="0"/>
              <a:t>9/10/20</a:t>
            </a:fld>
            <a:endParaRPr lang="en-US"/>
          </a:p>
        </p:txBody>
      </p:sp>
      <p:sp>
        <p:nvSpPr>
          <p:cNvPr id="6" name="Footer Placeholder 5">
            <a:extLst>
              <a:ext uri="{FF2B5EF4-FFF2-40B4-BE49-F238E27FC236}">
                <a16:creationId xmlns:a16="http://schemas.microsoft.com/office/drawing/2014/main" id="{05E2231D-0FFB-1C45-B218-B5F933417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DD0A5-B163-404E-85CA-939850A55677}"/>
              </a:ext>
            </a:extLst>
          </p:cNvPr>
          <p:cNvSpPr>
            <a:spLocks noGrp="1"/>
          </p:cNvSpPr>
          <p:nvPr>
            <p:ph type="sldNum" sz="quarter" idx="12"/>
          </p:nvPr>
        </p:nvSpPr>
        <p:spPr/>
        <p:txBody>
          <a:bodyPr/>
          <a:lstStyle/>
          <a:p>
            <a:fld id="{B8387B57-DF87-A745-92F8-D6CDA94CBA71}" type="slidenum">
              <a:rPr lang="en-US" smtClean="0"/>
              <a:t>‹#›</a:t>
            </a:fld>
            <a:endParaRPr lang="en-US"/>
          </a:p>
        </p:txBody>
      </p:sp>
    </p:spTree>
    <p:extLst>
      <p:ext uri="{BB962C8B-B14F-4D97-AF65-F5344CB8AC3E}">
        <p14:creationId xmlns:p14="http://schemas.microsoft.com/office/powerpoint/2010/main" val="108807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79333-B31D-48B7-92F6-9D48A52E4808}"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CE75C-7C15-4BD6-9A5B-B800EED2261E}" type="slidenum">
              <a:rPr lang="en-US" smtClean="0"/>
              <a:t>‹#›</a:t>
            </a:fld>
            <a:endParaRPr lang="en-US"/>
          </a:p>
        </p:txBody>
      </p:sp>
    </p:spTree>
    <p:extLst>
      <p:ext uri="{BB962C8B-B14F-4D97-AF65-F5344CB8AC3E}">
        <p14:creationId xmlns:p14="http://schemas.microsoft.com/office/powerpoint/2010/main" val="1716511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4B18-D004-924A-9A0D-7B602BF131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3DAAED-4230-E948-A9D3-80E73712BB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6BE792-915D-AB43-BFBD-BB387430C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FB3896-F8DA-8A45-ADAA-ABE4FCDCC701}"/>
              </a:ext>
            </a:extLst>
          </p:cNvPr>
          <p:cNvSpPr>
            <a:spLocks noGrp="1"/>
          </p:cNvSpPr>
          <p:nvPr>
            <p:ph type="dt" sz="half" idx="10"/>
          </p:nvPr>
        </p:nvSpPr>
        <p:spPr/>
        <p:txBody>
          <a:bodyPr/>
          <a:lstStyle/>
          <a:p>
            <a:fld id="{90D8A092-02B5-5440-B143-471B4E032186}" type="datetimeFigureOut">
              <a:rPr lang="en-US" smtClean="0"/>
              <a:t>9/10/20</a:t>
            </a:fld>
            <a:endParaRPr lang="en-US"/>
          </a:p>
        </p:txBody>
      </p:sp>
      <p:sp>
        <p:nvSpPr>
          <p:cNvPr id="6" name="Footer Placeholder 5">
            <a:extLst>
              <a:ext uri="{FF2B5EF4-FFF2-40B4-BE49-F238E27FC236}">
                <a16:creationId xmlns:a16="http://schemas.microsoft.com/office/drawing/2014/main" id="{A8D6B29F-AF58-CC40-90E6-F522A0DD90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2F0F05-3BE9-C945-BF9C-8154AD67BAA6}"/>
              </a:ext>
            </a:extLst>
          </p:cNvPr>
          <p:cNvSpPr>
            <a:spLocks noGrp="1"/>
          </p:cNvSpPr>
          <p:nvPr>
            <p:ph type="sldNum" sz="quarter" idx="12"/>
          </p:nvPr>
        </p:nvSpPr>
        <p:spPr/>
        <p:txBody>
          <a:bodyPr/>
          <a:lstStyle/>
          <a:p>
            <a:fld id="{B8387B57-DF87-A745-92F8-D6CDA94CBA71}" type="slidenum">
              <a:rPr lang="en-US" smtClean="0"/>
              <a:t>‹#›</a:t>
            </a:fld>
            <a:endParaRPr lang="en-US"/>
          </a:p>
        </p:txBody>
      </p:sp>
    </p:spTree>
    <p:extLst>
      <p:ext uri="{BB962C8B-B14F-4D97-AF65-F5344CB8AC3E}">
        <p14:creationId xmlns:p14="http://schemas.microsoft.com/office/powerpoint/2010/main" val="4003483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8079-189B-C843-A714-ACCAB2DDC3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E5154D-8846-1941-9F83-189F301397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88261-B937-2947-8E57-819E56B037CF}"/>
              </a:ext>
            </a:extLst>
          </p:cNvPr>
          <p:cNvSpPr>
            <a:spLocks noGrp="1"/>
          </p:cNvSpPr>
          <p:nvPr>
            <p:ph type="dt" sz="half" idx="10"/>
          </p:nvPr>
        </p:nvSpPr>
        <p:spPr/>
        <p:txBody>
          <a:bodyPr/>
          <a:lstStyle/>
          <a:p>
            <a:fld id="{90D8A092-02B5-5440-B143-471B4E032186}" type="datetimeFigureOut">
              <a:rPr lang="en-US" smtClean="0"/>
              <a:t>9/10/20</a:t>
            </a:fld>
            <a:endParaRPr lang="en-US"/>
          </a:p>
        </p:txBody>
      </p:sp>
      <p:sp>
        <p:nvSpPr>
          <p:cNvPr id="5" name="Footer Placeholder 4">
            <a:extLst>
              <a:ext uri="{FF2B5EF4-FFF2-40B4-BE49-F238E27FC236}">
                <a16:creationId xmlns:a16="http://schemas.microsoft.com/office/drawing/2014/main" id="{635A17ED-D431-C842-B511-22B1CE63C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49870-E93B-D94A-BE4D-0C374C759CBC}"/>
              </a:ext>
            </a:extLst>
          </p:cNvPr>
          <p:cNvSpPr>
            <a:spLocks noGrp="1"/>
          </p:cNvSpPr>
          <p:nvPr>
            <p:ph type="sldNum" sz="quarter" idx="12"/>
          </p:nvPr>
        </p:nvSpPr>
        <p:spPr/>
        <p:txBody>
          <a:bodyPr/>
          <a:lstStyle/>
          <a:p>
            <a:fld id="{B8387B57-DF87-A745-92F8-D6CDA94CBA71}" type="slidenum">
              <a:rPr lang="en-US" smtClean="0"/>
              <a:t>‹#›</a:t>
            </a:fld>
            <a:endParaRPr lang="en-US"/>
          </a:p>
        </p:txBody>
      </p:sp>
    </p:spTree>
    <p:extLst>
      <p:ext uri="{BB962C8B-B14F-4D97-AF65-F5344CB8AC3E}">
        <p14:creationId xmlns:p14="http://schemas.microsoft.com/office/powerpoint/2010/main" val="3164011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E2580-19B2-1041-A632-420A2B858C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CF411A-1D20-214A-828E-7141FE440C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26E0E-32AD-5E46-8A01-7F7AAEB0DCF5}"/>
              </a:ext>
            </a:extLst>
          </p:cNvPr>
          <p:cNvSpPr>
            <a:spLocks noGrp="1"/>
          </p:cNvSpPr>
          <p:nvPr>
            <p:ph type="dt" sz="half" idx="10"/>
          </p:nvPr>
        </p:nvSpPr>
        <p:spPr/>
        <p:txBody>
          <a:bodyPr/>
          <a:lstStyle/>
          <a:p>
            <a:fld id="{90D8A092-02B5-5440-B143-471B4E032186}" type="datetimeFigureOut">
              <a:rPr lang="en-US" smtClean="0"/>
              <a:t>9/10/20</a:t>
            </a:fld>
            <a:endParaRPr lang="en-US"/>
          </a:p>
        </p:txBody>
      </p:sp>
      <p:sp>
        <p:nvSpPr>
          <p:cNvPr id="5" name="Footer Placeholder 4">
            <a:extLst>
              <a:ext uri="{FF2B5EF4-FFF2-40B4-BE49-F238E27FC236}">
                <a16:creationId xmlns:a16="http://schemas.microsoft.com/office/drawing/2014/main" id="{0461D406-E682-C64A-94C7-DF83955CF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B208A-75D7-054F-9664-C7C0AFF8580C}"/>
              </a:ext>
            </a:extLst>
          </p:cNvPr>
          <p:cNvSpPr>
            <a:spLocks noGrp="1"/>
          </p:cNvSpPr>
          <p:nvPr>
            <p:ph type="sldNum" sz="quarter" idx="12"/>
          </p:nvPr>
        </p:nvSpPr>
        <p:spPr/>
        <p:txBody>
          <a:bodyPr/>
          <a:lstStyle/>
          <a:p>
            <a:fld id="{B8387B57-DF87-A745-92F8-D6CDA94CBA71}" type="slidenum">
              <a:rPr lang="en-US" smtClean="0"/>
              <a:t>‹#›</a:t>
            </a:fld>
            <a:endParaRPr lang="en-US"/>
          </a:p>
        </p:txBody>
      </p:sp>
    </p:spTree>
    <p:extLst>
      <p:ext uri="{BB962C8B-B14F-4D97-AF65-F5344CB8AC3E}">
        <p14:creationId xmlns:p14="http://schemas.microsoft.com/office/powerpoint/2010/main" val="3975169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149C773-34B1-4D9E-99E7-82785B334068}" type="datetimeFigureOut">
              <a:rPr lang="en-GB"/>
              <a:pPr>
                <a:defRPr/>
              </a:pPr>
              <a:t>10/09/2020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3B719FA0-C892-43E5-B65A-9C23268BD385}" type="slidenum">
              <a:rPr lang="en-GB" altLang="et-EE"/>
              <a:pPr>
                <a:defRPr/>
              </a:pPr>
              <a:t>‹#›</a:t>
            </a:fld>
            <a:endParaRPr lang="en-GB" altLang="et-EE"/>
          </a:p>
        </p:txBody>
      </p:sp>
    </p:spTree>
    <p:extLst>
      <p:ext uri="{BB962C8B-B14F-4D97-AF65-F5344CB8AC3E}">
        <p14:creationId xmlns:p14="http://schemas.microsoft.com/office/powerpoint/2010/main" val="4144052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19E15B4-8157-4A12-8499-C85A1FCCB62B}" type="datetimeFigureOut">
              <a:rPr lang="en-GB"/>
              <a:pPr>
                <a:defRPr/>
              </a:pPr>
              <a:t>10/09/2020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88DB483D-7CDF-4EBC-AF0C-50AC155B26C3}" type="slidenum">
              <a:rPr lang="en-GB" altLang="et-EE"/>
              <a:pPr>
                <a:defRPr/>
              </a:pPr>
              <a:t>‹#›</a:t>
            </a:fld>
            <a:endParaRPr lang="en-GB" altLang="et-EE"/>
          </a:p>
        </p:txBody>
      </p:sp>
    </p:spTree>
    <p:extLst>
      <p:ext uri="{BB962C8B-B14F-4D97-AF65-F5344CB8AC3E}">
        <p14:creationId xmlns:p14="http://schemas.microsoft.com/office/powerpoint/2010/main" val="3829260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BC20000-17F3-429C-B998-7342B4C7C1A6}" type="datetimeFigureOut">
              <a:rPr lang="en-GB"/>
              <a:pPr>
                <a:defRPr/>
              </a:pPr>
              <a:t>10/09/2020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AF75096C-AECA-45E4-A9EF-EE3D280A7043}" type="slidenum">
              <a:rPr lang="en-GB" altLang="et-EE"/>
              <a:pPr>
                <a:defRPr/>
              </a:pPr>
              <a:t>‹#›</a:t>
            </a:fld>
            <a:endParaRPr lang="en-GB" altLang="et-EE"/>
          </a:p>
        </p:txBody>
      </p:sp>
    </p:spTree>
    <p:extLst>
      <p:ext uri="{BB962C8B-B14F-4D97-AF65-F5344CB8AC3E}">
        <p14:creationId xmlns:p14="http://schemas.microsoft.com/office/powerpoint/2010/main" val="531751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8AE38BF-679E-432B-915F-AC25E23D60F0}" type="datetimeFigureOut">
              <a:rPr lang="en-GB"/>
              <a:pPr>
                <a:defRPr/>
              </a:pPr>
              <a:t>10/09/2020</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7EF49B61-AA89-4615-ABB1-71A7D115CDE3}" type="slidenum">
              <a:rPr lang="en-GB" altLang="et-EE"/>
              <a:pPr>
                <a:defRPr/>
              </a:pPr>
              <a:t>‹#›</a:t>
            </a:fld>
            <a:endParaRPr lang="en-GB" altLang="et-EE"/>
          </a:p>
        </p:txBody>
      </p:sp>
    </p:spTree>
    <p:extLst>
      <p:ext uri="{BB962C8B-B14F-4D97-AF65-F5344CB8AC3E}">
        <p14:creationId xmlns:p14="http://schemas.microsoft.com/office/powerpoint/2010/main" val="4272692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A483CF1-A52B-473F-A114-D3EE49418BC6}" type="datetimeFigureOut">
              <a:rPr lang="en-GB"/>
              <a:pPr>
                <a:defRPr/>
              </a:pPr>
              <a:t>10/09/2020</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D292AE63-4C92-4135-8DF8-5785BEE77EA2}" type="slidenum">
              <a:rPr lang="en-GB" altLang="et-EE"/>
              <a:pPr>
                <a:defRPr/>
              </a:pPr>
              <a:t>‹#›</a:t>
            </a:fld>
            <a:endParaRPr lang="en-GB" altLang="et-EE"/>
          </a:p>
        </p:txBody>
      </p:sp>
    </p:spTree>
    <p:extLst>
      <p:ext uri="{BB962C8B-B14F-4D97-AF65-F5344CB8AC3E}">
        <p14:creationId xmlns:p14="http://schemas.microsoft.com/office/powerpoint/2010/main" val="2542349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F90F012-EC5C-417A-A1AE-E81174B65BD0}" type="datetimeFigureOut">
              <a:rPr lang="en-GB"/>
              <a:pPr>
                <a:defRPr/>
              </a:pPr>
              <a:t>10/09/2020</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pPr>
              <a:defRPr/>
            </a:pPr>
            <a:fld id="{75FDBE87-B7FB-4133-B36A-2DD8F502BA98}" type="slidenum">
              <a:rPr lang="en-GB" altLang="et-EE"/>
              <a:pPr>
                <a:defRPr/>
              </a:pPr>
              <a:t>‹#›</a:t>
            </a:fld>
            <a:endParaRPr lang="en-GB" altLang="et-EE"/>
          </a:p>
        </p:txBody>
      </p:sp>
    </p:spTree>
    <p:extLst>
      <p:ext uri="{BB962C8B-B14F-4D97-AF65-F5344CB8AC3E}">
        <p14:creationId xmlns:p14="http://schemas.microsoft.com/office/powerpoint/2010/main" val="1155799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2BA9EBB-C55D-4382-85E8-8D74BE7D56C5}" type="datetimeFigureOut">
              <a:rPr lang="en-GB"/>
              <a:pPr>
                <a:defRPr/>
              </a:pPr>
              <a:t>10/09/2020</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pPr>
              <a:defRPr/>
            </a:pPr>
            <a:fld id="{F8147247-7EEE-4101-B504-2CEDE6E7B53F}" type="slidenum">
              <a:rPr lang="en-GB" altLang="et-EE"/>
              <a:pPr>
                <a:defRPr/>
              </a:pPr>
              <a:t>‹#›</a:t>
            </a:fld>
            <a:endParaRPr lang="en-GB" altLang="et-EE"/>
          </a:p>
        </p:txBody>
      </p:sp>
    </p:spTree>
    <p:extLst>
      <p:ext uri="{BB962C8B-B14F-4D97-AF65-F5344CB8AC3E}">
        <p14:creationId xmlns:p14="http://schemas.microsoft.com/office/powerpoint/2010/main" val="289047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F79333-B31D-48B7-92F6-9D48A52E4808}"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CE75C-7C15-4BD6-9A5B-B800EED2261E}" type="slidenum">
              <a:rPr lang="en-US" smtClean="0"/>
              <a:t>‹#›</a:t>
            </a:fld>
            <a:endParaRPr lang="en-US"/>
          </a:p>
        </p:txBody>
      </p:sp>
    </p:spTree>
    <p:extLst>
      <p:ext uri="{BB962C8B-B14F-4D97-AF65-F5344CB8AC3E}">
        <p14:creationId xmlns:p14="http://schemas.microsoft.com/office/powerpoint/2010/main" val="431321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6E0DB88-B2C5-4F98-BC3D-5C7488BCC89D}" type="datetimeFigureOut">
              <a:rPr lang="en-GB"/>
              <a:pPr>
                <a:defRPr/>
              </a:pPr>
              <a:t>10/09/2020</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E1CD31AE-1D2D-4EEB-B481-F3CF44828951}" type="slidenum">
              <a:rPr lang="en-GB" altLang="et-EE"/>
              <a:pPr>
                <a:defRPr/>
              </a:pPr>
              <a:t>‹#›</a:t>
            </a:fld>
            <a:endParaRPr lang="en-GB" altLang="et-EE"/>
          </a:p>
        </p:txBody>
      </p:sp>
    </p:spTree>
    <p:extLst>
      <p:ext uri="{BB962C8B-B14F-4D97-AF65-F5344CB8AC3E}">
        <p14:creationId xmlns:p14="http://schemas.microsoft.com/office/powerpoint/2010/main" val="698813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3F58BB4-C84B-46AE-B74C-F52647F71150}" type="datetimeFigureOut">
              <a:rPr lang="en-GB"/>
              <a:pPr>
                <a:defRPr/>
              </a:pPr>
              <a:t>10/09/2020</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572A3A6E-7D8A-4305-841D-CEF026030C60}" type="slidenum">
              <a:rPr lang="en-GB" altLang="et-EE"/>
              <a:pPr>
                <a:defRPr/>
              </a:pPr>
              <a:t>‹#›</a:t>
            </a:fld>
            <a:endParaRPr lang="en-GB" altLang="et-EE"/>
          </a:p>
        </p:txBody>
      </p:sp>
    </p:spTree>
    <p:extLst>
      <p:ext uri="{BB962C8B-B14F-4D97-AF65-F5344CB8AC3E}">
        <p14:creationId xmlns:p14="http://schemas.microsoft.com/office/powerpoint/2010/main" val="3175816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40128C9-E7B0-4338-B6C6-4E452A6507FF}" type="datetimeFigureOut">
              <a:rPr lang="en-GB"/>
              <a:pPr>
                <a:defRPr/>
              </a:pPr>
              <a:t>10/09/2020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1E7E2764-963A-4306-B21D-50556EB27A79}" type="slidenum">
              <a:rPr lang="en-GB" altLang="et-EE"/>
              <a:pPr>
                <a:defRPr/>
              </a:pPr>
              <a:t>‹#›</a:t>
            </a:fld>
            <a:endParaRPr lang="en-GB" altLang="et-EE"/>
          </a:p>
        </p:txBody>
      </p:sp>
    </p:spTree>
    <p:extLst>
      <p:ext uri="{BB962C8B-B14F-4D97-AF65-F5344CB8AC3E}">
        <p14:creationId xmlns:p14="http://schemas.microsoft.com/office/powerpoint/2010/main" val="2592612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16E3765-F917-440C-8790-E39E5A7E5A81}" type="datetimeFigureOut">
              <a:rPr lang="en-GB"/>
              <a:pPr>
                <a:defRPr/>
              </a:pPr>
              <a:t>10/09/2020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116C67E4-D981-4EB3-A722-D4E0D187A40E}" type="slidenum">
              <a:rPr lang="en-GB" altLang="et-EE"/>
              <a:pPr>
                <a:defRPr/>
              </a:pPr>
              <a:t>‹#›</a:t>
            </a:fld>
            <a:endParaRPr lang="en-GB" altLang="et-EE"/>
          </a:p>
        </p:txBody>
      </p:sp>
    </p:spTree>
    <p:extLst>
      <p:ext uri="{BB962C8B-B14F-4D97-AF65-F5344CB8AC3E}">
        <p14:creationId xmlns:p14="http://schemas.microsoft.com/office/powerpoint/2010/main" val="3589699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lgn="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EDF3F5D-9AF9-4B85-A950-4553A2A83D19}" type="slidenum">
              <a:rPr lang="en-US" altLang="en-US"/>
              <a:pPr>
                <a:defRPr/>
              </a:pPr>
              <a:t>‹#›</a:t>
            </a:fld>
            <a:endParaRPr lang="en-US" altLang="en-US"/>
          </a:p>
        </p:txBody>
      </p:sp>
    </p:spTree>
    <p:extLst>
      <p:ext uri="{BB962C8B-B14F-4D97-AF65-F5344CB8AC3E}">
        <p14:creationId xmlns:p14="http://schemas.microsoft.com/office/powerpoint/2010/main" val="1760862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lgn="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60C4FB9-DB39-4C29-A63F-0FA36B85CEF9}" type="slidenum">
              <a:rPr lang="en-US" altLang="en-US"/>
              <a:pPr>
                <a:defRPr/>
              </a:pPr>
              <a:t>‹#›</a:t>
            </a:fld>
            <a:endParaRPr lang="en-US" altLang="en-US"/>
          </a:p>
        </p:txBody>
      </p:sp>
    </p:spTree>
    <p:extLst>
      <p:ext uri="{BB962C8B-B14F-4D97-AF65-F5344CB8AC3E}">
        <p14:creationId xmlns:p14="http://schemas.microsoft.com/office/powerpoint/2010/main" val="1317499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lgn="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4192881-93B8-405D-B231-9CFBE8FCC603}" type="slidenum">
              <a:rPr lang="en-US" altLang="en-US"/>
              <a:pPr>
                <a:defRPr/>
              </a:pPr>
              <a:t>‹#›</a:t>
            </a:fld>
            <a:endParaRPr lang="en-US" altLang="en-US"/>
          </a:p>
        </p:txBody>
      </p:sp>
    </p:spTree>
    <p:extLst>
      <p:ext uri="{BB962C8B-B14F-4D97-AF65-F5344CB8AC3E}">
        <p14:creationId xmlns:p14="http://schemas.microsoft.com/office/powerpoint/2010/main" val="2745225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lgn="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3E57B36F-2B56-497E-BDC3-6C1A27E7E4B1}" type="slidenum">
              <a:rPr lang="en-US" altLang="en-US"/>
              <a:pPr>
                <a:defRPr/>
              </a:pPr>
              <a:t>‹#›</a:t>
            </a:fld>
            <a:endParaRPr lang="en-US" altLang="en-US"/>
          </a:p>
        </p:txBody>
      </p:sp>
    </p:spTree>
    <p:extLst>
      <p:ext uri="{BB962C8B-B14F-4D97-AF65-F5344CB8AC3E}">
        <p14:creationId xmlns:p14="http://schemas.microsoft.com/office/powerpoint/2010/main" val="1895731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ltLang="en-US"/>
          </a:p>
        </p:txBody>
      </p:sp>
      <p:sp>
        <p:nvSpPr>
          <p:cNvPr id="8" name="Footer Placeholder 7"/>
          <p:cNvSpPr>
            <a:spLocks noGrp="1"/>
          </p:cNvSpPr>
          <p:nvPr>
            <p:ph type="ftr" sz="quarter" idx="11"/>
          </p:nvPr>
        </p:nvSpPr>
        <p:spPr/>
        <p:txBody>
          <a:bodyPr/>
          <a:lstStyle>
            <a:lvl1pPr algn="l">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vl1pPr>
          </a:lstStyle>
          <a:p>
            <a:pPr>
              <a:defRPr/>
            </a:pPr>
            <a:fld id="{3A302960-5036-47F7-A745-8BCAA05CCADA}" type="slidenum">
              <a:rPr lang="en-US" altLang="en-US"/>
              <a:pPr>
                <a:defRPr/>
              </a:pPr>
              <a:t>‹#›</a:t>
            </a:fld>
            <a:endParaRPr lang="en-US" altLang="en-US"/>
          </a:p>
        </p:txBody>
      </p:sp>
    </p:spTree>
    <p:extLst>
      <p:ext uri="{BB962C8B-B14F-4D97-AF65-F5344CB8AC3E}">
        <p14:creationId xmlns:p14="http://schemas.microsoft.com/office/powerpoint/2010/main" val="1905921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lgn="l">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3F704B8-8BD6-4931-9977-616D62FE0C0D}" type="slidenum">
              <a:rPr lang="en-US" altLang="en-US"/>
              <a:pPr>
                <a:defRPr/>
              </a:pPr>
              <a:t>‹#›</a:t>
            </a:fld>
            <a:endParaRPr lang="en-US" altLang="en-US"/>
          </a:p>
        </p:txBody>
      </p:sp>
    </p:spTree>
    <p:extLst>
      <p:ext uri="{BB962C8B-B14F-4D97-AF65-F5344CB8AC3E}">
        <p14:creationId xmlns:p14="http://schemas.microsoft.com/office/powerpoint/2010/main" val="282888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79333-B31D-48B7-92F6-9D48A52E4808}" type="datetimeFigureOut">
              <a:rPr lang="en-US" smtClean="0"/>
              <a:t>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CE75C-7C15-4BD6-9A5B-B800EED2261E}" type="slidenum">
              <a:rPr lang="en-US" smtClean="0"/>
              <a:t>‹#›</a:t>
            </a:fld>
            <a:endParaRPr lang="en-US"/>
          </a:p>
        </p:txBody>
      </p:sp>
    </p:spTree>
    <p:extLst>
      <p:ext uri="{BB962C8B-B14F-4D97-AF65-F5344CB8AC3E}">
        <p14:creationId xmlns:p14="http://schemas.microsoft.com/office/powerpoint/2010/main" val="1484601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lgn="l">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50B9E56F-A587-4F05-8571-F405191AF352}" type="slidenum">
              <a:rPr lang="en-US" altLang="en-US"/>
              <a:pPr>
                <a:defRPr/>
              </a:pPr>
              <a:t>‹#›</a:t>
            </a:fld>
            <a:endParaRPr lang="en-US" altLang="en-US"/>
          </a:p>
        </p:txBody>
      </p:sp>
    </p:spTree>
    <p:extLst>
      <p:ext uri="{BB962C8B-B14F-4D97-AF65-F5344CB8AC3E}">
        <p14:creationId xmlns:p14="http://schemas.microsoft.com/office/powerpoint/2010/main" val="1145992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lgn="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ACA673CC-3331-4E68-A2C3-E5E73F641773}" type="slidenum">
              <a:rPr lang="en-US" altLang="en-US"/>
              <a:pPr>
                <a:defRPr/>
              </a:pPr>
              <a:t>‹#›</a:t>
            </a:fld>
            <a:endParaRPr lang="en-US" altLang="en-US"/>
          </a:p>
        </p:txBody>
      </p:sp>
    </p:spTree>
    <p:extLst>
      <p:ext uri="{BB962C8B-B14F-4D97-AF65-F5344CB8AC3E}">
        <p14:creationId xmlns:p14="http://schemas.microsoft.com/office/powerpoint/2010/main" val="2227783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lgn="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729A7D61-9349-4BDF-9381-60FB88A5BB14}" type="slidenum">
              <a:rPr lang="en-US" altLang="en-US"/>
              <a:pPr>
                <a:defRPr/>
              </a:pPr>
              <a:t>‹#›</a:t>
            </a:fld>
            <a:endParaRPr lang="en-US" altLang="en-US"/>
          </a:p>
        </p:txBody>
      </p:sp>
    </p:spTree>
    <p:extLst>
      <p:ext uri="{BB962C8B-B14F-4D97-AF65-F5344CB8AC3E}">
        <p14:creationId xmlns:p14="http://schemas.microsoft.com/office/powerpoint/2010/main" val="4132273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lgn="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21B3946-8858-46E5-957C-2068C287AC70}" type="slidenum">
              <a:rPr lang="en-US" altLang="en-US"/>
              <a:pPr>
                <a:defRPr/>
              </a:pPr>
              <a:t>‹#›</a:t>
            </a:fld>
            <a:endParaRPr lang="en-US" altLang="en-US"/>
          </a:p>
        </p:txBody>
      </p:sp>
    </p:spTree>
    <p:extLst>
      <p:ext uri="{BB962C8B-B14F-4D97-AF65-F5344CB8AC3E}">
        <p14:creationId xmlns:p14="http://schemas.microsoft.com/office/powerpoint/2010/main" val="1690240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lgn="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099528E-7901-4E56-AF43-DB244C44836C}" type="slidenum">
              <a:rPr lang="en-US" altLang="en-US"/>
              <a:pPr>
                <a:defRPr/>
              </a:pPr>
              <a:t>‹#›</a:t>
            </a:fld>
            <a:endParaRPr lang="en-US" altLang="en-US"/>
          </a:p>
        </p:txBody>
      </p:sp>
    </p:spTree>
    <p:extLst>
      <p:ext uri="{BB962C8B-B14F-4D97-AF65-F5344CB8AC3E}">
        <p14:creationId xmlns:p14="http://schemas.microsoft.com/office/powerpoint/2010/main" val="3722359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6BEE38-9B7A-4DCD-8C6B-66574FB46791}" type="datetime1">
              <a:rPr lang="en-US" smtClean="0"/>
              <a:t>9/10/20</a:t>
            </a:fld>
            <a:endParaRPr lang="en-US"/>
          </a:p>
        </p:txBody>
      </p:sp>
      <p:sp>
        <p:nvSpPr>
          <p:cNvPr id="5" name="Footer Placeholder 4"/>
          <p:cNvSpPr>
            <a:spLocks noGrp="1"/>
          </p:cNvSpPr>
          <p:nvPr>
            <p:ph type="ftr" sz="quarter" idx="11"/>
          </p:nvPr>
        </p:nvSpPr>
        <p:spPr/>
        <p:txBody>
          <a:bodyPr/>
          <a:lstStyle/>
          <a:p>
            <a:r>
              <a:rPr lang="en-US"/>
              <a:t>Reet Mändar 2020</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8690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4C47FC-2FF2-4BE6-B67B-A6DB0563357F}" type="datetime1">
              <a:rPr lang="en-US" smtClean="0"/>
              <a:t>9/10/20</a:t>
            </a:fld>
            <a:endParaRPr lang="en-US"/>
          </a:p>
        </p:txBody>
      </p:sp>
      <p:sp>
        <p:nvSpPr>
          <p:cNvPr id="5" name="Footer Placeholder 4"/>
          <p:cNvSpPr>
            <a:spLocks noGrp="1"/>
          </p:cNvSpPr>
          <p:nvPr>
            <p:ph type="ftr" sz="quarter" idx="11"/>
          </p:nvPr>
        </p:nvSpPr>
        <p:spPr/>
        <p:txBody>
          <a:bodyPr/>
          <a:lstStyle/>
          <a:p>
            <a:r>
              <a:rPr lang="en-US"/>
              <a:t>Reet Mändar 2020</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38083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BD67915D-4EE2-4F13-8471-0BDADB3E4681}" type="datetime1">
              <a:rPr lang="en-US" smtClean="0"/>
              <a:t>9/10/20</a:t>
            </a:fld>
            <a:endParaRPr lang="en-US"/>
          </a:p>
        </p:txBody>
      </p:sp>
      <p:sp>
        <p:nvSpPr>
          <p:cNvPr id="5" name="Footer Placeholder 4"/>
          <p:cNvSpPr>
            <a:spLocks noGrp="1"/>
          </p:cNvSpPr>
          <p:nvPr>
            <p:ph type="ftr" sz="quarter" idx="11"/>
          </p:nvPr>
        </p:nvSpPr>
        <p:spPr/>
        <p:txBody>
          <a:bodyPr/>
          <a:lstStyle/>
          <a:p>
            <a:r>
              <a:rPr lang="en-US"/>
              <a:t>Reet Mändar 2020</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3997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81F4B-19DE-4A66-BB2D-4DCA3177F843}" type="datetime1">
              <a:rPr lang="en-US" smtClean="0"/>
              <a:t>9/10/20</a:t>
            </a:fld>
            <a:endParaRPr lang="en-US"/>
          </a:p>
        </p:txBody>
      </p:sp>
      <p:sp>
        <p:nvSpPr>
          <p:cNvPr id="6" name="Footer Placeholder 5"/>
          <p:cNvSpPr>
            <a:spLocks noGrp="1"/>
          </p:cNvSpPr>
          <p:nvPr>
            <p:ph type="ftr" sz="quarter" idx="11"/>
          </p:nvPr>
        </p:nvSpPr>
        <p:spPr/>
        <p:txBody>
          <a:bodyPr/>
          <a:lstStyle/>
          <a:p>
            <a:r>
              <a:rPr lang="en-US"/>
              <a:t>Reet Mändar 2020</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07898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6EDE61-6F8A-40C8-9A27-3C89D588A00A}" type="datetime1">
              <a:rPr lang="en-US" smtClean="0"/>
              <a:t>9/10/20</a:t>
            </a:fld>
            <a:endParaRPr lang="en-US"/>
          </a:p>
        </p:txBody>
      </p:sp>
      <p:sp>
        <p:nvSpPr>
          <p:cNvPr id="8" name="Footer Placeholder 7"/>
          <p:cNvSpPr>
            <a:spLocks noGrp="1"/>
          </p:cNvSpPr>
          <p:nvPr>
            <p:ph type="ftr" sz="quarter" idx="11"/>
          </p:nvPr>
        </p:nvSpPr>
        <p:spPr/>
        <p:txBody>
          <a:bodyPr/>
          <a:lstStyle/>
          <a:p>
            <a:r>
              <a:rPr lang="en-US"/>
              <a:t>Reet Mändar 2020</a:t>
            </a:r>
            <a:endParaRPr lang="en-US" dirty="0"/>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51216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79333-B31D-48B7-92F6-9D48A52E4808}" type="datetimeFigureOut">
              <a:rPr lang="en-US" smtClean="0"/>
              <a:t>9/10/20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0CE75C-7C15-4BD6-9A5B-B800EED2261E}" type="slidenum">
              <a:rPr lang="en-US" smtClean="0"/>
              <a:t>‹#›</a:t>
            </a:fld>
            <a:endParaRPr lang="en-US"/>
          </a:p>
        </p:txBody>
      </p:sp>
    </p:spTree>
    <p:extLst>
      <p:ext uri="{BB962C8B-B14F-4D97-AF65-F5344CB8AC3E}">
        <p14:creationId xmlns:p14="http://schemas.microsoft.com/office/powerpoint/2010/main" val="20528450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0F86D5-6C56-49F1-BA65-BC35615F4972}" type="datetime1">
              <a:rPr lang="en-US" smtClean="0"/>
              <a:t>9/10/20</a:t>
            </a:fld>
            <a:endParaRPr lang="en-US"/>
          </a:p>
        </p:txBody>
      </p:sp>
      <p:sp>
        <p:nvSpPr>
          <p:cNvPr id="4" name="Footer Placeholder 3"/>
          <p:cNvSpPr>
            <a:spLocks noGrp="1"/>
          </p:cNvSpPr>
          <p:nvPr>
            <p:ph type="ftr" sz="quarter" idx="11"/>
          </p:nvPr>
        </p:nvSpPr>
        <p:spPr/>
        <p:txBody>
          <a:bodyPr/>
          <a:lstStyle/>
          <a:p>
            <a:r>
              <a:rPr lang="en-US"/>
              <a:t>Reet Mändar 2020</a:t>
            </a:r>
            <a:endParaRPr lang="en-US" dirty="0"/>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52803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AA113-3471-410E-8058-E440EF6708DD}" type="datetime1">
              <a:rPr lang="en-US" smtClean="0"/>
              <a:t>9/10/20</a:t>
            </a:fld>
            <a:endParaRPr lang="en-US"/>
          </a:p>
        </p:txBody>
      </p:sp>
      <p:sp>
        <p:nvSpPr>
          <p:cNvPr id="3" name="Footer Placeholder 2"/>
          <p:cNvSpPr>
            <a:spLocks noGrp="1"/>
          </p:cNvSpPr>
          <p:nvPr>
            <p:ph type="ftr" sz="quarter" idx="11"/>
          </p:nvPr>
        </p:nvSpPr>
        <p:spPr/>
        <p:txBody>
          <a:bodyPr/>
          <a:lstStyle/>
          <a:p>
            <a:r>
              <a:rPr lang="en-US"/>
              <a:t>Reet Mändar 2020</a:t>
            </a:r>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992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A695AE-2534-4112-BE52-7925BD4B0328}" type="datetime1">
              <a:rPr lang="en-US" smtClean="0"/>
              <a:t>9/10/20</a:t>
            </a:fld>
            <a:endParaRPr lang="en-US"/>
          </a:p>
        </p:txBody>
      </p:sp>
      <p:sp>
        <p:nvSpPr>
          <p:cNvPr id="6" name="Footer Placeholder 5"/>
          <p:cNvSpPr>
            <a:spLocks noGrp="1"/>
          </p:cNvSpPr>
          <p:nvPr>
            <p:ph type="ftr" sz="quarter" idx="11"/>
          </p:nvPr>
        </p:nvSpPr>
        <p:spPr/>
        <p:txBody>
          <a:bodyPr/>
          <a:lstStyle/>
          <a:p>
            <a:r>
              <a:rPr lang="en-US"/>
              <a:t>Reet Mändar 2020</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53035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B16C8-09FB-4726-A490-9DCCD6CA3CE3}" type="datetime1">
              <a:rPr lang="en-US" smtClean="0"/>
              <a:t>9/10/20</a:t>
            </a:fld>
            <a:endParaRPr lang="en-US"/>
          </a:p>
        </p:txBody>
      </p:sp>
      <p:sp>
        <p:nvSpPr>
          <p:cNvPr id="6" name="Footer Placeholder 5"/>
          <p:cNvSpPr>
            <a:spLocks noGrp="1"/>
          </p:cNvSpPr>
          <p:nvPr>
            <p:ph type="ftr" sz="quarter" idx="11"/>
          </p:nvPr>
        </p:nvSpPr>
        <p:spPr/>
        <p:txBody>
          <a:bodyPr/>
          <a:lstStyle/>
          <a:p>
            <a:r>
              <a:rPr lang="en-US"/>
              <a:t>Reet Mändar 2020</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3320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D85C-EFDC-4DA7-97E8-7F8D3E110810}" type="datetime1">
              <a:rPr lang="en-US" smtClean="0"/>
              <a:t>9/10/20</a:t>
            </a:fld>
            <a:endParaRPr lang="en-US"/>
          </a:p>
        </p:txBody>
      </p:sp>
      <p:sp>
        <p:nvSpPr>
          <p:cNvPr id="5" name="Footer Placeholder 4"/>
          <p:cNvSpPr>
            <a:spLocks noGrp="1"/>
          </p:cNvSpPr>
          <p:nvPr>
            <p:ph type="ftr" sz="quarter" idx="11"/>
          </p:nvPr>
        </p:nvSpPr>
        <p:spPr/>
        <p:txBody>
          <a:bodyPr/>
          <a:lstStyle/>
          <a:p>
            <a:r>
              <a:rPr lang="en-US"/>
              <a:t>Reet Mändar 2020</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8998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AF451-409B-4E28-A703-F36890951797}" type="datetime1">
              <a:rPr lang="en-US" smtClean="0"/>
              <a:t>9/10/20</a:t>
            </a:fld>
            <a:endParaRPr lang="en-US"/>
          </a:p>
        </p:txBody>
      </p:sp>
      <p:sp>
        <p:nvSpPr>
          <p:cNvPr id="5" name="Footer Placeholder 4"/>
          <p:cNvSpPr>
            <a:spLocks noGrp="1"/>
          </p:cNvSpPr>
          <p:nvPr>
            <p:ph type="ftr" sz="quarter" idx="11"/>
          </p:nvPr>
        </p:nvSpPr>
        <p:spPr/>
        <p:txBody>
          <a:bodyPr/>
          <a:lstStyle/>
          <a:p>
            <a:r>
              <a:rPr lang="en-US"/>
              <a:t>Reet Mändar 2020</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84776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7C9F7C-0F66-4D9E-885F-6D84F672510E}" type="datetime1">
              <a:rPr lang="en-US" smtClean="0"/>
              <a:t>9/10/20</a:t>
            </a:fld>
            <a:endParaRPr lang="en-US"/>
          </a:p>
        </p:txBody>
      </p:sp>
      <p:sp>
        <p:nvSpPr>
          <p:cNvPr id="6" name="Footer Placeholder 5"/>
          <p:cNvSpPr>
            <a:spLocks noGrp="1"/>
          </p:cNvSpPr>
          <p:nvPr>
            <p:ph type="ftr" sz="quarter" idx="11"/>
          </p:nvPr>
        </p:nvSpPr>
        <p:spPr/>
        <p:txBody>
          <a:bodyPr/>
          <a:lstStyle/>
          <a:p>
            <a:r>
              <a:rPr lang="en-US"/>
              <a:t>Reet Mändar 2020</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4114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79333-B31D-48B7-92F6-9D48A52E4808}" type="datetimeFigureOut">
              <a:rPr lang="en-US" smtClean="0"/>
              <a:t>9/10/20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0CE75C-7C15-4BD6-9A5B-B800EED2261E}" type="slidenum">
              <a:rPr lang="en-US" smtClean="0"/>
              <a:t>‹#›</a:t>
            </a:fld>
            <a:endParaRPr lang="en-US"/>
          </a:p>
        </p:txBody>
      </p:sp>
    </p:spTree>
    <p:extLst>
      <p:ext uri="{BB962C8B-B14F-4D97-AF65-F5344CB8AC3E}">
        <p14:creationId xmlns:p14="http://schemas.microsoft.com/office/powerpoint/2010/main" val="47103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79333-B31D-48B7-92F6-9D48A52E4808}" type="datetimeFigureOut">
              <a:rPr lang="en-US" smtClean="0"/>
              <a:t>9/10/20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0CE75C-7C15-4BD6-9A5B-B800EED2261E}" type="slidenum">
              <a:rPr lang="en-US" smtClean="0"/>
              <a:t>‹#›</a:t>
            </a:fld>
            <a:endParaRPr lang="en-US"/>
          </a:p>
        </p:txBody>
      </p:sp>
    </p:spTree>
    <p:extLst>
      <p:ext uri="{BB962C8B-B14F-4D97-AF65-F5344CB8AC3E}">
        <p14:creationId xmlns:p14="http://schemas.microsoft.com/office/powerpoint/2010/main" val="414315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F79333-B31D-48B7-92F6-9D48A52E4808}" type="datetimeFigureOut">
              <a:rPr lang="en-US" smtClean="0"/>
              <a:t>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CE75C-7C15-4BD6-9A5B-B800EED2261E}" type="slidenum">
              <a:rPr lang="en-US" smtClean="0"/>
              <a:t>‹#›</a:t>
            </a:fld>
            <a:endParaRPr lang="en-US"/>
          </a:p>
        </p:txBody>
      </p:sp>
    </p:spTree>
    <p:extLst>
      <p:ext uri="{BB962C8B-B14F-4D97-AF65-F5344CB8AC3E}">
        <p14:creationId xmlns:p14="http://schemas.microsoft.com/office/powerpoint/2010/main" val="120350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F79333-B31D-48B7-92F6-9D48A52E4808}" type="datetimeFigureOut">
              <a:rPr lang="en-US" smtClean="0"/>
              <a:t>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CE75C-7C15-4BD6-9A5B-B800EED2261E}" type="slidenum">
              <a:rPr lang="en-US" smtClean="0"/>
              <a:t>‹#›</a:t>
            </a:fld>
            <a:endParaRPr lang="en-US"/>
          </a:p>
        </p:txBody>
      </p:sp>
    </p:spTree>
    <p:extLst>
      <p:ext uri="{BB962C8B-B14F-4D97-AF65-F5344CB8AC3E}">
        <p14:creationId xmlns:p14="http://schemas.microsoft.com/office/powerpoint/2010/main" val="265455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79333-B31D-48B7-92F6-9D48A52E4808}" type="datetimeFigureOut">
              <a:rPr lang="en-US" smtClean="0"/>
              <a:t>9/10/20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CE75C-7C15-4BD6-9A5B-B800EED2261E}" type="slidenum">
              <a:rPr lang="en-US" smtClean="0"/>
              <a:t>‹#›</a:t>
            </a:fld>
            <a:endParaRPr lang="en-US"/>
          </a:p>
        </p:txBody>
      </p:sp>
    </p:spTree>
    <p:extLst>
      <p:ext uri="{BB962C8B-B14F-4D97-AF65-F5344CB8AC3E}">
        <p14:creationId xmlns:p14="http://schemas.microsoft.com/office/powerpoint/2010/main" val="396881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667E6-799E-0A45-BBDA-0C998F2AD3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70D834-056A-F541-8D45-CA76EBEBFC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234F2-FDA3-0947-ACB4-05EAC473FD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8A092-02B5-5440-B143-471B4E032186}" type="datetimeFigureOut">
              <a:rPr lang="en-US" smtClean="0"/>
              <a:t>9/10/20</a:t>
            </a:fld>
            <a:endParaRPr lang="en-US"/>
          </a:p>
        </p:txBody>
      </p:sp>
      <p:sp>
        <p:nvSpPr>
          <p:cNvPr id="5" name="Footer Placeholder 4">
            <a:extLst>
              <a:ext uri="{FF2B5EF4-FFF2-40B4-BE49-F238E27FC236}">
                <a16:creationId xmlns:a16="http://schemas.microsoft.com/office/drawing/2014/main" id="{B03971AB-87D3-B64C-B70D-2A586B5A9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8E96E5-8C8C-0A4F-9E72-CEF2257F68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87B57-DF87-A745-92F8-D6CDA94CBA71}" type="slidenum">
              <a:rPr lang="en-US" smtClean="0"/>
              <a:t>‹#›</a:t>
            </a:fld>
            <a:endParaRPr lang="en-US"/>
          </a:p>
        </p:txBody>
      </p:sp>
    </p:spTree>
    <p:extLst>
      <p:ext uri="{BB962C8B-B14F-4D97-AF65-F5344CB8AC3E}">
        <p14:creationId xmlns:p14="http://schemas.microsoft.com/office/powerpoint/2010/main" val="3260286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t-EE"/>
              <a:t>Click to edit Master title style</a:t>
            </a:r>
            <a:endParaRPr lang="en-GB" altLang="et-EE"/>
          </a:p>
        </p:txBody>
      </p:sp>
      <p:sp>
        <p:nvSpPr>
          <p:cNvPr id="409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a:t>Click to edit Master text styles</a:t>
            </a:r>
          </a:p>
          <a:p>
            <a:pPr lvl="1"/>
            <a:r>
              <a:rPr lang="en-US" altLang="et-EE"/>
              <a:t>Second level</a:t>
            </a:r>
          </a:p>
          <a:p>
            <a:pPr lvl="2"/>
            <a:r>
              <a:rPr lang="en-US" altLang="et-EE"/>
              <a:t>Third level</a:t>
            </a:r>
          </a:p>
          <a:p>
            <a:pPr lvl="3"/>
            <a:r>
              <a:rPr lang="en-US" altLang="et-EE"/>
              <a:t>Fourth level</a:t>
            </a:r>
          </a:p>
          <a:p>
            <a:pPr lvl="4"/>
            <a:r>
              <a:rPr lang="en-US" altLang="et-EE"/>
              <a:t>Fifth level</a:t>
            </a:r>
            <a:endParaRPr lang="en-GB" altLang="et-E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3650DCC5-8D98-4DB7-8428-540FC64170F1}" type="datetimeFigureOut">
              <a:rPr lang="en-GB"/>
              <a:pPr>
                <a:defRPr/>
              </a:pPr>
              <a:t>10/09/2020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9A76ED8-7E51-487A-BEB8-9BB406B093E9}" type="slidenum">
              <a:rPr lang="en-GB" altLang="et-EE"/>
              <a:pPr>
                <a:defRPr/>
              </a:pPr>
              <a:t>‹#›</a:t>
            </a:fld>
            <a:endParaRPr lang="en-GB" altLang="et-EE"/>
          </a:p>
        </p:txBody>
      </p:sp>
    </p:spTree>
    <p:extLst>
      <p:ext uri="{BB962C8B-B14F-4D97-AF65-F5344CB8AC3E}">
        <p14:creationId xmlns:p14="http://schemas.microsoft.com/office/powerpoint/2010/main" val="604154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8B24843-FBFD-4E2B-91CA-D50C5173890F}" type="slidenum">
              <a:rPr lang="en-US" altLang="en-US"/>
              <a:pPr>
                <a:defRPr/>
              </a:pPr>
              <a:t>‹#›</a:t>
            </a:fld>
            <a:endParaRPr lang="en-US" altLang="en-US"/>
          </a:p>
        </p:txBody>
      </p:sp>
    </p:spTree>
    <p:extLst>
      <p:ext uri="{BB962C8B-B14F-4D97-AF65-F5344CB8AC3E}">
        <p14:creationId xmlns:p14="http://schemas.microsoft.com/office/powerpoint/2010/main" val="29341022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12440BF-1355-4049-90F3-26CF3A2857BF}" type="datetime1">
              <a:rPr lang="en-US" smtClean="0"/>
              <a:t>9/10/20</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Reet Mändar 2020</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20419031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p15:clr>
            <a:srgbClr val="F26B43"/>
          </p15:clr>
        </p15:guide>
        <p15:guide id="1" pos="3840">
          <p15:clr>
            <a:srgbClr val="F26B43"/>
          </p15:clr>
        </p15:guide>
        <p15:guide id="2" pos="1464">
          <p15:clr>
            <a:srgbClr val="F26B43"/>
          </p15:clr>
        </p15:guide>
        <p15:guide id="3" pos="7152">
          <p15:clr>
            <a:srgbClr val="F26B43"/>
          </p15:clr>
        </p15:guide>
        <p15:guide id="4" pos="9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t-EE" sz="4000" b="1" i="0" dirty="0">
                <a:solidFill>
                  <a:srgbClr val="002060"/>
                </a:solidFill>
                <a:effectLst/>
                <a:latin typeface="Segoe UI" panose="020B0502040204020203" pitchFamily="34" charset="0"/>
              </a:rPr>
              <a:t>SARS-CoV-2 maailmas ja </a:t>
            </a:r>
            <a:r>
              <a:rPr lang="et-EE" sz="4000" b="1" dirty="0">
                <a:solidFill>
                  <a:srgbClr val="002060"/>
                </a:solidFill>
                <a:latin typeface="Segoe UI" panose="020B0502040204020203" pitchFamily="34" charset="0"/>
              </a:rPr>
              <a:t>E</a:t>
            </a:r>
            <a:r>
              <a:rPr lang="et-EE" sz="4000" b="1" i="0" dirty="0">
                <a:solidFill>
                  <a:srgbClr val="002060"/>
                </a:solidFill>
                <a:effectLst/>
                <a:latin typeface="Segoe UI" panose="020B0502040204020203" pitchFamily="34" charset="0"/>
              </a:rPr>
              <a:t>estis ja mõju reisimisele</a:t>
            </a:r>
            <a:endParaRPr lang="en-US" sz="4000" b="1" dirty="0">
              <a:solidFill>
                <a:srgbClr val="002060"/>
              </a:solidFill>
            </a:endParaRPr>
          </a:p>
        </p:txBody>
      </p:sp>
      <p:sp>
        <p:nvSpPr>
          <p:cNvPr id="3" name="Subtitle 2"/>
          <p:cNvSpPr>
            <a:spLocks noGrp="1"/>
          </p:cNvSpPr>
          <p:nvPr>
            <p:ph type="subTitle" idx="1"/>
          </p:nvPr>
        </p:nvSpPr>
        <p:spPr/>
        <p:txBody>
          <a:bodyPr>
            <a:normAutofit lnSpcReduction="10000"/>
          </a:bodyPr>
          <a:lstStyle/>
          <a:p>
            <a:r>
              <a:rPr lang="et-EE" dirty="0"/>
              <a:t>Irja Lutsar</a:t>
            </a:r>
          </a:p>
          <a:p>
            <a:r>
              <a:rPr lang="et-EE" dirty="0"/>
              <a:t>Tartu Ülikool</a:t>
            </a:r>
          </a:p>
          <a:p>
            <a:r>
              <a:rPr lang="et-EE" b="1" i="0" dirty="0">
                <a:solidFill>
                  <a:srgbClr val="050505"/>
                </a:solidFill>
                <a:effectLst/>
                <a:latin typeface="Segoe UI Historic" panose="020B0502040204020203" pitchFamily="34" charset="0"/>
              </a:rPr>
              <a:t>ETFL Volikogu</a:t>
            </a:r>
          </a:p>
          <a:p>
            <a:r>
              <a:rPr lang="et-EE" b="1" dirty="0">
                <a:solidFill>
                  <a:srgbClr val="050505"/>
                </a:solidFill>
                <a:latin typeface="Segoe UI Historic" panose="020B0502040204020203" pitchFamily="34" charset="0"/>
              </a:rPr>
              <a:t>10.09.2020</a:t>
            </a:r>
            <a:endParaRPr lang="en-US" dirty="0"/>
          </a:p>
        </p:txBody>
      </p:sp>
    </p:spTree>
    <p:extLst>
      <p:ext uri="{BB962C8B-B14F-4D97-AF65-F5344CB8AC3E}">
        <p14:creationId xmlns:p14="http://schemas.microsoft.com/office/powerpoint/2010/main" val="176644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b="1" dirty="0">
                <a:solidFill>
                  <a:srgbClr val="002060"/>
                </a:solidFill>
              </a:rPr>
              <a:t>Koroonaviiruse levik</a:t>
            </a:r>
            <a:endParaRPr lang="en-US" b="1" dirty="0">
              <a:solidFill>
                <a:srgbClr val="002060"/>
              </a:solidFill>
            </a:endParaRPr>
          </a:p>
        </p:txBody>
      </p:sp>
      <p:sp>
        <p:nvSpPr>
          <p:cNvPr id="4" name="Content Placeholder 3"/>
          <p:cNvSpPr>
            <a:spLocks noGrp="1"/>
          </p:cNvSpPr>
          <p:nvPr>
            <p:ph idx="1"/>
          </p:nvPr>
        </p:nvSpPr>
        <p:spPr>
          <a:xfrm>
            <a:off x="838200" y="1825625"/>
            <a:ext cx="10746346" cy="4351338"/>
          </a:xfrm>
        </p:spPr>
        <p:txBody>
          <a:bodyPr>
            <a:normAutofit fontScale="77500" lnSpcReduction="20000"/>
          </a:bodyPr>
          <a:lstStyle/>
          <a:p>
            <a:pPr marL="0" indent="0">
              <a:buNone/>
            </a:pPr>
            <a:r>
              <a:rPr lang="et-EE" dirty="0"/>
              <a:t>Inimeselt inimesele leviv haigus</a:t>
            </a:r>
          </a:p>
          <a:p>
            <a:pPr marL="0" indent="0">
              <a:buNone/>
            </a:pPr>
            <a:r>
              <a:rPr lang="et-EE" dirty="0"/>
              <a:t>	tihedad kontaktid – hooldekodud (nakatus 76%), kalalaev (85%), kruiisilaev (20%)</a:t>
            </a:r>
          </a:p>
          <a:p>
            <a:pPr marL="0" indent="0">
              <a:buNone/>
            </a:pPr>
            <a:r>
              <a:rPr lang="et-EE" dirty="0"/>
              <a:t>	</a:t>
            </a:r>
            <a:r>
              <a:rPr lang="et-EE" b="1" dirty="0"/>
              <a:t>-</a:t>
            </a:r>
            <a:r>
              <a:rPr lang="et-EE" b="1" dirty="0" err="1"/>
              <a:t>Sümptomaatlised</a:t>
            </a:r>
            <a:r>
              <a:rPr lang="et-EE" b="1" dirty="0"/>
              <a:t> haiged – 	peamised levitajad</a:t>
            </a:r>
          </a:p>
          <a:p>
            <a:pPr marL="0" indent="0">
              <a:buNone/>
            </a:pPr>
            <a:r>
              <a:rPr lang="et-EE" dirty="0"/>
              <a:t>	-</a:t>
            </a:r>
            <a:r>
              <a:rPr lang="et-EE" dirty="0" err="1"/>
              <a:t>Presümptomaatiliksed</a:t>
            </a:r>
            <a:r>
              <a:rPr lang="et-EE" dirty="0"/>
              <a:t> isikud – 	tõenäolised levitajad</a:t>
            </a:r>
          </a:p>
          <a:p>
            <a:pPr marL="0" indent="0">
              <a:buNone/>
            </a:pPr>
            <a:r>
              <a:rPr lang="et-EE" dirty="0"/>
              <a:t>	-</a:t>
            </a:r>
            <a:r>
              <a:rPr lang="et-EE" dirty="0" err="1"/>
              <a:t>Asümptomaatilised</a:t>
            </a:r>
            <a:r>
              <a:rPr lang="et-EE" dirty="0"/>
              <a:t> isikud – 	vähe tõestust haiguse levitajatena</a:t>
            </a:r>
          </a:p>
          <a:p>
            <a:pPr marL="0" indent="0">
              <a:buNone/>
            </a:pPr>
            <a:endParaRPr lang="et-EE" dirty="0"/>
          </a:p>
          <a:p>
            <a:pPr marL="0" indent="0">
              <a:buNone/>
            </a:pPr>
            <a:r>
              <a:rPr lang="et-EE" dirty="0"/>
              <a:t>Muud levikuteed pigem teoreetilised, kuid siiani tõestamata</a:t>
            </a:r>
          </a:p>
          <a:p>
            <a:pPr marL="0" indent="0">
              <a:buNone/>
            </a:pPr>
            <a:endParaRPr lang="et-EE" dirty="0"/>
          </a:p>
          <a:p>
            <a:pPr marL="0" indent="0">
              <a:buNone/>
            </a:pPr>
            <a:r>
              <a:rPr lang="et-EE" dirty="0"/>
              <a:t>PCR positiivsus väga pikk</a:t>
            </a:r>
          </a:p>
          <a:p>
            <a:pPr marL="0" indent="0">
              <a:buNone/>
            </a:pPr>
            <a:r>
              <a:rPr lang="et-EE" dirty="0"/>
              <a:t>	viirust õnnestub välja kasvatada 8 päeva</a:t>
            </a:r>
          </a:p>
          <a:p>
            <a:pPr marL="0" indent="0">
              <a:buNone/>
            </a:pPr>
            <a:r>
              <a:rPr lang="et-EE" dirty="0"/>
              <a:t>	PCR kordustestid pole näidustatud paranemise kinnitamiseks</a:t>
            </a:r>
            <a:endParaRPr lang="en-US" dirty="0"/>
          </a:p>
        </p:txBody>
      </p:sp>
    </p:spTree>
    <p:extLst>
      <p:ext uri="{BB962C8B-B14F-4D97-AF65-F5344CB8AC3E}">
        <p14:creationId xmlns:p14="http://schemas.microsoft.com/office/powerpoint/2010/main" val="387417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4000" b="1" dirty="0">
                <a:latin typeface="+mn-lt"/>
              </a:rPr>
              <a:t>COVID-19 haiguse kulg</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Reet Mändar 2020</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710865" y="1606612"/>
            <a:ext cx="7874669" cy="5114863"/>
          </a:xfrm>
          <a:prstGeom prst="rect">
            <a:avLst/>
          </a:prstGeom>
        </p:spPr>
      </p:pic>
      <p:sp>
        <p:nvSpPr>
          <p:cNvPr id="5" name="TextBox 4"/>
          <p:cNvSpPr txBox="1"/>
          <p:nvPr/>
        </p:nvSpPr>
        <p:spPr>
          <a:xfrm>
            <a:off x="8585533" y="2320841"/>
            <a:ext cx="3435481" cy="2062103"/>
          </a:xfrm>
          <a:prstGeom prst="rect">
            <a:avLst/>
          </a:prstGeom>
          <a:noFill/>
          <a:ln>
            <a:solidFill>
              <a:schemeClr val="bg2"/>
            </a:solidFill>
          </a:ln>
        </p:spPr>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a:ln>
                  <a:noFill/>
                </a:ln>
                <a:solidFill>
                  <a:prstClr val="black"/>
                </a:solidFill>
                <a:effectLst/>
                <a:uLnTx/>
                <a:uFillTx/>
                <a:latin typeface="Calibri" panose="020F0502020204030204"/>
                <a:ea typeface="+mn-ea"/>
                <a:cs typeface="+mn-cs"/>
              </a:rPr>
              <a:t>50% on ilma sümptomiteta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a:ln>
                  <a:noFill/>
                </a:ln>
                <a:solidFill>
                  <a:prstClr val="black"/>
                </a:solidFill>
                <a:effectLst/>
                <a:uLnTx/>
                <a:uFillTx/>
                <a:latin typeface="Calibri" panose="020F0502020204030204"/>
                <a:ea typeface="+mn-ea"/>
                <a:cs typeface="+mn-cs"/>
              </a:rPr>
              <a:t>80% kerge haigus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a:ln>
                  <a:noFill/>
                </a:ln>
                <a:solidFill>
                  <a:prstClr val="black"/>
                </a:solidFill>
                <a:effectLst/>
                <a:uLnTx/>
                <a:uFillTx/>
                <a:latin typeface="Calibri" panose="020F0502020204030204"/>
                <a:ea typeface="+mn-ea"/>
                <a:cs typeface="+mn-cs"/>
              </a:rPr>
              <a:t>18% vajab haiglaravi</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600" dirty="0">
                <a:solidFill>
                  <a:prstClr val="black"/>
                </a:solidFill>
                <a:latin typeface="Calibri" panose="020F0502020204030204"/>
              </a:rPr>
              <a:t>1,3</a:t>
            </a:r>
            <a:r>
              <a:rPr kumimoji="0" lang="et-EE" sz="1600" b="0" i="0" u="none" strike="noStrike" kern="1200" cap="none" spc="0" normalizeH="0" baseline="0" noProof="0" dirty="0">
                <a:ln>
                  <a:noFill/>
                </a:ln>
                <a:solidFill>
                  <a:prstClr val="black"/>
                </a:solidFill>
                <a:effectLst/>
                <a:uLnTx/>
                <a:uFillTx/>
                <a:latin typeface="Calibri" panose="020F0502020204030204"/>
                <a:ea typeface="+mn-ea"/>
                <a:cs typeface="+mn-cs"/>
              </a:rPr>
              <a:t>% - väga raskelt haiged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a:ln>
                  <a:noFill/>
                </a:ln>
                <a:solidFill>
                  <a:prstClr val="black"/>
                </a:solidFill>
                <a:effectLst/>
                <a:uLnTx/>
                <a:uFillTx/>
                <a:latin typeface="Calibri" panose="020F0502020204030204"/>
                <a:ea typeface="+mn-ea"/>
                <a:cs typeface="+mn-cs"/>
              </a:rPr>
              <a:t>Suremus – 0,1-15% sõltub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t-EE" sz="1600" b="0" i="0" u="none" strike="noStrike" kern="1200" cap="none" spc="0" normalizeH="0" baseline="0" noProof="0" dirty="0">
                <a:ln>
                  <a:noFill/>
                </a:ln>
                <a:solidFill>
                  <a:prstClr val="black"/>
                </a:solidFill>
                <a:effectLst/>
                <a:uLnTx/>
                <a:uFillTx/>
                <a:latin typeface="Calibri" panose="020F0502020204030204"/>
                <a:ea typeface="+mn-ea"/>
                <a:cs typeface="+mn-cs"/>
              </a:rPr>
              <a:t>asukohast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t-EE" sz="1600" b="0" i="0" u="none" strike="noStrike" kern="1200" cap="none" spc="0" normalizeH="0" baseline="0" noProof="0" dirty="0">
                <a:ln>
                  <a:noFill/>
                </a:ln>
                <a:solidFill>
                  <a:prstClr val="black"/>
                </a:solidFill>
                <a:effectLst/>
                <a:uLnTx/>
                <a:uFillTx/>
                <a:latin typeface="Calibri" panose="020F0502020204030204"/>
                <a:ea typeface="+mn-ea"/>
                <a:cs typeface="+mn-cs"/>
              </a:rPr>
              <a:t>vanusest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t-EE" sz="1600" b="0" i="0" u="none" strike="noStrike" kern="1200" cap="none" spc="0" normalizeH="0" baseline="0" noProof="0" dirty="0">
                <a:ln>
                  <a:noFill/>
                </a:ln>
                <a:solidFill>
                  <a:prstClr val="black"/>
                </a:solidFill>
                <a:effectLst/>
                <a:uLnTx/>
                <a:uFillTx/>
                <a:latin typeface="Calibri" panose="020F0502020204030204"/>
                <a:ea typeface="+mn-ea"/>
                <a:cs typeface="+mn-cs"/>
              </a:rPr>
              <a:t>M&gt;N</a:t>
            </a:r>
          </a:p>
        </p:txBody>
      </p:sp>
    </p:spTree>
    <p:extLst>
      <p:ext uri="{BB962C8B-B14F-4D97-AF65-F5344CB8AC3E}">
        <p14:creationId xmlns:p14="http://schemas.microsoft.com/office/powerpoint/2010/main" val="29077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a:solidFill>
                  <a:srgbClr val="002060"/>
                </a:solidFill>
              </a:rPr>
              <a:t>Koroonaviirus ja surmad</a:t>
            </a:r>
            <a:endParaRPr lang="en-US" b="1" dirty="0">
              <a:solidFill>
                <a:srgbClr val="002060"/>
              </a:solidFill>
            </a:endParaRPr>
          </a:p>
        </p:txBody>
      </p:sp>
      <p:sp>
        <p:nvSpPr>
          <p:cNvPr id="3" name="Content Placeholder 2"/>
          <p:cNvSpPr>
            <a:spLocks noGrp="1"/>
          </p:cNvSpPr>
          <p:nvPr>
            <p:ph idx="1"/>
          </p:nvPr>
        </p:nvSpPr>
        <p:spPr>
          <a:xfrm>
            <a:off x="609600" y="1790205"/>
            <a:ext cx="10972800" cy="4499758"/>
          </a:xfrm>
        </p:spPr>
        <p:txBody>
          <a:bodyPr>
            <a:normAutofit lnSpcReduction="10000"/>
          </a:bodyPr>
          <a:lstStyle/>
          <a:p>
            <a:r>
              <a:rPr lang="et-EE" dirty="0"/>
              <a:t>Suremus (</a:t>
            </a:r>
            <a:r>
              <a:rPr lang="et-EE" i="1" dirty="0" err="1"/>
              <a:t>mortality</a:t>
            </a:r>
            <a:r>
              <a:rPr lang="et-EE" i="1" dirty="0"/>
              <a:t> </a:t>
            </a:r>
            <a:r>
              <a:rPr lang="et-EE" i="1" dirty="0" err="1"/>
              <a:t>rate</a:t>
            </a:r>
            <a:r>
              <a:rPr lang="et-EE" dirty="0"/>
              <a:t>) – surmad/registreeritud juhud</a:t>
            </a:r>
          </a:p>
          <a:p>
            <a:pPr lvl="1"/>
            <a:r>
              <a:rPr lang="et-EE" dirty="0"/>
              <a:t>Eesti – 64/2562 – 2,5%</a:t>
            </a:r>
          </a:p>
          <a:p>
            <a:pPr lvl="1"/>
            <a:r>
              <a:rPr lang="et-EE" dirty="0"/>
              <a:t>Maailmas – 3,2%</a:t>
            </a:r>
          </a:p>
          <a:p>
            <a:r>
              <a:rPr lang="et-EE" dirty="0"/>
              <a:t>Suremuskordaja (</a:t>
            </a:r>
            <a:r>
              <a:rPr lang="et-EE" i="1" dirty="0" err="1"/>
              <a:t>case</a:t>
            </a:r>
            <a:r>
              <a:rPr lang="et-EE" i="1" dirty="0"/>
              <a:t> </a:t>
            </a:r>
            <a:r>
              <a:rPr lang="et-EE" i="1" dirty="0" err="1"/>
              <a:t>fatality</a:t>
            </a:r>
            <a:r>
              <a:rPr lang="et-EE" i="1" dirty="0"/>
              <a:t> </a:t>
            </a:r>
            <a:r>
              <a:rPr lang="et-EE" i="1" dirty="0" err="1"/>
              <a:t>rate</a:t>
            </a:r>
            <a:r>
              <a:rPr lang="et-EE" dirty="0"/>
              <a:t>) – surmad/lõpetatud juhud</a:t>
            </a:r>
          </a:p>
          <a:p>
            <a:pPr lvl="1"/>
            <a:r>
              <a:rPr lang="et-EE" dirty="0"/>
              <a:t>Eesti  – 2,8% (ECDC)</a:t>
            </a:r>
          </a:p>
          <a:p>
            <a:r>
              <a:rPr lang="et-EE" dirty="0"/>
              <a:t>Infektsiooni suremuskordaja (</a:t>
            </a:r>
            <a:r>
              <a:rPr lang="et-EE" i="1" dirty="0" err="1"/>
              <a:t>infection</a:t>
            </a:r>
            <a:r>
              <a:rPr lang="et-EE" i="1" dirty="0"/>
              <a:t> </a:t>
            </a:r>
            <a:r>
              <a:rPr lang="et-EE" i="1" dirty="0" err="1"/>
              <a:t>fatality</a:t>
            </a:r>
            <a:r>
              <a:rPr lang="et-EE" i="1" dirty="0"/>
              <a:t> </a:t>
            </a:r>
            <a:r>
              <a:rPr lang="et-EE" i="1" dirty="0" err="1"/>
              <a:t>rate</a:t>
            </a:r>
            <a:r>
              <a:rPr lang="et-EE" dirty="0"/>
              <a:t>) – surmad/nakatunud juhud – 0,03-1,2%</a:t>
            </a:r>
          </a:p>
          <a:p>
            <a:pPr lvl="1"/>
            <a:r>
              <a:rPr lang="et-EE" dirty="0"/>
              <a:t>Eesti – 0,7% (oletuslik)</a:t>
            </a:r>
          </a:p>
          <a:p>
            <a:r>
              <a:rPr lang="et-EE" dirty="0"/>
              <a:t>Suremus 1 milj elaniku kohta</a:t>
            </a:r>
          </a:p>
          <a:p>
            <a:pPr lvl="1"/>
            <a:r>
              <a:rPr lang="et-EE" dirty="0"/>
              <a:t>Eesti – 48 (</a:t>
            </a:r>
            <a:r>
              <a:rPr lang="et-EE" dirty="0" err="1"/>
              <a:t>worldometer</a:t>
            </a:r>
            <a:r>
              <a:rPr lang="et-EE" dirty="0"/>
              <a:t>)</a:t>
            </a:r>
          </a:p>
          <a:p>
            <a:r>
              <a:rPr lang="et-EE" dirty="0"/>
              <a:t>Gripi suremus – 0,1%</a:t>
            </a:r>
            <a:endParaRPr lang="en-US" dirty="0"/>
          </a:p>
        </p:txBody>
      </p:sp>
    </p:spTree>
    <p:extLst>
      <p:ext uri="{BB962C8B-B14F-4D97-AF65-F5344CB8AC3E}">
        <p14:creationId xmlns:p14="http://schemas.microsoft.com/office/powerpoint/2010/main" val="318489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83" descr="nri3551-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1203326"/>
            <a:ext cx="7685088"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itle 1"/>
          <p:cNvSpPr>
            <a:spLocks noGrp="1"/>
          </p:cNvSpPr>
          <p:nvPr>
            <p:ph type="title"/>
          </p:nvPr>
        </p:nvSpPr>
        <p:spPr>
          <a:xfrm>
            <a:off x="1981200" y="152400"/>
            <a:ext cx="8229600" cy="928688"/>
          </a:xfrm>
        </p:spPr>
        <p:txBody>
          <a:bodyPr/>
          <a:lstStyle/>
          <a:p>
            <a:r>
              <a:rPr lang="et-EE" altLang="et-EE" b="1" dirty="0">
                <a:solidFill>
                  <a:srgbClr val="002060"/>
                </a:solidFill>
              </a:rPr>
              <a:t>Uued viirusinfektsioonid</a:t>
            </a:r>
            <a:endParaRPr lang="en-GB" altLang="et-EE" b="1" dirty="0">
              <a:solidFill>
                <a:srgbClr val="002060"/>
              </a:solidFill>
            </a:endParaRPr>
          </a:p>
        </p:txBody>
      </p:sp>
      <p:sp>
        <p:nvSpPr>
          <p:cNvPr id="134148" name="Rectangle 84"/>
          <p:cNvSpPr>
            <a:spLocks noChangeArrowheads="1"/>
          </p:cNvSpPr>
          <p:nvPr/>
        </p:nvSpPr>
        <p:spPr bwMode="auto">
          <a:xfrm>
            <a:off x="1524001" y="-104949869"/>
            <a:ext cx="2949525" cy="20989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7116800" rIns="0" bIns="68558400" anchor="ct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rPr>
              <a:t>Nature Reviews Immunology</a:t>
            </a:r>
          </a:p>
          <a:p>
            <a:pPr eaLnBrk="0" fontAlgn="base" hangingPunct="0">
              <a:spcBef>
                <a:spcPct val="0"/>
              </a:spcBef>
              <a:spcAft>
                <a:spcPct val="0"/>
              </a:spcAft>
              <a:buNone/>
            </a:pPr>
            <a:r>
              <a:rPr lang="en-US" altLang="en-US" sz="1800" b="1">
                <a:solidFill>
                  <a:srgbClr val="000000"/>
                </a:solidFill>
              </a:rPr>
              <a:t>Volume:</a:t>
            </a:r>
          </a:p>
          <a:p>
            <a:pPr lvl="1" eaLnBrk="0" fontAlgn="base" hangingPunct="0">
              <a:spcBef>
                <a:spcPct val="0"/>
              </a:spcBef>
              <a:spcAft>
                <a:spcPct val="0"/>
              </a:spcAft>
              <a:buNone/>
            </a:pPr>
            <a:r>
              <a:rPr lang="en-US" altLang="en-US" sz="1800">
                <a:solidFill>
                  <a:srgbClr val="000000"/>
                </a:solidFill>
              </a:rPr>
              <a:t>13</a:t>
            </a:r>
            <a:r>
              <a:rPr lang="en-US" altLang="en-US" sz="500">
                <a:solidFill>
                  <a:srgbClr val="000000"/>
                </a:solidFill>
              </a:rPr>
              <a:t>,</a:t>
            </a:r>
            <a:endParaRPr lang="en-US" altLang="en-US" sz="600">
              <a:solidFill>
                <a:srgbClr val="000000"/>
              </a:solidFill>
            </a:endParaRPr>
          </a:p>
          <a:p>
            <a:pPr eaLnBrk="0" fontAlgn="base" hangingPunct="0">
              <a:spcBef>
                <a:spcPct val="0"/>
              </a:spcBef>
              <a:spcAft>
                <a:spcPct val="0"/>
              </a:spcAft>
              <a:buNone/>
            </a:pPr>
            <a:r>
              <a:rPr lang="en-US" altLang="en-US" sz="1800" b="1">
                <a:solidFill>
                  <a:srgbClr val="000000"/>
                </a:solidFill>
              </a:rPr>
              <a:t>Pages:</a:t>
            </a:r>
          </a:p>
          <a:p>
            <a:pPr lvl="1" eaLnBrk="0" fontAlgn="base" hangingPunct="0">
              <a:spcBef>
                <a:spcPct val="0"/>
              </a:spcBef>
              <a:spcAft>
                <a:spcPct val="0"/>
              </a:spcAft>
              <a:buNone/>
            </a:pPr>
            <a:r>
              <a:rPr lang="en-US" altLang="en-US" sz="1800">
                <a:solidFill>
                  <a:srgbClr val="000000"/>
                </a:solidFill>
              </a:rPr>
              <a:t>851–861</a:t>
            </a:r>
          </a:p>
          <a:p>
            <a:pPr eaLnBrk="0" fontAlgn="base" hangingPunct="0">
              <a:spcBef>
                <a:spcPct val="0"/>
              </a:spcBef>
              <a:spcAft>
                <a:spcPct val="0"/>
              </a:spcAft>
              <a:buNone/>
            </a:pPr>
            <a:r>
              <a:rPr lang="en-US" altLang="en-US" sz="1800" b="1">
                <a:solidFill>
                  <a:srgbClr val="000000"/>
                </a:solidFill>
              </a:rPr>
              <a:t>Year published:</a:t>
            </a:r>
          </a:p>
          <a:p>
            <a:pPr lvl="1" eaLnBrk="0" fontAlgn="base" hangingPunct="0">
              <a:spcBef>
                <a:spcPct val="0"/>
              </a:spcBef>
              <a:spcAft>
                <a:spcPct val="0"/>
              </a:spcAft>
              <a:buNone/>
            </a:pPr>
            <a:r>
              <a:rPr lang="en-US" altLang="en-US" sz="1800">
                <a:solidFill>
                  <a:srgbClr val="000000"/>
                </a:solidFill>
              </a:rPr>
              <a:t>(2013</a:t>
            </a:r>
          </a:p>
          <a:p>
            <a:pPr eaLnBrk="0" fontAlgn="base" hangingPunct="0">
              <a:spcBef>
                <a:spcPct val="0"/>
              </a:spcBef>
              <a:spcAft>
                <a:spcPct val="0"/>
              </a:spcAft>
              <a:buNone/>
            </a:pPr>
            <a:endParaRPr lang="en-US" altLang="en-US" sz="1800">
              <a:solidFill>
                <a:srgbClr val="000000"/>
              </a:solidFill>
            </a:endParaRPr>
          </a:p>
        </p:txBody>
      </p:sp>
      <p:sp>
        <p:nvSpPr>
          <p:cNvPr id="134149" name="Rectangle 85"/>
          <p:cNvSpPr>
            <a:spLocks noChangeArrowheads="1"/>
          </p:cNvSpPr>
          <p:nvPr/>
        </p:nvSpPr>
        <p:spPr bwMode="auto">
          <a:xfrm>
            <a:off x="1676401" y="-104797469"/>
            <a:ext cx="2949525" cy="20989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7116800" rIns="0" bIns="68558400" anchor="ct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rPr>
              <a:t>Nature Reviews Immunology</a:t>
            </a:r>
          </a:p>
          <a:p>
            <a:pPr eaLnBrk="0" fontAlgn="base" hangingPunct="0">
              <a:spcBef>
                <a:spcPct val="0"/>
              </a:spcBef>
              <a:spcAft>
                <a:spcPct val="0"/>
              </a:spcAft>
              <a:buNone/>
            </a:pPr>
            <a:r>
              <a:rPr lang="en-US" altLang="en-US" sz="1800" b="1">
                <a:solidFill>
                  <a:srgbClr val="000000"/>
                </a:solidFill>
              </a:rPr>
              <a:t>Volume:</a:t>
            </a:r>
          </a:p>
          <a:p>
            <a:pPr lvl="1" eaLnBrk="0" fontAlgn="base" hangingPunct="0">
              <a:spcBef>
                <a:spcPct val="0"/>
              </a:spcBef>
              <a:spcAft>
                <a:spcPct val="0"/>
              </a:spcAft>
              <a:buNone/>
            </a:pPr>
            <a:r>
              <a:rPr lang="en-US" altLang="en-US" sz="1800">
                <a:solidFill>
                  <a:srgbClr val="000000"/>
                </a:solidFill>
              </a:rPr>
              <a:t>13</a:t>
            </a:r>
            <a:r>
              <a:rPr lang="en-US" altLang="en-US" sz="500">
                <a:solidFill>
                  <a:srgbClr val="000000"/>
                </a:solidFill>
              </a:rPr>
              <a:t>,</a:t>
            </a:r>
            <a:endParaRPr lang="en-US" altLang="en-US" sz="600">
              <a:solidFill>
                <a:srgbClr val="000000"/>
              </a:solidFill>
            </a:endParaRPr>
          </a:p>
          <a:p>
            <a:pPr eaLnBrk="0" fontAlgn="base" hangingPunct="0">
              <a:spcBef>
                <a:spcPct val="0"/>
              </a:spcBef>
              <a:spcAft>
                <a:spcPct val="0"/>
              </a:spcAft>
              <a:buNone/>
            </a:pPr>
            <a:r>
              <a:rPr lang="en-US" altLang="en-US" sz="1800" b="1">
                <a:solidFill>
                  <a:srgbClr val="000000"/>
                </a:solidFill>
              </a:rPr>
              <a:t>Pages:</a:t>
            </a:r>
          </a:p>
          <a:p>
            <a:pPr lvl="1" eaLnBrk="0" fontAlgn="base" hangingPunct="0">
              <a:spcBef>
                <a:spcPct val="0"/>
              </a:spcBef>
              <a:spcAft>
                <a:spcPct val="0"/>
              </a:spcAft>
              <a:buNone/>
            </a:pPr>
            <a:r>
              <a:rPr lang="en-US" altLang="en-US" sz="1800">
                <a:solidFill>
                  <a:srgbClr val="000000"/>
                </a:solidFill>
              </a:rPr>
              <a:t>851–861</a:t>
            </a:r>
          </a:p>
          <a:p>
            <a:pPr eaLnBrk="0" fontAlgn="base" hangingPunct="0">
              <a:spcBef>
                <a:spcPct val="0"/>
              </a:spcBef>
              <a:spcAft>
                <a:spcPct val="0"/>
              </a:spcAft>
              <a:buNone/>
            </a:pPr>
            <a:r>
              <a:rPr lang="en-US" altLang="en-US" sz="1800" b="1">
                <a:solidFill>
                  <a:srgbClr val="000000"/>
                </a:solidFill>
              </a:rPr>
              <a:t>Year published:</a:t>
            </a:r>
          </a:p>
          <a:p>
            <a:pPr lvl="1" eaLnBrk="0" fontAlgn="base" hangingPunct="0">
              <a:spcBef>
                <a:spcPct val="0"/>
              </a:spcBef>
              <a:spcAft>
                <a:spcPct val="0"/>
              </a:spcAft>
              <a:buNone/>
            </a:pPr>
            <a:r>
              <a:rPr lang="en-US" altLang="en-US" sz="1800">
                <a:solidFill>
                  <a:srgbClr val="000000"/>
                </a:solidFill>
              </a:rPr>
              <a:t>(2013</a:t>
            </a:r>
          </a:p>
          <a:p>
            <a:pPr eaLnBrk="0" fontAlgn="base" hangingPunct="0">
              <a:spcBef>
                <a:spcPct val="0"/>
              </a:spcBef>
              <a:spcAft>
                <a:spcPct val="0"/>
              </a:spcAft>
              <a:buNone/>
            </a:pPr>
            <a:endParaRPr lang="en-US" altLang="en-US" sz="1800">
              <a:solidFill>
                <a:srgbClr val="000000"/>
              </a:solidFill>
            </a:endParaRPr>
          </a:p>
        </p:txBody>
      </p:sp>
      <p:sp>
        <p:nvSpPr>
          <p:cNvPr id="134150" name="TextBox 7"/>
          <p:cNvSpPr txBox="1">
            <a:spLocks noChangeArrowheads="1"/>
          </p:cNvSpPr>
          <p:nvPr/>
        </p:nvSpPr>
        <p:spPr bwMode="auto">
          <a:xfrm>
            <a:off x="1905000" y="6400800"/>
            <a:ext cx="4711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t-EE" sz="1600">
                <a:solidFill>
                  <a:srgbClr val="000000"/>
                </a:solidFill>
              </a:rPr>
              <a:t>Nature Reviews Immunology  13, 851–861 (2013</a:t>
            </a:r>
            <a:r>
              <a:rPr lang="et-EE" altLang="et-EE" sz="1600">
                <a:solidFill>
                  <a:srgbClr val="000000"/>
                </a:solidFill>
              </a:rPr>
              <a:t>)</a:t>
            </a:r>
            <a:endParaRPr lang="en-GB" altLang="et-EE" sz="1600">
              <a:solidFill>
                <a:srgbClr val="000000"/>
              </a:solidFill>
            </a:endParaRPr>
          </a:p>
        </p:txBody>
      </p:sp>
      <p:sp>
        <p:nvSpPr>
          <p:cNvPr id="134151" name="TextBox 2"/>
          <p:cNvSpPr txBox="1">
            <a:spLocks noChangeArrowheads="1"/>
          </p:cNvSpPr>
          <p:nvPr/>
        </p:nvSpPr>
        <p:spPr bwMode="auto">
          <a:xfrm>
            <a:off x="10057122" y="5238957"/>
            <a:ext cx="20632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t-EE" altLang="et-EE" sz="1600" dirty="0">
                <a:solidFill>
                  <a:srgbClr val="000000"/>
                </a:solidFill>
              </a:rPr>
              <a:t>2014 – Ebola</a:t>
            </a:r>
          </a:p>
          <a:p>
            <a:pPr fontAlgn="base">
              <a:spcBef>
                <a:spcPct val="0"/>
              </a:spcBef>
              <a:spcAft>
                <a:spcPct val="0"/>
              </a:spcAft>
              <a:buNone/>
            </a:pPr>
            <a:r>
              <a:rPr lang="et-EE" altLang="et-EE" sz="1600" dirty="0">
                <a:solidFill>
                  <a:srgbClr val="000000"/>
                </a:solidFill>
              </a:rPr>
              <a:t>2016 – Zika</a:t>
            </a:r>
          </a:p>
          <a:p>
            <a:pPr fontAlgn="base">
              <a:spcBef>
                <a:spcPct val="0"/>
              </a:spcBef>
              <a:spcAft>
                <a:spcPct val="0"/>
              </a:spcAft>
              <a:buNone/>
            </a:pPr>
            <a:r>
              <a:rPr lang="et-EE" altLang="et-EE" sz="1600" dirty="0">
                <a:solidFill>
                  <a:srgbClr val="000000"/>
                </a:solidFill>
              </a:rPr>
              <a:t>2019 – SARS-CoV-2</a:t>
            </a:r>
          </a:p>
        </p:txBody>
      </p:sp>
    </p:spTree>
    <p:extLst>
      <p:ext uri="{BB962C8B-B14F-4D97-AF65-F5344CB8AC3E}">
        <p14:creationId xmlns:p14="http://schemas.microsoft.com/office/powerpoint/2010/main" val="3203397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5246" y="352697"/>
            <a:ext cx="9485971" cy="1143000"/>
          </a:xfrm>
        </p:spPr>
        <p:txBody>
          <a:bodyPr rtlCol="0">
            <a:normAutofit fontScale="90000"/>
          </a:bodyPr>
          <a:lstStyle/>
          <a:p>
            <a:pPr eaLnBrk="1" fontAlgn="auto" hangingPunct="1">
              <a:spcAft>
                <a:spcPts val="0"/>
              </a:spcAft>
              <a:defRPr/>
            </a:pPr>
            <a:r>
              <a:rPr lang="et-EE" b="1" dirty="0" err="1">
                <a:solidFill>
                  <a:srgbClr val="002060"/>
                </a:solidFill>
              </a:rPr>
              <a:t>Globliseerumine</a:t>
            </a:r>
            <a:r>
              <a:rPr lang="et-EE" b="1" dirty="0">
                <a:solidFill>
                  <a:srgbClr val="002060"/>
                </a:solidFill>
              </a:rPr>
              <a:t> = infektsioonhaiguste levik</a:t>
            </a:r>
          </a:p>
        </p:txBody>
      </p:sp>
      <p:sp>
        <p:nvSpPr>
          <p:cNvPr id="167939" name="Content Placeholder 3"/>
          <p:cNvSpPr>
            <a:spLocks noGrp="1"/>
          </p:cNvSpPr>
          <p:nvPr>
            <p:ph idx="1"/>
          </p:nvPr>
        </p:nvSpPr>
        <p:spPr>
          <a:xfrm>
            <a:off x="2927351" y="1844676"/>
            <a:ext cx="6481763" cy="4525963"/>
          </a:xfrm>
        </p:spPr>
        <p:txBody>
          <a:bodyPr/>
          <a:lstStyle/>
          <a:p>
            <a:pPr eaLnBrk="1" hangingPunct="1"/>
            <a:r>
              <a:rPr lang="et-EE" altLang="et-EE"/>
              <a:t>Migratsioon</a:t>
            </a:r>
          </a:p>
          <a:p>
            <a:pPr lvl="1" eaLnBrk="1" hangingPunct="1"/>
            <a:r>
              <a:rPr lang="et-EE" altLang="et-EE"/>
              <a:t>Majandusmigrandid</a:t>
            </a:r>
          </a:p>
          <a:p>
            <a:pPr lvl="1" eaLnBrk="1" hangingPunct="1"/>
            <a:r>
              <a:rPr lang="et-EE" altLang="et-EE"/>
              <a:t>Poliitilised migrandid</a:t>
            </a:r>
          </a:p>
          <a:p>
            <a:pPr eaLnBrk="1" hangingPunct="1"/>
            <a:r>
              <a:rPr lang="et-EE" altLang="et-EE"/>
              <a:t>Turism</a:t>
            </a:r>
          </a:p>
          <a:p>
            <a:pPr lvl="1" eaLnBrk="1" hangingPunct="1"/>
            <a:r>
              <a:rPr lang="et-EE" altLang="et-EE"/>
              <a:t>Inimeste reisimine</a:t>
            </a:r>
          </a:p>
          <a:p>
            <a:pPr lvl="1" eaLnBrk="1" hangingPunct="1"/>
            <a:r>
              <a:rPr lang="et-EE" altLang="et-EE"/>
              <a:t>Haigusvektorite reisimine</a:t>
            </a:r>
          </a:p>
          <a:p>
            <a:pPr lvl="1" eaLnBrk="1" hangingPunct="1"/>
            <a:r>
              <a:rPr lang="et-EE" altLang="et-EE"/>
              <a:t>Mikroorganismide reisimine</a:t>
            </a:r>
          </a:p>
          <a:p>
            <a:pPr lvl="2" eaLnBrk="1" hangingPunct="1"/>
            <a:endParaRPr lang="en-US" altLang="et-EE"/>
          </a:p>
        </p:txBody>
      </p:sp>
    </p:spTree>
    <p:extLst>
      <p:ext uri="{BB962C8B-B14F-4D97-AF65-F5344CB8AC3E}">
        <p14:creationId xmlns:p14="http://schemas.microsoft.com/office/powerpoint/2010/main" val="32359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eaLnBrk="1" hangingPunct="1"/>
            <a:endParaRPr lang="en-GB" altLang="et-EE"/>
          </a:p>
        </p:txBody>
      </p:sp>
      <p:pic>
        <p:nvPicPr>
          <p:cNvPr id="173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45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267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t-EE" b="1" dirty="0">
                <a:solidFill>
                  <a:srgbClr val="002060"/>
                </a:solidFill>
              </a:rPr>
              <a:t>Ülemaailmne turism suureneb aasta-aastalt</a:t>
            </a:r>
            <a:endParaRPr lang="en-GB" b="1" dirty="0">
              <a:solidFill>
                <a:srgbClr val="002060"/>
              </a:solidFill>
            </a:endParaRPr>
          </a:p>
        </p:txBody>
      </p:sp>
      <p:pic>
        <p:nvPicPr>
          <p:cNvPr id="172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773239"/>
            <a:ext cx="2573338"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179070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203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6725" y="4149726"/>
            <a:ext cx="32591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51089" y="4292600"/>
            <a:ext cx="3590925"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39091" y="1864426"/>
            <a:ext cx="910827" cy="646331"/>
          </a:xfrm>
          <a:prstGeom prst="rect">
            <a:avLst/>
          </a:prstGeom>
          <a:noFill/>
        </p:spPr>
        <p:txBody>
          <a:bodyPr wrap="none" rtlCol="0">
            <a:spAutoFit/>
          </a:bodyPr>
          <a:lstStyle/>
          <a:p>
            <a:r>
              <a:rPr lang="et-EE" dirty="0"/>
              <a:t>Dengue</a:t>
            </a:r>
          </a:p>
          <a:p>
            <a:r>
              <a:rPr lang="et-EE" dirty="0"/>
              <a:t>Zika</a:t>
            </a:r>
          </a:p>
        </p:txBody>
      </p:sp>
      <p:sp>
        <p:nvSpPr>
          <p:cNvPr id="4" name="TextBox 3"/>
          <p:cNvSpPr txBox="1"/>
          <p:nvPr/>
        </p:nvSpPr>
        <p:spPr>
          <a:xfrm>
            <a:off x="10004961" y="1817359"/>
            <a:ext cx="707245" cy="369332"/>
          </a:xfrm>
          <a:prstGeom prst="rect">
            <a:avLst/>
          </a:prstGeom>
          <a:noFill/>
        </p:spPr>
        <p:txBody>
          <a:bodyPr wrap="none" rtlCol="0">
            <a:spAutoFit/>
          </a:bodyPr>
          <a:lstStyle/>
          <a:p>
            <a:r>
              <a:rPr lang="et-EE" dirty="0"/>
              <a:t>Gripp</a:t>
            </a:r>
          </a:p>
        </p:txBody>
      </p:sp>
      <p:sp>
        <p:nvSpPr>
          <p:cNvPr id="5" name="TextBox 4"/>
          <p:cNvSpPr txBox="1"/>
          <p:nvPr/>
        </p:nvSpPr>
        <p:spPr>
          <a:xfrm>
            <a:off x="310081" y="4379384"/>
            <a:ext cx="2041008" cy="923330"/>
          </a:xfrm>
          <a:prstGeom prst="rect">
            <a:avLst/>
          </a:prstGeom>
          <a:noFill/>
        </p:spPr>
        <p:txBody>
          <a:bodyPr wrap="none" rtlCol="0">
            <a:spAutoFit/>
          </a:bodyPr>
          <a:lstStyle/>
          <a:p>
            <a:r>
              <a:rPr lang="et-EE" dirty="0"/>
              <a:t>SARS</a:t>
            </a:r>
          </a:p>
          <a:p>
            <a:r>
              <a:rPr lang="et-EE" dirty="0"/>
              <a:t>MERS</a:t>
            </a:r>
          </a:p>
          <a:p>
            <a:r>
              <a:rPr lang="et-EE" dirty="0"/>
              <a:t>Teised infektsioonid</a:t>
            </a:r>
          </a:p>
        </p:txBody>
      </p:sp>
    </p:spTree>
    <p:extLst>
      <p:ext uri="{BB962C8B-B14F-4D97-AF65-F5344CB8AC3E}">
        <p14:creationId xmlns:p14="http://schemas.microsoft.com/office/powerpoint/2010/main" val="110594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3" descr="nrmicro2238-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1066800"/>
            <a:ext cx="7915275"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7" name="Title 1"/>
          <p:cNvSpPr>
            <a:spLocks noGrp="1"/>
          </p:cNvSpPr>
          <p:nvPr>
            <p:ph type="title"/>
          </p:nvPr>
        </p:nvSpPr>
        <p:spPr>
          <a:xfrm>
            <a:off x="1981200" y="0"/>
            <a:ext cx="8229600" cy="1143000"/>
          </a:xfrm>
        </p:spPr>
        <p:txBody>
          <a:bodyPr/>
          <a:lstStyle/>
          <a:p>
            <a:pPr eaLnBrk="1" hangingPunct="1"/>
            <a:r>
              <a:rPr lang="et-EE" altLang="et-EE" b="1">
                <a:solidFill>
                  <a:srgbClr val="1F497D"/>
                </a:solidFill>
              </a:rPr>
              <a:t>Infektsioonid reisijatel</a:t>
            </a:r>
            <a:endParaRPr lang="en-GB" altLang="et-EE" b="1">
              <a:solidFill>
                <a:srgbClr val="1F497D"/>
              </a:solidFill>
            </a:endParaRPr>
          </a:p>
        </p:txBody>
      </p:sp>
      <p:sp>
        <p:nvSpPr>
          <p:cNvPr id="175108" name="TextBox 2"/>
          <p:cNvSpPr txBox="1">
            <a:spLocks noChangeArrowheads="1"/>
          </p:cNvSpPr>
          <p:nvPr/>
        </p:nvSpPr>
        <p:spPr bwMode="auto">
          <a:xfrm>
            <a:off x="1676401" y="6488113"/>
            <a:ext cx="6199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GB" altLang="et-EE" sz="1800">
                <a:solidFill>
                  <a:prstClr val="black"/>
                </a:solidFill>
                <a:latin typeface="Arial" panose="020B0604020202020204" pitchFamily="34" charset="0"/>
              </a:rPr>
              <a:t>Nature Reviews Microbiology 7, 895-901 (December 2009)</a:t>
            </a:r>
          </a:p>
        </p:txBody>
      </p:sp>
    </p:spTree>
    <p:extLst>
      <p:ext uri="{BB962C8B-B14F-4D97-AF65-F5344CB8AC3E}">
        <p14:creationId xmlns:p14="http://schemas.microsoft.com/office/powerpoint/2010/main" val="99774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a:solidFill>
                  <a:srgbClr val="002060"/>
                </a:solidFill>
              </a:rPr>
              <a:t>Nakatumise vältimine</a:t>
            </a:r>
            <a:endParaRPr lang="en-US" b="1" dirty="0">
              <a:solidFill>
                <a:srgbClr val="002060"/>
              </a:solidFill>
            </a:endParaRPr>
          </a:p>
        </p:txBody>
      </p:sp>
      <p:sp>
        <p:nvSpPr>
          <p:cNvPr id="3" name="Content Placeholder 2"/>
          <p:cNvSpPr>
            <a:spLocks noGrp="1"/>
          </p:cNvSpPr>
          <p:nvPr>
            <p:ph idx="1"/>
          </p:nvPr>
        </p:nvSpPr>
        <p:spPr>
          <a:xfrm>
            <a:off x="624444" y="1690688"/>
            <a:ext cx="10515600" cy="4351338"/>
          </a:xfrm>
        </p:spPr>
        <p:txBody>
          <a:bodyPr>
            <a:normAutofit fontScale="92500" lnSpcReduction="20000"/>
          </a:bodyPr>
          <a:lstStyle/>
          <a:p>
            <a:r>
              <a:rPr lang="et-EE" dirty="0"/>
              <a:t>Viirus ei ole kuhugi kadumas; pandeemia kestab</a:t>
            </a:r>
          </a:p>
          <a:p>
            <a:pPr lvl="1"/>
            <a:r>
              <a:rPr lang="et-EE" dirty="0"/>
              <a:t>Meetmed peavad olema pikaajalised – 3-4 aastat</a:t>
            </a:r>
          </a:p>
          <a:p>
            <a:pPr lvl="1"/>
            <a:r>
              <a:rPr lang="et-EE" dirty="0"/>
              <a:t>Meetmed peavad olema proportsionaalsed</a:t>
            </a:r>
          </a:p>
          <a:p>
            <a:pPr lvl="1"/>
            <a:r>
              <a:rPr lang="et-EE" dirty="0"/>
              <a:t>Meetmed ei tohi tuua rohkem kahju kui kasu</a:t>
            </a:r>
          </a:p>
          <a:p>
            <a:pPr lvl="1"/>
            <a:r>
              <a:rPr lang="et-EE" dirty="0"/>
              <a:t>Meetmeid peab ühiskond aktsepteerima</a:t>
            </a:r>
          </a:p>
          <a:p>
            <a:r>
              <a:rPr lang="et-EE" dirty="0"/>
              <a:t>Distantsi hoidmine hoiab infektsioonid eemal</a:t>
            </a:r>
          </a:p>
          <a:p>
            <a:r>
              <a:rPr lang="et-EE" dirty="0"/>
              <a:t>Maskid suletud ruumides kus distantsi hoidmine pole võimalik ja kui nakatumine on kõrge</a:t>
            </a:r>
          </a:p>
          <a:p>
            <a:r>
              <a:rPr lang="et-EE" dirty="0"/>
              <a:t>Üldistest hügieenireeglitest kinni pidamine</a:t>
            </a:r>
          </a:p>
          <a:p>
            <a:pPr lvl="1"/>
            <a:r>
              <a:rPr lang="et-EE" dirty="0"/>
              <a:t>Pese käsi vee ja seebiga</a:t>
            </a:r>
          </a:p>
          <a:p>
            <a:pPr lvl="1"/>
            <a:r>
              <a:rPr lang="et-EE" dirty="0"/>
              <a:t>Desinfitseeri kui vesi ja seep käepärast pole</a:t>
            </a:r>
          </a:p>
          <a:p>
            <a:pPr lvl="1"/>
            <a:r>
              <a:rPr lang="et-EE" dirty="0"/>
              <a:t>Haigena püsi kodus</a:t>
            </a:r>
          </a:p>
          <a:p>
            <a:r>
              <a:rPr lang="et-EE" dirty="0"/>
              <a:t>Hoia </a:t>
            </a:r>
            <a:r>
              <a:rPr lang="et-EE" dirty="0" err="1"/>
              <a:t>äpp</a:t>
            </a:r>
            <a:r>
              <a:rPr lang="et-EE" dirty="0"/>
              <a:t> – mida rohkem kasutajaid seda efektiivsem</a:t>
            </a:r>
          </a:p>
          <a:p>
            <a:pPr lvl="1"/>
            <a:endParaRPr lang="en-US" dirty="0"/>
          </a:p>
        </p:txBody>
      </p:sp>
      <p:pic>
        <p:nvPicPr>
          <p:cNvPr id="4" name="Picture 3"/>
          <p:cNvPicPr>
            <a:picLocks noChangeAspect="1"/>
          </p:cNvPicPr>
          <p:nvPr/>
        </p:nvPicPr>
        <p:blipFill>
          <a:blip r:embed="rId2"/>
          <a:stretch>
            <a:fillRect/>
          </a:stretch>
        </p:blipFill>
        <p:spPr>
          <a:xfrm>
            <a:off x="8229600" y="486764"/>
            <a:ext cx="3124200" cy="1466850"/>
          </a:xfrm>
          <a:prstGeom prst="rect">
            <a:avLst/>
          </a:prstGeom>
        </p:spPr>
      </p:pic>
    </p:spTree>
    <p:extLst>
      <p:ext uri="{BB962C8B-B14F-4D97-AF65-F5344CB8AC3E}">
        <p14:creationId xmlns:p14="http://schemas.microsoft.com/office/powerpoint/2010/main" val="725759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t-EE" b="1" dirty="0">
                <a:solidFill>
                  <a:schemeClr val="tx2"/>
                </a:solidFill>
              </a:rPr>
              <a:t>Sotsiaalne distantseerumine ja hügieenireeglite järgimine vähendab infektsioonhaigusi</a:t>
            </a:r>
            <a:endParaRPr lang="en-US" b="1" dirty="0">
              <a:solidFill>
                <a:schemeClr val="tx2"/>
              </a:solidFill>
            </a:endParaRPr>
          </a:p>
        </p:txBody>
      </p:sp>
      <p:pic>
        <p:nvPicPr>
          <p:cNvPr id="10" name="Content Placeholder 9"/>
          <p:cNvPicPr>
            <a:picLocks noGrp="1" noChangeAspect="1"/>
          </p:cNvPicPr>
          <p:nvPr>
            <p:ph sz="half" idx="1"/>
          </p:nvPr>
        </p:nvPicPr>
        <p:blipFill>
          <a:blip r:embed="rId2"/>
          <a:stretch>
            <a:fillRect/>
          </a:stretch>
        </p:blipFill>
        <p:spPr>
          <a:xfrm>
            <a:off x="486331" y="2263668"/>
            <a:ext cx="5424180" cy="3260279"/>
          </a:xfrm>
          <a:prstGeom prst="rect">
            <a:avLst/>
          </a:prstGeom>
        </p:spPr>
      </p:pic>
      <p:pic>
        <p:nvPicPr>
          <p:cNvPr id="9" name="Content Placeholder 8"/>
          <p:cNvPicPr>
            <a:picLocks noGrp="1" noChangeAspect="1"/>
          </p:cNvPicPr>
          <p:nvPr>
            <p:ph sz="half" idx="2"/>
          </p:nvPr>
        </p:nvPicPr>
        <p:blipFill>
          <a:blip r:embed="rId3"/>
          <a:stretch>
            <a:fillRect/>
          </a:stretch>
        </p:blipFill>
        <p:spPr>
          <a:xfrm>
            <a:off x="6608618" y="2263668"/>
            <a:ext cx="4745181" cy="3327444"/>
          </a:xfrm>
          <a:prstGeom prst="rect">
            <a:avLst/>
          </a:prstGeom>
        </p:spPr>
      </p:pic>
      <p:sp>
        <p:nvSpPr>
          <p:cNvPr id="14" name="TextBox 13"/>
          <p:cNvSpPr txBox="1"/>
          <p:nvPr/>
        </p:nvSpPr>
        <p:spPr>
          <a:xfrm>
            <a:off x="819397" y="6252358"/>
            <a:ext cx="64021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Ei täheldata mitte ühegi teise infektsioonhaiguse nakatumise tõusu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55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a:solidFill>
                  <a:schemeClr val="tx2"/>
                </a:solidFill>
              </a:rPr>
              <a:t>Covid-19 epideemia algus ja kulg</a:t>
            </a:r>
          </a:p>
        </p:txBody>
      </p:sp>
      <p:pic>
        <p:nvPicPr>
          <p:cNvPr id="4" name="Content Placeholder 3"/>
          <p:cNvPicPr>
            <a:picLocks noGrp="1" noChangeAspect="1"/>
          </p:cNvPicPr>
          <p:nvPr>
            <p:ph idx="1"/>
          </p:nvPr>
        </p:nvPicPr>
        <p:blipFill>
          <a:blip r:embed="rId2"/>
          <a:stretch>
            <a:fillRect/>
          </a:stretch>
        </p:blipFill>
        <p:spPr>
          <a:xfrm>
            <a:off x="672185" y="1753436"/>
            <a:ext cx="6128645" cy="4351338"/>
          </a:xfrm>
          <a:prstGeom prst="rect">
            <a:avLst/>
          </a:prstGeom>
        </p:spPr>
      </p:pic>
      <p:sp>
        <p:nvSpPr>
          <p:cNvPr id="5" name="TextBox 4"/>
          <p:cNvSpPr txBox="1"/>
          <p:nvPr/>
        </p:nvSpPr>
        <p:spPr>
          <a:xfrm>
            <a:off x="672185" y="6376736"/>
            <a:ext cx="23594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NEJM </a:t>
            </a:r>
            <a:r>
              <a:rPr kumimoji="0" lang="et-EE" sz="1800" b="0" i="0" u="none" strike="noStrike" kern="1200" cap="none" spc="0" normalizeH="0" baseline="0" noProof="0" dirty="0" err="1">
                <a:ln>
                  <a:noFill/>
                </a:ln>
                <a:solidFill>
                  <a:prstClr val="black"/>
                </a:solidFill>
                <a:effectLst/>
                <a:uLnTx/>
                <a:uFillTx/>
                <a:latin typeface="Calibri" panose="020F0502020204030204"/>
                <a:ea typeface="+mn-ea"/>
                <a:cs typeface="+mn-cs"/>
              </a:rPr>
              <a:t>January</a:t>
            </a:r>
            <a:r>
              <a:rPr kumimoji="0" lang="et-EE" sz="1800" b="0" i="0" u="none" strike="noStrike" kern="1200" cap="none" spc="0" normalizeH="0" baseline="0" noProof="0" dirty="0">
                <a:ln>
                  <a:noFill/>
                </a:ln>
                <a:solidFill>
                  <a:prstClr val="black"/>
                </a:solidFill>
                <a:effectLst/>
                <a:uLnTx/>
                <a:uFillTx/>
                <a:latin typeface="Calibri" panose="020F0502020204030204"/>
                <a:ea typeface="+mn-ea"/>
                <a:cs typeface="+mn-cs"/>
              </a:rPr>
              <a:t> 29, 2020</a:t>
            </a:r>
          </a:p>
        </p:txBody>
      </p:sp>
      <p:pic>
        <p:nvPicPr>
          <p:cNvPr id="3" name="Picture 2"/>
          <p:cNvPicPr>
            <a:picLocks noChangeAspect="1"/>
          </p:cNvPicPr>
          <p:nvPr/>
        </p:nvPicPr>
        <p:blipFill>
          <a:blip r:embed="rId3"/>
          <a:stretch>
            <a:fillRect/>
          </a:stretch>
        </p:blipFill>
        <p:spPr>
          <a:xfrm>
            <a:off x="6943787" y="1760290"/>
            <a:ext cx="5149186" cy="3377866"/>
          </a:xfrm>
          <a:prstGeom prst="rect">
            <a:avLst/>
          </a:prstGeom>
        </p:spPr>
      </p:pic>
    </p:spTree>
    <p:extLst>
      <p:ext uri="{BB962C8B-B14F-4D97-AF65-F5344CB8AC3E}">
        <p14:creationId xmlns:p14="http://schemas.microsoft.com/office/powerpoint/2010/main" val="1296213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a:solidFill>
                  <a:schemeClr val="tx2"/>
                </a:solidFill>
              </a:rPr>
              <a:t>Maskid – suletud ruumides kus distantsi hoidmine pole võimalik ja nakatumise tase on kõrge</a:t>
            </a:r>
          </a:p>
        </p:txBody>
      </p:sp>
      <p:pic>
        <p:nvPicPr>
          <p:cNvPr id="4" name="Content Placeholder 3"/>
          <p:cNvPicPr>
            <a:picLocks noGrp="1" noChangeAspect="1"/>
          </p:cNvPicPr>
          <p:nvPr>
            <p:ph idx="1"/>
          </p:nvPr>
        </p:nvPicPr>
        <p:blipFill>
          <a:blip r:embed="rId2"/>
          <a:stretch>
            <a:fillRect/>
          </a:stretch>
        </p:blipFill>
        <p:spPr>
          <a:xfrm>
            <a:off x="760183" y="2100202"/>
            <a:ext cx="6551470" cy="3762000"/>
          </a:xfrm>
          <a:prstGeom prst="rect">
            <a:avLst/>
          </a:prstGeom>
        </p:spPr>
      </p:pic>
      <p:pic>
        <p:nvPicPr>
          <p:cNvPr id="5" name="Picture 4"/>
          <p:cNvPicPr>
            <a:picLocks noChangeAspect="1"/>
          </p:cNvPicPr>
          <p:nvPr/>
        </p:nvPicPr>
        <p:blipFill>
          <a:blip r:embed="rId3"/>
          <a:stretch>
            <a:fillRect/>
          </a:stretch>
        </p:blipFill>
        <p:spPr>
          <a:xfrm>
            <a:off x="8052571" y="1804742"/>
            <a:ext cx="3365284" cy="4352921"/>
          </a:xfrm>
          <a:prstGeom prst="rect">
            <a:avLst/>
          </a:prstGeom>
        </p:spPr>
      </p:pic>
    </p:spTree>
    <p:extLst>
      <p:ext uri="{BB962C8B-B14F-4D97-AF65-F5344CB8AC3E}">
        <p14:creationId xmlns:p14="http://schemas.microsoft.com/office/powerpoint/2010/main" val="3273678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t-EE" b="1" dirty="0">
                <a:solidFill>
                  <a:schemeClr val="tx2"/>
                </a:solidFill>
              </a:rPr>
              <a:t>Kuidas pandeemia ajal </a:t>
            </a:r>
            <a:r>
              <a:rPr lang="et-EE" b="1">
                <a:solidFill>
                  <a:schemeClr val="tx2"/>
                </a:solidFill>
              </a:rPr>
              <a:t>turvaliselt reisida?</a:t>
            </a:r>
            <a:endParaRPr lang="et-EE" b="1" dirty="0">
              <a:solidFill>
                <a:schemeClr val="tx2"/>
              </a:solidFill>
            </a:endParaRPr>
          </a:p>
        </p:txBody>
      </p:sp>
      <p:sp>
        <p:nvSpPr>
          <p:cNvPr id="8" name="Content Placeholder 7"/>
          <p:cNvSpPr>
            <a:spLocks noGrp="1"/>
          </p:cNvSpPr>
          <p:nvPr>
            <p:ph idx="1"/>
          </p:nvPr>
        </p:nvSpPr>
        <p:spPr/>
        <p:txBody>
          <a:bodyPr/>
          <a:lstStyle/>
          <a:p>
            <a:r>
              <a:rPr lang="et-EE" dirty="0"/>
              <a:t>Tea kuhu riiki lähed ja mis on epidemioloogiline olukord</a:t>
            </a:r>
          </a:p>
          <a:p>
            <a:r>
              <a:rPr lang="et-EE" dirty="0"/>
              <a:t>Muretse kindlasti tervisekindlustus ja tea, et arengumaades võib pandeemia korral riigihaiglates probleeme olla</a:t>
            </a:r>
          </a:p>
          <a:p>
            <a:r>
              <a:rPr lang="et-EE" dirty="0"/>
              <a:t>Vali otselennud ja kanna lennujaamas võimalusel maski/respiraatorit</a:t>
            </a:r>
          </a:p>
          <a:p>
            <a:r>
              <a:rPr lang="et-EE" dirty="0"/>
              <a:t>Koroonaviirus on pidude ja seltskondade haigus</a:t>
            </a:r>
          </a:p>
          <a:p>
            <a:pPr lvl="1"/>
            <a:r>
              <a:rPr lang="et-EE" dirty="0"/>
              <a:t>Väldi alkoholirohkeid pidusid</a:t>
            </a:r>
          </a:p>
          <a:p>
            <a:pPr lvl="1"/>
            <a:r>
              <a:rPr lang="et-EE" dirty="0"/>
              <a:t>Püüa viia uute sõprade arv miinimumini</a:t>
            </a:r>
          </a:p>
          <a:p>
            <a:pPr lvl="1"/>
            <a:r>
              <a:rPr lang="et-EE" dirty="0"/>
              <a:t>Pidutse õues mitte </a:t>
            </a:r>
            <a:r>
              <a:rPr lang="et-EE" dirty="0" err="1"/>
              <a:t>ülerahvastatud</a:t>
            </a:r>
            <a:r>
              <a:rPr lang="et-EE" dirty="0"/>
              <a:t> ööklubis</a:t>
            </a:r>
          </a:p>
          <a:p>
            <a:r>
              <a:rPr lang="et-EE" dirty="0"/>
              <a:t>Kui tuled tagasi kõrge nakatumisega riigist tee test</a:t>
            </a:r>
          </a:p>
        </p:txBody>
      </p:sp>
    </p:spTree>
    <p:extLst>
      <p:ext uri="{BB962C8B-B14F-4D97-AF65-F5344CB8AC3E}">
        <p14:creationId xmlns:p14="http://schemas.microsoft.com/office/powerpoint/2010/main" val="283485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a:solidFill>
                  <a:schemeClr val="tx2"/>
                </a:solidFill>
              </a:rPr>
              <a:t>Oleme terved ja teeme ratsionaalseid otsuseid</a:t>
            </a:r>
          </a:p>
        </p:txBody>
      </p:sp>
      <p:pic>
        <p:nvPicPr>
          <p:cNvPr id="4" name="Content Placeholder 3"/>
          <p:cNvPicPr>
            <a:picLocks noGrp="1" noChangeAspect="1"/>
          </p:cNvPicPr>
          <p:nvPr>
            <p:ph idx="1"/>
          </p:nvPr>
        </p:nvPicPr>
        <p:blipFill>
          <a:blip r:embed="rId2"/>
          <a:stretch>
            <a:fillRect/>
          </a:stretch>
        </p:blipFill>
        <p:spPr>
          <a:xfrm>
            <a:off x="3878838" y="1825625"/>
            <a:ext cx="4434323" cy="4351338"/>
          </a:xfrm>
          <a:prstGeom prst="rect">
            <a:avLst/>
          </a:prstGeom>
        </p:spPr>
      </p:pic>
    </p:spTree>
    <p:extLst>
      <p:ext uri="{BB962C8B-B14F-4D97-AF65-F5344CB8AC3E}">
        <p14:creationId xmlns:p14="http://schemas.microsoft.com/office/powerpoint/2010/main" val="103136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046747" y="210146"/>
            <a:ext cx="8740942" cy="6562992"/>
          </a:xfrm>
          <a:prstGeom prst="rect">
            <a:avLst/>
          </a:prstGeom>
        </p:spPr>
      </p:pic>
      <p:cxnSp>
        <p:nvCxnSpPr>
          <p:cNvPr id="4" name="Straight Arrow Connector 3"/>
          <p:cNvCxnSpPr/>
          <p:nvPr/>
        </p:nvCxnSpPr>
        <p:spPr>
          <a:xfrm flipH="1">
            <a:off x="7032458" y="4060463"/>
            <a:ext cx="168442" cy="3429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18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b="1" dirty="0">
                <a:solidFill>
                  <a:srgbClr val="002060"/>
                </a:solidFill>
              </a:rPr>
              <a:t>Koroonaviiruse pandeemia</a:t>
            </a:r>
            <a:endParaRPr lang="en-US" b="1" dirty="0">
              <a:solidFill>
                <a:srgbClr val="002060"/>
              </a:solidFill>
            </a:endParaRPr>
          </a:p>
        </p:txBody>
      </p:sp>
      <p:pic>
        <p:nvPicPr>
          <p:cNvPr id="7" name="Content Placeholder 6"/>
          <p:cNvPicPr>
            <a:picLocks noGrp="1" noChangeAspect="1"/>
          </p:cNvPicPr>
          <p:nvPr>
            <p:ph sz="half" idx="1"/>
          </p:nvPr>
        </p:nvPicPr>
        <p:blipFill>
          <a:blip r:embed="rId2"/>
          <a:stretch>
            <a:fillRect/>
          </a:stretch>
        </p:blipFill>
        <p:spPr>
          <a:xfrm>
            <a:off x="297405" y="2051824"/>
            <a:ext cx="5722395" cy="3562285"/>
          </a:xfrm>
          <a:prstGeom prst="rect">
            <a:avLst/>
          </a:prstGeom>
        </p:spPr>
      </p:pic>
      <p:sp>
        <p:nvSpPr>
          <p:cNvPr id="8" name="Content Placeholder 7"/>
          <p:cNvSpPr>
            <a:spLocks noGrp="1"/>
          </p:cNvSpPr>
          <p:nvPr>
            <p:ph sz="half" idx="2"/>
          </p:nvPr>
        </p:nvSpPr>
        <p:spPr/>
        <p:txBody>
          <a:bodyPr>
            <a:normAutofit fontScale="92500"/>
          </a:bodyPr>
          <a:lstStyle/>
          <a:p>
            <a:r>
              <a:rPr lang="et-EE" dirty="0"/>
              <a:t>Täiesti uus viirus, millega inimkond varem kokku puutunud pole – kõik võisid nakatuda</a:t>
            </a:r>
          </a:p>
          <a:p>
            <a:r>
              <a:rPr lang="et-EE" dirty="0"/>
              <a:t>Inimese enda immuunsüsteemi üle reageerimine</a:t>
            </a:r>
          </a:p>
          <a:p>
            <a:r>
              <a:rPr lang="et-EE" dirty="0"/>
              <a:t>Hullem arenenud riikides võrreldes arengumaadega</a:t>
            </a:r>
          </a:p>
          <a:p>
            <a:r>
              <a:rPr lang="et-EE" dirty="0"/>
              <a:t>Eriti halvad tulemused 70+ vanuses ja kaasnevate haigustega isikutel</a:t>
            </a:r>
          </a:p>
          <a:p>
            <a:r>
              <a:rPr lang="et-EE" dirty="0"/>
              <a:t>Lapsed põevad suhteliselt kergelt</a:t>
            </a:r>
            <a:endParaRPr lang="en-US" dirty="0"/>
          </a:p>
        </p:txBody>
      </p:sp>
    </p:spTree>
    <p:extLst>
      <p:ext uri="{BB962C8B-B14F-4D97-AF65-F5344CB8AC3E}">
        <p14:creationId xmlns:p14="http://schemas.microsoft.com/office/powerpoint/2010/main" val="263758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a:solidFill>
                  <a:srgbClr val="002060"/>
                </a:solidFill>
              </a:rPr>
              <a:t>SARS-CoV-2 maailmas ja Euroopas</a:t>
            </a:r>
            <a:endParaRPr lang="en-US" b="1" dirty="0">
              <a:solidFill>
                <a:srgbClr val="002060"/>
              </a:solidFill>
            </a:endParaRPr>
          </a:p>
        </p:txBody>
      </p:sp>
      <p:pic>
        <p:nvPicPr>
          <p:cNvPr id="4" name="Content Placeholder 3"/>
          <p:cNvPicPr>
            <a:picLocks noGrp="1" noChangeAspect="1"/>
          </p:cNvPicPr>
          <p:nvPr>
            <p:ph sz="half" idx="1"/>
          </p:nvPr>
        </p:nvPicPr>
        <p:blipFill>
          <a:blip r:embed="rId2"/>
          <a:stretch>
            <a:fillRect/>
          </a:stretch>
        </p:blipFill>
        <p:spPr>
          <a:xfrm>
            <a:off x="838200" y="2167008"/>
            <a:ext cx="5181600" cy="3668572"/>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72200" y="2172100"/>
            <a:ext cx="5181600" cy="3658388"/>
          </a:xfrm>
          <a:prstGeom prst="rect">
            <a:avLst/>
          </a:prstGeom>
        </p:spPr>
      </p:pic>
      <p:sp>
        <p:nvSpPr>
          <p:cNvPr id="7" name="TextBox 6"/>
          <p:cNvSpPr txBox="1"/>
          <p:nvPr/>
        </p:nvSpPr>
        <p:spPr>
          <a:xfrm>
            <a:off x="6344320" y="5988734"/>
            <a:ext cx="5448095" cy="646331"/>
          </a:xfrm>
          <a:prstGeom prst="rect">
            <a:avLst/>
          </a:prstGeom>
          <a:noFill/>
        </p:spPr>
        <p:txBody>
          <a:bodyPr wrap="none" rtlCol="0">
            <a:spAutoFit/>
          </a:bodyPr>
          <a:lstStyle/>
          <a:p>
            <a:r>
              <a:rPr lang="et-EE" dirty="0"/>
              <a:t>Valdavalt põevad noored inimesed</a:t>
            </a:r>
          </a:p>
          <a:p>
            <a:r>
              <a:rPr lang="et-EE" dirty="0"/>
              <a:t>Nakatumise tõus on seotud piirangute leevendamisega</a:t>
            </a:r>
            <a:endParaRPr lang="en-US" dirty="0"/>
          </a:p>
        </p:txBody>
      </p:sp>
      <p:sp>
        <p:nvSpPr>
          <p:cNvPr id="3" name="TextBox 2">
            <a:extLst>
              <a:ext uri="{FF2B5EF4-FFF2-40B4-BE49-F238E27FC236}">
                <a16:creationId xmlns:a16="http://schemas.microsoft.com/office/drawing/2014/main" id="{8B2B9BD2-C647-6E47-9E41-840B9FB54C5E}"/>
              </a:ext>
            </a:extLst>
          </p:cNvPr>
          <p:cNvSpPr txBox="1"/>
          <p:nvPr/>
        </p:nvSpPr>
        <p:spPr>
          <a:xfrm>
            <a:off x="838200" y="5921298"/>
            <a:ext cx="2848152" cy="923330"/>
          </a:xfrm>
          <a:prstGeom prst="rect">
            <a:avLst/>
          </a:prstGeom>
          <a:noFill/>
        </p:spPr>
        <p:txBody>
          <a:bodyPr wrap="none" rtlCol="0">
            <a:spAutoFit/>
          </a:bodyPr>
          <a:lstStyle/>
          <a:p>
            <a:r>
              <a:rPr lang="en-US" dirty="0"/>
              <a:t>28 </a:t>
            </a:r>
            <a:r>
              <a:rPr lang="en-US" dirty="0" err="1"/>
              <a:t>miljonit</a:t>
            </a:r>
            <a:r>
              <a:rPr lang="en-US" dirty="0"/>
              <a:t> </a:t>
            </a:r>
            <a:r>
              <a:rPr lang="en-US" dirty="0" err="1"/>
              <a:t>juhtu</a:t>
            </a:r>
            <a:endParaRPr lang="en-US" dirty="0"/>
          </a:p>
          <a:p>
            <a:r>
              <a:rPr lang="en-US" dirty="0"/>
              <a:t>900 000 </a:t>
            </a:r>
            <a:r>
              <a:rPr lang="en-US" dirty="0" err="1"/>
              <a:t>surma</a:t>
            </a:r>
            <a:endParaRPr lang="en-US" dirty="0"/>
          </a:p>
          <a:p>
            <a:r>
              <a:rPr lang="en-US" dirty="0"/>
              <a:t>0,3% </a:t>
            </a:r>
            <a:r>
              <a:rPr lang="en-US" dirty="0" err="1"/>
              <a:t>maailma</a:t>
            </a:r>
            <a:r>
              <a:rPr lang="en-US" dirty="0"/>
              <a:t> </a:t>
            </a:r>
            <a:r>
              <a:rPr lang="en-US" dirty="0" err="1"/>
              <a:t>elanikkonnast</a:t>
            </a:r>
            <a:endParaRPr lang="en-US" dirty="0"/>
          </a:p>
        </p:txBody>
      </p:sp>
      <p:pic>
        <p:nvPicPr>
          <p:cNvPr id="8" name="Picture 7">
            <a:extLst>
              <a:ext uri="{FF2B5EF4-FFF2-40B4-BE49-F238E27FC236}">
                <a16:creationId xmlns:a16="http://schemas.microsoft.com/office/drawing/2014/main" id="{6A0080B6-6DF2-5740-BB2A-C82A4CEC032E}"/>
              </a:ext>
            </a:extLst>
          </p:cNvPr>
          <p:cNvPicPr>
            <a:picLocks noChangeAspect="1"/>
          </p:cNvPicPr>
          <p:nvPr/>
        </p:nvPicPr>
        <p:blipFill>
          <a:blip r:embed="rId4"/>
          <a:stretch>
            <a:fillRect/>
          </a:stretch>
        </p:blipFill>
        <p:spPr>
          <a:xfrm>
            <a:off x="9404263" y="230463"/>
            <a:ext cx="2036240" cy="1700931"/>
          </a:xfrm>
          <a:prstGeom prst="rect">
            <a:avLst/>
          </a:prstGeom>
        </p:spPr>
      </p:pic>
    </p:spTree>
    <p:extLst>
      <p:ext uri="{BB962C8B-B14F-4D97-AF65-F5344CB8AC3E}">
        <p14:creationId xmlns:p14="http://schemas.microsoft.com/office/powerpoint/2010/main" val="415412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t-EE" b="1" dirty="0">
                <a:solidFill>
                  <a:srgbClr val="002060"/>
                </a:solidFill>
              </a:rPr>
              <a:t>Ranged piirangud vs vähem ranged piirangud</a:t>
            </a:r>
            <a:endParaRPr lang="en-US" b="1" dirty="0">
              <a:solidFill>
                <a:srgbClr val="002060"/>
              </a:solidFill>
            </a:endParaRPr>
          </a:p>
        </p:txBody>
      </p:sp>
      <p:pic>
        <p:nvPicPr>
          <p:cNvPr id="14" name="Content Placeholder 13"/>
          <p:cNvPicPr>
            <a:picLocks noGrp="1" noChangeAspect="1"/>
          </p:cNvPicPr>
          <p:nvPr>
            <p:ph sz="half" idx="2"/>
          </p:nvPr>
        </p:nvPicPr>
        <p:blipFill>
          <a:blip r:embed="rId2"/>
          <a:stretch>
            <a:fillRect/>
          </a:stretch>
        </p:blipFill>
        <p:spPr>
          <a:xfrm>
            <a:off x="6172200" y="2322119"/>
            <a:ext cx="5181600" cy="3251471"/>
          </a:xfrm>
          <a:prstGeom prst="rect">
            <a:avLst/>
          </a:prstGeom>
        </p:spPr>
      </p:pic>
      <p:pic>
        <p:nvPicPr>
          <p:cNvPr id="16" name="Content Placeholder 15"/>
          <p:cNvPicPr>
            <a:picLocks noGrp="1" noChangeAspect="1"/>
          </p:cNvPicPr>
          <p:nvPr>
            <p:ph sz="half" idx="1"/>
          </p:nvPr>
        </p:nvPicPr>
        <p:blipFill>
          <a:blip r:embed="rId3"/>
          <a:stretch>
            <a:fillRect/>
          </a:stretch>
        </p:blipFill>
        <p:spPr>
          <a:xfrm>
            <a:off x="838200" y="2324480"/>
            <a:ext cx="5181600" cy="3353627"/>
          </a:xfrm>
          <a:prstGeom prst="rect">
            <a:avLst/>
          </a:prstGeom>
        </p:spPr>
      </p:pic>
      <p:sp>
        <p:nvSpPr>
          <p:cNvPr id="2" name="TextBox 1"/>
          <p:cNvSpPr txBox="1"/>
          <p:nvPr/>
        </p:nvSpPr>
        <p:spPr>
          <a:xfrm>
            <a:off x="838200" y="6127233"/>
            <a:ext cx="2103846" cy="369332"/>
          </a:xfrm>
          <a:prstGeom prst="rect">
            <a:avLst/>
          </a:prstGeom>
          <a:noFill/>
        </p:spPr>
        <p:txBody>
          <a:bodyPr wrap="none" rtlCol="0">
            <a:spAutoFit/>
          </a:bodyPr>
          <a:lstStyle/>
          <a:p>
            <a:r>
              <a:rPr lang="et-EE" dirty="0"/>
              <a:t>Noored, peod, reisid</a:t>
            </a:r>
            <a:endParaRPr lang="en-US" dirty="0"/>
          </a:p>
        </p:txBody>
      </p:sp>
    </p:spTree>
    <p:extLst>
      <p:ext uri="{BB962C8B-B14F-4D97-AF65-F5344CB8AC3E}">
        <p14:creationId xmlns:p14="http://schemas.microsoft.com/office/powerpoint/2010/main" val="657451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11" y="0"/>
            <a:ext cx="11381728" cy="6858000"/>
          </a:xfrm>
          <a:prstGeom prst="rect">
            <a:avLst/>
          </a:prstGeom>
        </p:spPr>
      </p:pic>
      <p:sp>
        <p:nvSpPr>
          <p:cNvPr id="2" name="Title 1"/>
          <p:cNvSpPr>
            <a:spLocks noGrp="1"/>
          </p:cNvSpPr>
          <p:nvPr>
            <p:ph type="title"/>
          </p:nvPr>
        </p:nvSpPr>
        <p:spPr>
          <a:xfrm>
            <a:off x="0" y="0"/>
            <a:ext cx="10515600" cy="576000"/>
          </a:xfrm>
        </p:spPr>
        <p:txBody>
          <a:bodyPr/>
          <a:lstStyle/>
          <a:p>
            <a:r>
              <a:rPr lang="et-EE" sz="3200" dirty="0"/>
              <a:t>Päevased juhtude arvud maakonniti (09.09)</a:t>
            </a:r>
            <a:endParaRPr lang="en-GB" sz="3200" dirty="0"/>
          </a:p>
        </p:txBody>
      </p:sp>
    </p:spTree>
    <p:extLst>
      <p:ext uri="{BB962C8B-B14F-4D97-AF65-F5344CB8AC3E}">
        <p14:creationId xmlns:p14="http://schemas.microsoft.com/office/powerpoint/2010/main" val="6676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b="1" dirty="0">
                <a:solidFill>
                  <a:srgbClr val="002060"/>
                </a:solidFill>
              </a:rPr>
              <a:t>Koroonaviirus Eestis: nakatumise tase on madal</a:t>
            </a:r>
            <a:endParaRPr lang="en-US" b="1" dirty="0">
              <a:solidFill>
                <a:srgbClr val="002060"/>
              </a:solidFill>
            </a:endParaRPr>
          </a:p>
        </p:txBody>
      </p:sp>
      <p:pic>
        <p:nvPicPr>
          <p:cNvPr id="7" name="Content Placeholder 6"/>
          <p:cNvPicPr>
            <a:picLocks noGrp="1" noChangeAspect="1"/>
          </p:cNvPicPr>
          <p:nvPr>
            <p:ph idx="1"/>
          </p:nvPr>
        </p:nvPicPr>
        <p:blipFill>
          <a:blip r:embed="rId2"/>
          <a:stretch>
            <a:fillRect/>
          </a:stretch>
        </p:blipFill>
        <p:spPr>
          <a:xfrm>
            <a:off x="2366282" y="1825625"/>
            <a:ext cx="7459436" cy="4351338"/>
          </a:xfrm>
          <a:prstGeom prst="rect">
            <a:avLst/>
          </a:prstGeom>
        </p:spPr>
      </p:pic>
      <p:sp>
        <p:nvSpPr>
          <p:cNvPr id="9" name="TextBox 8"/>
          <p:cNvSpPr txBox="1"/>
          <p:nvPr/>
        </p:nvSpPr>
        <p:spPr>
          <a:xfrm>
            <a:off x="507200" y="5576798"/>
            <a:ext cx="6288645" cy="1200329"/>
          </a:xfrm>
          <a:prstGeom prst="rect">
            <a:avLst/>
          </a:prstGeom>
          <a:noFill/>
        </p:spPr>
        <p:txBody>
          <a:bodyPr wrap="none" rtlCol="0">
            <a:spAutoFit/>
          </a:bodyPr>
          <a:lstStyle/>
          <a:p>
            <a:r>
              <a:rPr lang="et-EE" dirty="0"/>
              <a:t>PCR positiivseid 2516  (0,2% elanikkonnast) </a:t>
            </a:r>
          </a:p>
          <a:p>
            <a:r>
              <a:rPr lang="et-EE" dirty="0"/>
              <a:t>Antikehad 1% - enamusel Eesti inimestel pole immuunsust</a:t>
            </a:r>
          </a:p>
          <a:p>
            <a:r>
              <a:rPr lang="et-EE" dirty="0"/>
              <a:t>Liigsuremust ei olnud</a:t>
            </a:r>
          </a:p>
          <a:p>
            <a:r>
              <a:rPr lang="et-EE" dirty="0"/>
              <a:t>Meditsiinisüsteem polnud ühelgi ajamomendil üle kuumenenud</a:t>
            </a:r>
            <a:endParaRPr lang="en-US" dirty="0"/>
          </a:p>
        </p:txBody>
      </p:sp>
    </p:spTree>
    <p:extLst>
      <p:ext uri="{BB962C8B-B14F-4D97-AF65-F5344CB8AC3E}">
        <p14:creationId xmlns:p14="http://schemas.microsoft.com/office/powerpoint/2010/main" val="156952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15B8AC-0AD4-3648-9182-36032393E8B1}"/>
              </a:ext>
            </a:extLst>
          </p:cNvPr>
          <p:cNvSpPr>
            <a:spLocks noGrp="1"/>
          </p:cNvSpPr>
          <p:nvPr>
            <p:ph type="title"/>
          </p:nvPr>
        </p:nvSpPr>
        <p:spPr/>
        <p:txBody>
          <a:bodyPr/>
          <a:lstStyle/>
          <a:p>
            <a:r>
              <a:rPr lang="et-EE" b="1" dirty="0">
                <a:solidFill>
                  <a:srgbClr val="002060"/>
                </a:solidFill>
              </a:rPr>
              <a:t>Nakatumine Eestis (03.09.2009)</a:t>
            </a:r>
            <a:endParaRPr lang="en-US" b="1" dirty="0">
              <a:solidFill>
                <a:srgbClr val="002060"/>
              </a:solidFill>
            </a:endParaRPr>
          </a:p>
        </p:txBody>
      </p:sp>
      <p:sp>
        <p:nvSpPr>
          <p:cNvPr id="5" name="Text Placeholder 4"/>
          <p:cNvSpPr>
            <a:spLocks noGrp="1"/>
          </p:cNvSpPr>
          <p:nvPr>
            <p:ph type="body" idx="1"/>
          </p:nvPr>
        </p:nvSpPr>
        <p:spPr/>
        <p:txBody>
          <a:bodyPr/>
          <a:lstStyle/>
          <a:p>
            <a:r>
              <a:rPr lang="et-EE" dirty="0"/>
              <a:t>Nakatumise kohad (kohalik levik)</a:t>
            </a:r>
            <a:endParaRPr lang="en-US" dirty="0"/>
          </a:p>
        </p:txBody>
      </p:sp>
      <p:pic>
        <p:nvPicPr>
          <p:cNvPr id="4" name="Content Placeholder 3"/>
          <p:cNvPicPr>
            <a:picLocks noGrp="1" noChangeAspect="1"/>
          </p:cNvPicPr>
          <p:nvPr>
            <p:ph sz="half" idx="2"/>
          </p:nvPr>
        </p:nvPicPr>
        <p:blipFill>
          <a:blip r:embed="rId2"/>
          <a:stretch>
            <a:fillRect/>
          </a:stretch>
        </p:blipFill>
        <p:spPr>
          <a:xfrm>
            <a:off x="839788" y="2974115"/>
            <a:ext cx="5157787" cy="2746507"/>
          </a:xfrm>
          <a:prstGeom prst="rect">
            <a:avLst/>
          </a:prstGeom>
        </p:spPr>
      </p:pic>
      <p:sp>
        <p:nvSpPr>
          <p:cNvPr id="8" name="Text Placeholder 7"/>
          <p:cNvSpPr>
            <a:spLocks noGrp="1"/>
          </p:cNvSpPr>
          <p:nvPr>
            <p:ph type="body" sz="quarter" idx="3"/>
          </p:nvPr>
        </p:nvSpPr>
        <p:spPr/>
        <p:txBody>
          <a:bodyPr/>
          <a:lstStyle/>
          <a:p>
            <a:r>
              <a:rPr lang="et-EE" dirty="0"/>
              <a:t>Nakatumise kohad kokku (31-35 nädal)</a:t>
            </a:r>
            <a:endParaRPr lang="en-US" dirty="0"/>
          </a:p>
        </p:txBody>
      </p:sp>
      <p:pic>
        <p:nvPicPr>
          <p:cNvPr id="10" name="Content Placeholder 9"/>
          <p:cNvPicPr>
            <a:picLocks noGrp="1" noChangeAspect="1"/>
          </p:cNvPicPr>
          <p:nvPr>
            <p:ph sz="quarter" idx="4"/>
          </p:nvPr>
        </p:nvPicPr>
        <p:blipFill>
          <a:blip r:embed="rId3"/>
          <a:stretch>
            <a:fillRect/>
          </a:stretch>
        </p:blipFill>
        <p:spPr>
          <a:xfrm>
            <a:off x="6797663" y="2622051"/>
            <a:ext cx="3932261" cy="3450635"/>
          </a:xfrm>
          <a:prstGeom prst="rect">
            <a:avLst/>
          </a:prstGeom>
        </p:spPr>
      </p:pic>
      <p:sp>
        <p:nvSpPr>
          <p:cNvPr id="11" name="TextBox 10"/>
          <p:cNvSpPr txBox="1"/>
          <p:nvPr/>
        </p:nvSpPr>
        <p:spPr>
          <a:xfrm>
            <a:off x="839788" y="5749520"/>
            <a:ext cx="3268202" cy="923330"/>
          </a:xfrm>
          <a:prstGeom prst="rect">
            <a:avLst/>
          </a:prstGeom>
          <a:noFill/>
        </p:spPr>
        <p:txBody>
          <a:bodyPr wrap="none" rtlCol="0">
            <a:spAutoFit/>
          </a:bodyPr>
          <a:lstStyle/>
          <a:p>
            <a:r>
              <a:rPr lang="et-EE" dirty="0"/>
              <a:t>80% vanuses &lt;50 aasta</a:t>
            </a:r>
          </a:p>
          <a:p>
            <a:r>
              <a:rPr lang="et-EE" dirty="0"/>
              <a:t>Enamus juhtumeid kerged</a:t>
            </a:r>
          </a:p>
          <a:p>
            <a:r>
              <a:rPr lang="et-EE" dirty="0"/>
              <a:t>Eesti märksõnad: noored ja peod</a:t>
            </a:r>
            <a:endParaRPr lang="en-US" dirty="0"/>
          </a:p>
        </p:txBody>
      </p:sp>
      <p:sp>
        <p:nvSpPr>
          <p:cNvPr id="12" name="TextBox 11"/>
          <p:cNvSpPr txBox="1"/>
          <p:nvPr/>
        </p:nvSpPr>
        <p:spPr>
          <a:xfrm>
            <a:off x="8936182" y="6335486"/>
            <a:ext cx="1979644" cy="369332"/>
          </a:xfrm>
          <a:prstGeom prst="rect">
            <a:avLst/>
          </a:prstGeom>
          <a:noFill/>
        </p:spPr>
        <p:txBody>
          <a:bodyPr wrap="none" rtlCol="0">
            <a:spAutoFit/>
          </a:bodyPr>
          <a:lstStyle/>
          <a:p>
            <a:r>
              <a:rPr lang="et-EE" dirty="0"/>
              <a:t>Jelena </a:t>
            </a:r>
            <a:r>
              <a:rPr lang="et-EE" dirty="0" err="1"/>
              <a:t>Rjabinina</a:t>
            </a:r>
            <a:r>
              <a:rPr lang="et-EE" dirty="0"/>
              <a:t> TA</a:t>
            </a:r>
            <a:endParaRPr lang="en-US" dirty="0"/>
          </a:p>
        </p:txBody>
      </p:sp>
    </p:spTree>
    <p:extLst>
      <p:ext uri="{BB962C8B-B14F-4D97-AF65-F5344CB8AC3E}">
        <p14:creationId xmlns:p14="http://schemas.microsoft.com/office/powerpoint/2010/main" val="2602077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A839CB2D-CAF8-4C90-9E08-F1ACA2C5BDD5}" vid="{4C3DFA96-B4CF-43D6-AFA3-6C4764C0CDA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2916</TotalTime>
  <Words>870</Words>
  <Application>Microsoft Macintosh PowerPoint</Application>
  <PresentationFormat>Widescreen</PresentationFormat>
  <Paragraphs>134</Paragraphs>
  <Slides>22</Slides>
  <Notes>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22</vt:i4>
      </vt:variant>
    </vt:vector>
  </HeadingPairs>
  <TitlesOfParts>
    <vt:vector size="33" baseType="lpstr">
      <vt:lpstr>Arial</vt:lpstr>
      <vt:lpstr>Calibri</vt:lpstr>
      <vt:lpstr>Calibri Light</vt:lpstr>
      <vt:lpstr>Cambria</vt:lpstr>
      <vt:lpstr>Segoe UI</vt:lpstr>
      <vt:lpstr>Segoe UI Historic</vt:lpstr>
      <vt:lpstr>Office Theme</vt:lpstr>
      <vt:lpstr>1_Office Theme</vt:lpstr>
      <vt:lpstr>2_Office Theme</vt:lpstr>
      <vt:lpstr>1_Default Design</vt:lpstr>
      <vt:lpstr>Cloud skipper design template</vt:lpstr>
      <vt:lpstr>SARS-CoV-2 maailmas ja Eestis ja mõju reisimisele</vt:lpstr>
      <vt:lpstr>Covid-19 epideemia algus ja kulg</vt:lpstr>
      <vt:lpstr>PowerPoint Presentation</vt:lpstr>
      <vt:lpstr>Koroonaviiruse pandeemia</vt:lpstr>
      <vt:lpstr>SARS-CoV-2 maailmas ja Euroopas</vt:lpstr>
      <vt:lpstr>Ranged piirangud vs vähem ranged piirangud</vt:lpstr>
      <vt:lpstr>Päevased juhtude arvud maakonniti (09.09)</vt:lpstr>
      <vt:lpstr>Koroonaviirus Eestis: nakatumise tase on madal</vt:lpstr>
      <vt:lpstr>Nakatumine Eestis (03.09.2009)</vt:lpstr>
      <vt:lpstr>Koroonaviiruse levik</vt:lpstr>
      <vt:lpstr>COVID-19 haiguse kulg</vt:lpstr>
      <vt:lpstr>Koroonaviirus ja surmad</vt:lpstr>
      <vt:lpstr>Uued viirusinfektsioonid</vt:lpstr>
      <vt:lpstr>Globliseerumine = infektsioonhaiguste levik</vt:lpstr>
      <vt:lpstr>PowerPoint Presentation</vt:lpstr>
      <vt:lpstr>Ülemaailmne turism suureneb aasta-aastalt</vt:lpstr>
      <vt:lpstr>Infektsioonid reisijatel</vt:lpstr>
      <vt:lpstr>Nakatumise vältimine</vt:lpstr>
      <vt:lpstr>Sotsiaalne distantseerumine ja hügieenireeglite järgimine vähendab infektsioonhaigusi</vt:lpstr>
      <vt:lpstr>Maskid – suletud ruumides kus distantsi hoidmine pole võimalik ja nakatumise tase on kõrge</vt:lpstr>
      <vt:lpstr>Kuidas pandeemia ajal turvaliselt reisida?</vt:lpstr>
      <vt:lpstr>Oleme terved ja teeme ratsionaalseid otsuseid</vt:lpstr>
    </vt:vector>
  </TitlesOfParts>
  <Company>Tartu Ülikool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viiruse levik maailmas, kuidas koolide avamine võib seda mõjutada, mida tervishoiu seisukohalt silmas pidada - nõuandeid koolijuhtidele, õpetajatele</dc:title>
  <dc:creator>Irja Lutsar</dc:creator>
  <cp:lastModifiedBy>Irja Lutsar</cp:lastModifiedBy>
  <cp:revision>36</cp:revision>
  <dcterms:created xsi:type="dcterms:W3CDTF">2020-09-05T14:28:43Z</dcterms:created>
  <dcterms:modified xsi:type="dcterms:W3CDTF">2020-09-10T06:38:15Z</dcterms:modified>
</cp:coreProperties>
</file>