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96" r:id="rId3"/>
    <p:sldId id="299" r:id="rId4"/>
    <p:sldId id="294" r:id="rId5"/>
    <p:sldId id="295" r:id="rId6"/>
    <p:sldId id="300" r:id="rId7"/>
    <p:sldId id="297" r:id="rId8"/>
    <p:sldId id="288" r:id="rId9"/>
    <p:sldId id="302" r:id="rId10"/>
    <p:sldId id="303" r:id="rId11"/>
    <p:sldId id="305" r:id="rId12"/>
    <p:sldId id="309" r:id="rId13"/>
    <p:sldId id="307" r:id="rId14"/>
    <p:sldId id="310" r:id="rId15"/>
    <p:sldId id="293" r:id="rId16"/>
    <p:sldId id="306" r:id="rId17"/>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1BD"/>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i-anne.harma\AppData\Local\Microsoft\Windows\INetCache\Content.Outlook\MVBJ43V7\Koopia%20failist%20MAAILM%20ja%20EU_7.Sep.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i-anne.harma\AppData\Local\Microsoft\Windows\INetCache\Content.Outlook\MVBJ43V7\Koopia%20failist%20MAAILM%20ja%20EU_7.Sep.20.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solidFill>
                  <a:srgbClr val="0471BD"/>
                </a:solidFill>
              </a:rPr>
              <a:t>Euroopa, 14-päeva </a:t>
            </a:r>
            <a:r>
              <a:rPr lang="et-EE" b="1" dirty="0" err="1" smtClean="0">
                <a:solidFill>
                  <a:srgbClr val="0471BD"/>
                </a:solidFill>
              </a:rPr>
              <a:t>kum</a:t>
            </a:r>
            <a:r>
              <a:rPr lang="et-EE" b="1" dirty="0" smtClean="0">
                <a:solidFill>
                  <a:srgbClr val="0471BD"/>
                </a:solidFill>
              </a:rPr>
              <a:t>. </a:t>
            </a:r>
            <a:r>
              <a:rPr lang="et-EE" b="1" dirty="0">
                <a:solidFill>
                  <a:srgbClr val="0471BD"/>
                </a:solidFill>
              </a:rPr>
              <a:t>haigestumus</a:t>
            </a:r>
          </a:p>
          <a:p>
            <a:pPr>
              <a:defRPr/>
            </a:pPr>
            <a:r>
              <a:rPr lang="et-EE" b="1" dirty="0">
                <a:solidFill>
                  <a:srgbClr val="0471BD"/>
                </a:solidFill>
              </a:rPr>
              <a:t>59,2/ 100 000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lineChart>
        <c:grouping val="standard"/>
        <c:varyColors val="0"/>
        <c:ser>
          <c:idx val="0"/>
          <c:order val="0"/>
          <c:spPr>
            <a:ln w="28575" cap="rnd">
              <a:solidFill>
                <a:schemeClr val="accent1"/>
              </a:solidFill>
              <a:round/>
            </a:ln>
            <a:effectLst/>
          </c:spPr>
          <c:marker>
            <c:symbol val="none"/>
          </c:marker>
          <c:cat>
            <c:numRef>
              <c:f>Euroopa!$N$2:$N$70</c:f>
              <c:numCache>
                <c:formatCode>m/d/yyyy</c:formatCode>
                <c:ptCount val="69"/>
                <c:pt idx="0">
                  <c:v>44081</c:v>
                </c:pt>
                <c:pt idx="1">
                  <c:v>44080</c:v>
                </c:pt>
                <c:pt idx="2">
                  <c:v>44079</c:v>
                </c:pt>
                <c:pt idx="3">
                  <c:v>44078</c:v>
                </c:pt>
                <c:pt idx="4">
                  <c:v>44077</c:v>
                </c:pt>
                <c:pt idx="5">
                  <c:v>44076</c:v>
                </c:pt>
                <c:pt idx="6">
                  <c:v>44075</c:v>
                </c:pt>
                <c:pt idx="7">
                  <c:v>44074</c:v>
                </c:pt>
                <c:pt idx="8">
                  <c:v>44073</c:v>
                </c:pt>
                <c:pt idx="9">
                  <c:v>44072</c:v>
                </c:pt>
                <c:pt idx="10">
                  <c:v>44071</c:v>
                </c:pt>
                <c:pt idx="11">
                  <c:v>44070</c:v>
                </c:pt>
                <c:pt idx="12">
                  <c:v>44069</c:v>
                </c:pt>
                <c:pt idx="13">
                  <c:v>44068</c:v>
                </c:pt>
                <c:pt idx="14">
                  <c:v>44067</c:v>
                </c:pt>
                <c:pt idx="15">
                  <c:v>44066</c:v>
                </c:pt>
                <c:pt idx="16">
                  <c:v>44065</c:v>
                </c:pt>
                <c:pt idx="17">
                  <c:v>44064</c:v>
                </c:pt>
                <c:pt idx="18">
                  <c:v>44063</c:v>
                </c:pt>
                <c:pt idx="19">
                  <c:v>44062</c:v>
                </c:pt>
                <c:pt idx="20">
                  <c:v>44061</c:v>
                </c:pt>
                <c:pt idx="21">
                  <c:v>44060</c:v>
                </c:pt>
                <c:pt idx="22">
                  <c:v>44059</c:v>
                </c:pt>
                <c:pt idx="23">
                  <c:v>44058</c:v>
                </c:pt>
                <c:pt idx="24">
                  <c:v>44057</c:v>
                </c:pt>
                <c:pt idx="25">
                  <c:v>44056</c:v>
                </c:pt>
                <c:pt idx="26">
                  <c:v>44055</c:v>
                </c:pt>
                <c:pt idx="27">
                  <c:v>44054</c:v>
                </c:pt>
                <c:pt idx="28">
                  <c:v>44053</c:v>
                </c:pt>
                <c:pt idx="29">
                  <c:v>44052</c:v>
                </c:pt>
                <c:pt idx="30">
                  <c:v>44051</c:v>
                </c:pt>
                <c:pt idx="31">
                  <c:v>44050</c:v>
                </c:pt>
                <c:pt idx="32">
                  <c:v>44049</c:v>
                </c:pt>
                <c:pt idx="33">
                  <c:v>44048</c:v>
                </c:pt>
                <c:pt idx="34">
                  <c:v>44047</c:v>
                </c:pt>
                <c:pt idx="35">
                  <c:v>44046</c:v>
                </c:pt>
                <c:pt idx="36">
                  <c:v>44045</c:v>
                </c:pt>
                <c:pt idx="37">
                  <c:v>44044</c:v>
                </c:pt>
                <c:pt idx="38">
                  <c:v>44043</c:v>
                </c:pt>
                <c:pt idx="39">
                  <c:v>44042</c:v>
                </c:pt>
                <c:pt idx="40">
                  <c:v>44041</c:v>
                </c:pt>
                <c:pt idx="41">
                  <c:v>44040</c:v>
                </c:pt>
                <c:pt idx="42">
                  <c:v>44039</c:v>
                </c:pt>
                <c:pt idx="43">
                  <c:v>44038</c:v>
                </c:pt>
                <c:pt idx="44">
                  <c:v>44037</c:v>
                </c:pt>
                <c:pt idx="45">
                  <c:v>44036</c:v>
                </c:pt>
                <c:pt idx="46">
                  <c:v>44035</c:v>
                </c:pt>
                <c:pt idx="47">
                  <c:v>44034</c:v>
                </c:pt>
                <c:pt idx="48">
                  <c:v>44033</c:v>
                </c:pt>
                <c:pt idx="49">
                  <c:v>44032</c:v>
                </c:pt>
                <c:pt idx="50">
                  <c:v>44031</c:v>
                </c:pt>
                <c:pt idx="51">
                  <c:v>44030</c:v>
                </c:pt>
                <c:pt idx="52">
                  <c:v>44029</c:v>
                </c:pt>
                <c:pt idx="53">
                  <c:v>44028</c:v>
                </c:pt>
                <c:pt idx="54">
                  <c:v>44027</c:v>
                </c:pt>
                <c:pt idx="55">
                  <c:v>44026</c:v>
                </c:pt>
                <c:pt idx="56">
                  <c:v>44025</c:v>
                </c:pt>
                <c:pt idx="57">
                  <c:v>44024</c:v>
                </c:pt>
                <c:pt idx="58">
                  <c:v>44023</c:v>
                </c:pt>
                <c:pt idx="59">
                  <c:v>44022</c:v>
                </c:pt>
                <c:pt idx="60">
                  <c:v>44021</c:v>
                </c:pt>
                <c:pt idx="61">
                  <c:v>44020</c:v>
                </c:pt>
                <c:pt idx="62">
                  <c:v>44019</c:v>
                </c:pt>
                <c:pt idx="63">
                  <c:v>44018</c:v>
                </c:pt>
                <c:pt idx="64">
                  <c:v>44017</c:v>
                </c:pt>
                <c:pt idx="65">
                  <c:v>44016</c:v>
                </c:pt>
                <c:pt idx="66">
                  <c:v>44015</c:v>
                </c:pt>
                <c:pt idx="67">
                  <c:v>44014</c:v>
                </c:pt>
                <c:pt idx="68">
                  <c:v>44013</c:v>
                </c:pt>
              </c:numCache>
            </c:numRef>
          </c:cat>
          <c:val>
            <c:numRef>
              <c:f>Euroopa!$P$2:$P$70</c:f>
              <c:numCache>
                <c:formatCode>General</c:formatCode>
                <c:ptCount val="69"/>
                <c:pt idx="0">
                  <c:v>59.229547237562691</c:v>
                </c:pt>
                <c:pt idx="1">
                  <c:v>61.873061371205864</c:v>
                </c:pt>
                <c:pt idx="2">
                  <c:v>60.508834733056894</c:v>
                </c:pt>
                <c:pt idx="3">
                  <c:v>59.0007315879621</c:v>
                </c:pt>
                <c:pt idx="4">
                  <c:v>58.03057634634748</c:v>
                </c:pt>
                <c:pt idx="5">
                  <c:v>56.663653227479308</c:v>
                </c:pt>
                <c:pt idx="6">
                  <c:v>55.506670393177338</c:v>
                </c:pt>
                <c:pt idx="7">
                  <c:v>54.17133461987693</c:v>
                </c:pt>
                <c:pt idx="8">
                  <c:v>51.874703470182126</c:v>
                </c:pt>
                <c:pt idx="9">
                  <c:v>51.274929115926035</c:v>
                </c:pt>
                <c:pt idx="10">
                  <c:v>50.170335049882787</c:v>
                </c:pt>
                <c:pt idx="11">
                  <c:v>48.684766779369866</c:v>
                </c:pt>
                <c:pt idx="12">
                  <c:v>47.496774416797109</c:v>
                </c:pt>
                <c:pt idx="13">
                  <c:v>46.206315786894791</c:v>
                </c:pt>
                <c:pt idx="14">
                  <c:v>45.861551466368653</c:v>
                </c:pt>
                <c:pt idx="15">
                  <c:v>42.61633692081282</c:v>
                </c:pt>
                <c:pt idx="16">
                  <c:v>41.650611611808309</c:v>
                </c:pt>
                <c:pt idx="17">
                  <c:v>41.03099886368954</c:v>
                </c:pt>
                <c:pt idx="18">
                  <c:v>39.298317395838616</c:v>
                </c:pt>
                <c:pt idx="19">
                  <c:v>38.162328589993265</c:v>
                </c:pt>
                <c:pt idx="20">
                  <c:v>37.062934879622752</c:v>
                </c:pt>
                <c:pt idx="21">
                  <c:v>37.544256687999749</c:v>
                </c:pt>
                <c:pt idx="22">
                  <c:v>35.232987500115009</c:v>
                </c:pt>
                <c:pt idx="23">
                  <c:v>34.199657567364874</c:v>
                </c:pt>
                <c:pt idx="24">
                  <c:v>33.446376417880103</c:v>
                </c:pt>
                <c:pt idx="25">
                  <c:v>32.313661910050925</c:v>
                </c:pt>
                <c:pt idx="26">
                  <c:v>30.72736082409936</c:v>
                </c:pt>
                <c:pt idx="27">
                  <c:v>29.796689764444437</c:v>
                </c:pt>
                <c:pt idx="28">
                  <c:v>28.552841729831133</c:v>
                </c:pt>
                <c:pt idx="29">
                  <c:v>27.854645829324284</c:v>
                </c:pt>
                <c:pt idx="30">
                  <c:v>27.510459326095116</c:v>
                </c:pt>
                <c:pt idx="31">
                  <c:v>26.827286675309516</c:v>
                </c:pt>
                <c:pt idx="32">
                  <c:v>25.831900078393822</c:v>
                </c:pt>
                <c:pt idx="33">
                  <c:v>24.920489595304606</c:v>
                </c:pt>
                <c:pt idx="34">
                  <c:v>24.156615128708697</c:v>
                </c:pt>
                <c:pt idx="35">
                  <c:v>22.676439819634176</c:v>
                </c:pt>
                <c:pt idx="36">
                  <c:v>21.692609568657904</c:v>
                </c:pt>
                <c:pt idx="37">
                  <c:v>21.407553035485453</c:v>
                </c:pt>
                <c:pt idx="38">
                  <c:v>20.897340362259897</c:v>
                </c:pt>
                <c:pt idx="39">
                  <c:v>19.951260841352408</c:v>
                </c:pt>
                <c:pt idx="40">
                  <c:v>19.144435289014975</c:v>
                </c:pt>
                <c:pt idx="41">
                  <c:v>18.562765876730651</c:v>
                </c:pt>
                <c:pt idx="42">
                  <c:v>17.876896745225853</c:v>
                </c:pt>
                <c:pt idx="43">
                  <c:v>16.800230515202877</c:v>
                </c:pt>
                <c:pt idx="44">
                  <c:v>16.618025460891296</c:v>
                </c:pt>
                <c:pt idx="45">
                  <c:v>16.206426939682157</c:v>
                </c:pt>
                <c:pt idx="46">
                  <c:v>15.55773072094917</c:v>
                </c:pt>
                <c:pt idx="47">
                  <c:v>14.803486542636117</c:v>
                </c:pt>
                <c:pt idx="48">
                  <c:v>14.343158762715738</c:v>
                </c:pt>
                <c:pt idx="49">
                  <c:v>13.82851615688007</c:v>
                </c:pt>
                <c:pt idx="50">
                  <c:v>13.06348605569022</c:v>
                </c:pt>
                <c:pt idx="51">
                  <c:v>12.979702547629397</c:v>
                </c:pt>
                <c:pt idx="52">
                  <c:v>12.793260166473361</c:v>
                </c:pt>
                <c:pt idx="53">
                  <c:v>12.544413517244438</c:v>
                </c:pt>
                <c:pt idx="54">
                  <c:v>12.304811944767053</c:v>
                </c:pt>
                <c:pt idx="55">
                  <c:v>12.317331319534762</c:v>
                </c:pt>
                <c:pt idx="56">
                  <c:v>12.282084464419519</c:v>
                </c:pt>
                <c:pt idx="57">
                  <c:v>12.021296257719857</c:v>
                </c:pt>
                <c:pt idx="58">
                  <c:v>12.054231843647216</c:v>
                </c:pt>
                <c:pt idx="59">
                  <c:v>12.486053970250348</c:v>
                </c:pt>
                <c:pt idx="60">
                  <c:v>12.398996164173356</c:v>
                </c:pt>
                <c:pt idx="61">
                  <c:v>12.54094661346261</c:v>
                </c:pt>
                <c:pt idx="62">
                  <c:v>12.755124224873263</c:v>
                </c:pt>
                <c:pt idx="63">
                  <c:v>12.698690735535745</c:v>
                </c:pt>
                <c:pt idx="64">
                  <c:v>12.639753371244684</c:v>
                </c:pt>
                <c:pt idx="65">
                  <c:v>12.973539163128372</c:v>
                </c:pt>
                <c:pt idx="66">
                  <c:v>13.175390005536972</c:v>
                </c:pt>
                <c:pt idx="67">
                  <c:v>13.360676752099065</c:v>
                </c:pt>
                <c:pt idx="68">
                  <c:v>13.586410709449142</c:v>
                </c:pt>
              </c:numCache>
            </c:numRef>
          </c:val>
          <c:smooth val="0"/>
          <c:extLst>
            <c:ext xmlns:c16="http://schemas.microsoft.com/office/drawing/2014/chart" uri="{C3380CC4-5D6E-409C-BE32-E72D297353CC}">
              <c16:uniqueId val="{00000000-58C4-488E-9FB9-43441A403CEE}"/>
            </c:ext>
          </c:extLst>
        </c:ser>
        <c:ser>
          <c:idx val="1"/>
          <c:order val="1"/>
          <c:spPr>
            <a:ln w="28575" cap="rnd">
              <a:solidFill>
                <a:schemeClr val="accent6"/>
              </a:solidFill>
              <a:round/>
            </a:ln>
            <a:effectLst/>
          </c:spPr>
          <c:marker>
            <c:symbol val="none"/>
          </c:marker>
          <c:cat>
            <c:numRef>
              <c:f>Euroopa!$N$2:$N$70</c:f>
              <c:numCache>
                <c:formatCode>m/d/yyyy</c:formatCode>
                <c:ptCount val="69"/>
                <c:pt idx="0">
                  <c:v>44081</c:v>
                </c:pt>
                <c:pt idx="1">
                  <c:v>44080</c:v>
                </c:pt>
                <c:pt idx="2">
                  <c:v>44079</c:v>
                </c:pt>
                <c:pt idx="3">
                  <c:v>44078</c:v>
                </c:pt>
                <c:pt idx="4">
                  <c:v>44077</c:v>
                </c:pt>
                <c:pt idx="5">
                  <c:v>44076</c:v>
                </c:pt>
                <c:pt idx="6">
                  <c:v>44075</c:v>
                </c:pt>
                <c:pt idx="7">
                  <c:v>44074</c:v>
                </c:pt>
                <c:pt idx="8">
                  <c:v>44073</c:v>
                </c:pt>
                <c:pt idx="9">
                  <c:v>44072</c:v>
                </c:pt>
                <c:pt idx="10">
                  <c:v>44071</c:v>
                </c:pt>
                <c:pt idx="11">
                  <c:v>44070</c:v>
                </c:pt>
                <c:pt idx="12">
                  <c:v>44069</c:v>
                </c:pt>
                <c:pt idx="13">
                  <c:v>44068</c:v>
                </c:pt>
                <c:pt idx="14">
                  <c:v>44067</c:v>
                </c:pt>
                <c:pt idx="15">
                  <c:v>44066</c:v>
                </c:pt>
                <c:pt idx="16">
                  <c:v>44065</c:v>
                </c:pt>
                <c:pt idx="17">
                  <c:v>44064</c:v>
                </c:pt>
                <c:pt idx="18">
                  <c:v>44063</c:v>
                </c:pt>
                <c:pt idx="19">
                  <c:v>44062</c:v>
                </c:pt>
                <c:pt idx="20">
                  <c:v>44061</c:v>
                </c:pt>
                <c:pt idx="21">
                  <c:v>44060</c:v>
                </c:pt>
                <c:pt idx="22">
                  <c:v>44059</c:v>
                </c:pt>
                <c:pt idx="23">
                  <c:v>44058</c:v>
                </c:pt>
                <c:pt idx="24">
                  <c:v>44057</c:v>
                </c:pt>
                <c:pt idx="25">
                  <c:v>44056</c:v>
                </c:pt>
                <c:pt idx="26">
                  <c:v>44055</c:v>
                </c:pt>
                <c:pt idx="27">
                  <c:v>44054</c:v>
                </c:pt>
                <c:pt idx="28">
                  <c:v>44053</c:v>
                </c:pt>
                <c:pt idx="29">
                  <c:v>44052</c:v>
                </c:pt>
                <c:pt idx="30">
                  <c:v>44051</c:v>
                </c:pt>
                <c:pt idx="31">
                  <c:v>44050</c:v>
                </c:pt>
                <c:pt idx="32">
                  <c:v>44049</c:v>
                </c:pt>
                <c:pt idx="33">
                  <c:v>44048</c:v>
                </c:pt>
                <c:pt idx="34">
                  <c:v>44047</c:v>
                </c:pt>
                <c:pt idx="35">
                  <c:v>44046</c:v>
                </c:pt>
                <c:pt idx="36">
                  <c:v>44045</c:v>
                </c:pt>
                <c:pt idx="37">
                  <c:v>44044</c:v>
                </c:pt>
                <c:pt idx="38">
                  <c:v>44043</c:v>
                </c:pt>
                <c:pt idx="39">
                  <c:v>44042</c:v>
                </c:pt>
                <c:pt idx="40">
                  <c:v>44041</c:v>
                </c:pt>
                <c:pt idx="41">
                  <c:v>44040</c:v>
                </c:pt>
                <c:pt idx="42">
                  <c:v>44039</c:v>
                </c:pt>
                <c:pt idx="43">
                  <c:v>44038</c:v>
                </c:pt>
                <c:pt idx="44">
                  <c:v>44037</c:v>
                </c:pt>
                <c:pt idx="45">
                  <c:v>44036</c:v>
                </c:pt>
                <c:pt idx="46">
                  <c:v>44035</c:v>
                </c:pt>
                <c:pt idx="47">
                  <c:v>44034</c:v>
                </c:pt>
                <c:pt idx="48">
                  <c:v>44033</c:v>
                </c:pt>
                <c:pt idx="49">
                  <c:v>44032</c:v>
                </c:pt>
                <c:pt idx="50">
                  <c:v>44031</c:v>
                </c:pt>
                <c:pt idx="51">
                  <c:v>44030</c:v>
                </c:pt>
                <c:pt idx="52">
                  <c:v>44029</c:v>
                </c:pt>
                <c:pt idx="53">
                  <c:v>44028</c:v>
                </c:pt>
                <c:pt idx="54">
                  <c:v>44027</c:v>
                </c:pt>
                <c:pt idx="55">
                  <c:v>44026</c:v>
                </c:pt>
                <c:pt idx="56">
                  <c:v>44025</c:v>
                </c:pt>
                <c:pt idx="57">
                  <c:v>44024</c:v>
                </c:pt>
                <c:pt idx="58">
                  <c:v>44023</c:v>
                </c:pt>
                <c:pt idx="59">
                  <c:v>44022</c:v>
                </c:pt>
                <c:pt idx="60">
                  <c:v>44021</c:v>
                </c:pt>
                <c:pt idx="61">
                  <c:v>44020</c:v>
                </c:pt>
                <c:pt idx="62">
                  <c:v>44019</c:v>
                </c:pt>
                <c:pt idx="63">
                  <c:v>44018</c:v>
                </c:pt>
                <c:pt idx="64">
                  <c:v>44017</c:v>
                </c:pt>
                <c:pt idx="65">
                  <c:v>44016</c:v>
                </c:pt>
                <c:pt idx="66">
                  <c:v>44015</c:v>
                </c:pt>
                <c:pt idx="67">
                  <c:v>44014</c:v>
                </c:pt>
                <c:pt idx="68">
                  <c:v>44013</c:v>
                </c:pt>
              </c:numCache>
            </c:numRef>
          </c:cat>
          <c:val>
            <c:numRef>
              <c:f>Euroopa!$Q$2:$Q$70</c:f>
              <c:numCache>
                <c:formatCode>General</c:formatCode>
                <c:ptCount val="69"/>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16</c:v>
                </c:pt>
                <c:pt idx="65">
                  <c:v>16</c:v>
                </c:pt>
                <c:pt idx="66">
                  <c:v>16</c:v>
                </c:pt>
                <c:pt idx="67">
                  <c:v>16</c:v>
                </c:pt>
                <c:pt idx="68">
                  <c:v>16</c:v>
                </c:pt>
              </c:numCache>
            </c:numRef>
          </c:val>
          <c:smooth val="0"/>
          <c:extLst>
            <c:ext xmlns:c16="http://schemas.microsoft.com/office/drawing/2014/chart" uri="{C3380CC4-5D6E-409C-BE32-E72D297353CC}">
              <c16:uniqueId val="{00000001-58C4-488E-9FB9-43441A403CEE}"/>
            </c:ext>
          </c:extLst>
        </c:ser>
        <c:dLbls>
          <c:showLegendKey val="0"/>
          <c:showVal val="0"/>
          <c:showCatName val="0"/>
          <c:showSerName val="0"/>
          <c:showPercent val="0"/>
          <c:showBubbleSize val="0"/>
        </c:dLbls>
        <c:smooth val="0"/>
        <c:axId val="1898391744"/>
        <c:axId val="1898394240"/>
      </c:lineChart>
      <c:dateAx>
        <c:axId val="18983917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898394240"/>
        <c:crosses val="autoZero"/>
        <c:auto val="1"/>
        <c:lblOffset val="100"/>
        <c:baseTimeUnit val="days"/>
      </c:dateAx>
      <c:valAx>
        <c:axId val="1898394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89839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t-EE" b="1" dirty="0">
                <a:solidFill>
                  <a:srgbClr val="0471BD"/>
                </a:solidFill>
              </a:rPr>
              <a:t>Euroopa, 14-päeva </a:t>
            </a:r>
            <a:r>
              <a:rPr lang="et-EE" b="1" dirty="0" err="1" smtClean="0">
                <a:solidFill>
                  <a:srgbClr val="0471BD"/>
                </a:solidFill>
              </a:rPr>
              <a:t>kum</a:t>
            </a:r>
            <a:r>
              <a:rPr lang="et-EE" b="1" dirty="0" smtClean="0">
                <a:solidFill>
                  <a:srgbClr val="0471BD"/>
                </a:solidFill>
              </a:rPr>
              <a:t>. </a:t>
            </a:r>
            <a:r>
              <a:rPr lang="et-EE" b="1" dirty="0">
                <a:solidFill>
                  <a:srgbClr val="0471BD"/>
                </a:solidFill>
              </a:rPr>
              <a:t>haigestumus</a:t>
            </a:r>
          </a:p>
          <a:p>
            <a:pPr>
              <a:defRPr/>
            </a:pPr>
            <a:r>
              <a:rPr lang="et-EE" b="1" dirty="0">
                <a:solidFill>
                  <a:srgbClr val="0471BD"/>
                </a:solidFill>
              </a:rPr>
              <a:t>59,2/ 100 000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t-EE"/>
        </a:p>
      </c:txPr>
    </c:title>
    <c:autoTitleDeleted val="0"/>
    <c:plotArea>
      <c:layout/>
      <c:lineChart>
        <c:grouping val="standard"/>
        <c:varyColors val="0"/>
        <c:ser>
          <c:idx val="0"/>
          <c:order val="0"/>
          <c:spPr>
            <a:ln w="28575" cap="rnd">
              <a:solidFill>
                <a:schemeClr val="accent1"/>
              </a:solidFill>
              <a:round/>
            </a:ln>
            <a:effectLst/>
          </c:spPr>
          <c:marker>
            <c:symbol val="none"/>
          </c:marker>
          <c:cat>
            <c:numRef>
              <c:f>Euroopa!$N$2:$N$70</c:f>
              <c:numCache>
                <c:formatCode>m/d/yyyy</c:formatCode>
                <c:ptCount val="69"/>
                <c:pt idx="0">
                  <c:v>44081</c:v>
                </c:pt>
                <c:pt idx="1">
                  <c:v>44080</c:v>
                </c:pt>
                <c:pt idx="2">
                  <c:v>44079</c:v>
                </c:pt>
                <c:pt idx="3">
                  <c:v>44078</c:v>
                </c:pt>
                <c:pt idx="4">
                  <c:v>44077</c:v>
                </c:pt>
                <c:pt idx="5">
                  <c:v>44076</c:v>
                </c:pt>
                <c:pt idx="6">
                  <c:v>44075</c:v>
                </c:pt>
                <c:pt idx="7">
                  <c:v>44074</c:v>
                </c:pt>
                <c:pt idx="8">
                  <c:v>44073</c:v>
                </c:pt>
                <c:pt idx="9">
                  <c:v>44072</c:v>
                </c:pt>
                <c:pt idx="10">
                  <c:v>44071</c:v>
                </c:pt>
                <c:pt idx="11">
                  <c:v>44070</c:v>
                </c:pt>
                <c:pt idx="12">
                  <c:v>44069</c:v>
                </c:pt>
                <c:pt idx="13">
                  <c:v>44068</c:v>
                </c:pt>
                <c:pt idx="14">
                  <c:v>44067</c:v>
                </c:pt>
                <c:pt idx="15">
                  <c:v>44066</c:v>
                </c:pt>
                <c:pt idx="16">
                  <c:v>44065</c:v>
                </c:pt>
                <c:pt idx="17">
                  <c:v>44064</c:v>
                </c:pt>
                <c:pt idx="18">
                  <c:v>44063</c:v>
                </c:pt>
                <c:pt idx="19">
                  <c:v>44062</c:v>
                </c:pt>
                <c:pt idx="20">
                  <c:v>44061</c:v>
                </c:pt>
                <c:pt idx="21">
                  <c:v>44060</c:v>
                </c:pt>
                <c:pt idx="22">
                  <c:v>44059</c:v>
                </c:pt>
                <c:pt idx="23">
                  <c:v>44058</c:v>
                </c:pt>
                <c:pt idx="24">
                  <c:v>44057</c:v>
                </c:pt>
                <c:pt idx="25">
                  <c:v>44056</c:v>
                </c:pt>
                <c:pt idx="26">
                  <c:v>44055</c:v>
                </c:pt>
                <c:pt idx="27">
                  <c:v>44054</c:v>
                </c:pt>
                <c:pt idx="28">
                  <c:v>44053</c:v>
                </c:pt>
                <c:pt idx="29">
                  <c:v>44052</c:v>
                </c:pt>
                <c:pt idx="30">
                  <c:v>44051</c:v>
                </c:pt>
                <c:pt idx="31">
                  <c:v>44050</c:v>
                </c:pt>
                <c:pt idx="32">
                  <c:v>44049</c:v>
                </c:pt>
                <c:pt idx="33">
                  <c:v>44048</c:v>
                </c:pt>
                <c:pt idx="34">
                  <c:v>44047</c:v>
                </c:pt>
                <c:pt idx="35">
                  <c:v>44046</c:v>
                </c:pt>
                <c:pt idx="36">
                  <c:v>44045</c:v>
                </c:pt>
                <c:pt idx="37">
                  <c:v>44044</c:v>
                </c:pt>
                <c:pt idx="38">
                  <c:v>44043</c:v>
                </c:pt>
                <c:pt idx="39">
                  <c:v>44042</c:v>
                </c:pt>
                <c:pt idx="40">
                  <c:v>44041</c:v>
                </c:pt>
                <c:pt idx="41">
                  <c:v>44040</c:v>
                </c:pt>
                <c:pt idx="42">
                  <c:v>44039</c:v>
                </c:pt>
                <c:pt idx="43">
                  <c:v>44038</c:v>
                </c:pt>
                <c:pt idx="44">
                  <c:v>44037</c:v>
                </c:pt>
                <c:pt idx="45">
                  <c:v>44036</c:v>
                </c:pt>
                <c:pt idx="46">
                  <c:v>44035</c:v>
                </c:pt>
                <c:pt idx="47">
                  <c:v>44034</c:v>
                </c:pt>
                <c:pt idx="48">
                  <c:v>44033</c:v>
                </c:pt>
                <c:pt idx="49">
                  <c:v>44032</c:v>
                </c:pt>
                <c:pt idx="50">
                  <c:v>44031</c:v>
                </c:pt>
                <c:pt idx="51">
                  <c:v>44030</c:v>
                </c:pt>
                <c:pt idx="52">
                  <c:v>44029</c:v>
                </c:pt>
                <c:pt idx="53">
                  <c:v>44028</c:v>
                </c:pt>
                <c:pt idx="54">
                  <c:v>44027</c:v>
                </c:pt>
                <c:pt idx="55">
                  <c:v>44026</c:v>
                </c:pt>
                <c:pt idx="56">
                  <c:v>44025</c:v>
                </c:pt>
                <c:pt idx="57">
                  <c:v>44024</c:v>
                </c:pt>
                <c:pt idx="58">
                  <c:v>44023</c:v>
                </c:pt>
                <c:pt idx="59">
                  <c:v>44022</c:v>
                </c:pt>
                <c:pt idx="60">
                  <c:v>44021</c:v>
                </c:pt>
                <c:pt idx="61">
                  <c:v>44020</c:v>
                </c:pt>
                <c:pt idx="62">
                  <c:v>44019</c:v>
                </c:pt>
                <c:pt idx="63">
                  <c:v>44018</c:v>
                </c:pt>
                <c:pt idx="64">
                  <c:v>44017</c:v>
                </c:pt>
                <c:pt idx="65">
                  <c:v>44016</c:v>
                </c:pt>
                <c:pt idx="66">
                  <c:v>44015</c:v>
                </c:pt>
                <c:pt idx="67">
                  <c:v>44014</c:v>
                </c:pt>
                <c:pt idx="68">
                  <c:v>44013</c:v>
                </c:pt>
              </c:numCache>
            </c:numRef>
          </c:cat>
          <c:val>
            <c:numRef>
              <c:f>Euroopa!$P$2:$P$70</c:f>
              <c:numCache>
                <c:formatCode>General</c:formatCode>
                <c:ptCount val="69"/>
                <c:pt idx="0">
                  <c:v>59.229547237562691</c:v>
                </c:pt>
                <c:pt idx="1">
                  <c:v>61.873061371205864</c:v>
                </c:pt>
                <c:pt idx="2">
                  <c:v>60.508834733056894</c:v>
                </c:pt>
                <c:pt idx="3">
                  <c:v>59.0007315879621</c:v>
                </c:pt>
                <c:pt idx="4">
                  <c:v>58.03057634634748</c:v>
                </c:pt>
                <c:pt idx="5">
                  <c:v>56.663653227479308</c:v>
                </c:pt>
                <c:pt idx="6">
                  <c:v>55.506670393177338</c:v>
                </c:pt>
                <c:pt idx="7">
                  <c:v>54.17133461987693</c:v>
                </c:pt>
                <c:pt idx="8">
                  <c:v>51.874703470182126</c:v>
                </c:pt>
                <c:pt idx="9">
                  <c:v>51.274929115926035</c:v>
                </c:pt>
                <c:pt idx="10">
                  <c:v>50.170335049882787</c:v>
                </c:pt>
                <c:pt idx="11">
                  <c:v>48.684766779369866</c:v>
                </c:pt>
                <c:pt idx="12">
                  <c:v>47.496774416797109</c:v>
                </c:pt>
                <c:pt idx="13">
                  <c:v>46.206315786894791</c:v>
                </c:pt>
                <c:pt idx="14">
                  <c:v>45.861551466368653</c:v>
                </c:pt>
                <c:pt idx="15">
                  <c:v>42.61633692081282</c:v>
                </c:pt>
                <c:pt idx="16">
                  <c:v>41.650611611808309</c:v>
                </c:pt>
                <c:pt idx="17">
                  <c:v>41.03099886368954</c:v>
                </c:pt>
                <c:pt idx="18">
                  <c:v>39.298317395838616</c:v>
                </c:pt>
                <c:pt idx="19">
                  <c:v>38.162328589993265</c:v>
                </c:pt>
                <c:pt idx="20">
                  <c:v>37.062934879622752</c:v>
                </c:pt>
                <c:pt idx="21">
                  <c:v>37.544256687999749</c:v>
                </c:pt>
                <c:pt idx="22">
                  <c:v>35.232987500115009</c:v>
                </c:pt>
                <c:pt idx="23">
                  <c:v>34.199657567364874</c:v>
                </c:pt>
                <c:pt idx="24">
                  <c:v>33.446376417880103</c:v>
                </c:pt>
                <c:pt idx="25">
                  <c:v>32.313661910050925</c:v>
                </c:pt>
                <c:pt idx="26">
                  <c:v>30.72736082409936</c:v>
                </c:pt>
                <c:pt idx="27">
                  <c:v>29.796689764444437</c:v>
                </c:pt>
                <c:pt idx="28">
                  <c:v>28.552841729831133</c:v>
                </c:pt>
                <c:pt idx="29">
                  <c:v>27.854645829324284</c:v>
                </c:pt>
                <c:pt idx="30">
                  <c:v>27.510459326095116</c:v>
                </c:pt>
                <c:pt idx="31">
                  <c:v>26.827286675309516</c:v>
                </c:pt>
                <c:pt idx="32">
                  <c:v>25.831900078393822</c:v>
                </c:pt>
                <c:pt idx="33">
                  <c:v>24.920489595304606</c:v>
                </c:pt>
                <c:pt idx="34">
                  <c:v>24.156615128708697</c:v>
                </c:pt>
                <c:pt idx="35">
                  <c:v>22.676439819634176</c:v>
                </c:pt>
                <c:pt idx="36">
                  <c:v>21.692609568657904</c:v>
                </c:pt>
                <c:pt idx="37">
                  <c:v>21.407553035485453</c:v>
                </c:pt>
                <c:pt idx="38">
                  <c:v>20.897340362259897</c:v>
                </c:pt>
                <c:pt idx="39">
                  <c:v>19.951260841352408</c:v>
                </c:pt>
                <c:pt idx="40">
                  <c:v>19.144435289014975</c:v>
                </c:pt>
                <c:pt idx="41">
                  <c:v>18.562765876730651</c:v>
                </c:pt>
                <c:pt idx="42">
                  <c:v>17.876896745225853</c:v>
                </c:pt>
                <c:pt idx="43">
                  <c:v>16.800230515202877</c:v>
                </c:pt>
                <c:pt idx="44">
                  <c:v>16.618025460891296</c:v>
                </c:pt>
                <c:pt idx="45">
                  <c:v>16.206426939682157</c:v>
                </c:pt>
                <c:pt idx="46">
                  <c:v>15.55773072094917</c:v>
                </c:pt>
                <c:pt idx="47">
                  <c:v>14.803486542636117</c:v>
                </c:pt>
                <c:pt idx="48">
                  <c:v>14.343158762715738</c:v>
                </c:pt>
                <c:pt idx="49">
                  <c:v>13.82851615688007</c:v>
                </c:pt>
                <c:pt idx="50">
                  <c:v>13.06348605569022</c:v>
                </c:pt>
                <c:pt idx="51">
                  <c:v>12.979702547629397</c:v>
                </c:pt>
                <c:pt idx="52">
                  <c:v>12.793260166473361</c:v>
                </c:pt>
                <c:pt idx="53">
                  <c:v>12.544413517244438</c:v>
                </c:pt>
                <c:pt idx="54">
                  <c:v>12.304811944767053</c:v>
                </c:pt>
                <c:pt idx="55">
                  <c:v>12.317331319534762</c:v>
                </c:pt>
                <c:pt idx="56">
                  <c:v>12.282084464419519</c:v>
                </c:pt>
                <c:pt idx="57">
                  <c:v>12.021296257719857</c:v>
                </c:pt>
                <c:pt idx="58">
                  <c:v>12.054231843647216</c:v>
                </c:pt>
                <c:pt idx="59">
                  <c:v>12.486053970250348</c:v>
                </c:pt>
                <c:pt idx="60">
                  <c:v>12.398996164173356</c:v>
                </c:pt>
                <c:pt idx="61">
                  <c:v>12.54094661346261</c:v>
                </c:pt>
                <c:pt idx="62">
                  <c:v>12.755124224873263</c:v>
                </c:pt>
                <c:pt idx="63">
                  <c:v>12.698690735535745</c:v>
                </c:pt>
                <c:pt idx="64">
                  <c:v>12.639753371244684</c:v>
                </c:pt>
                <c:pt idx="65">
                  <c:v>12.973539163128372</c:v>
                </c:pt>
                <c:pt idx="66">
                  <c:v>13.175390005536972</c:v>
                </c:pt>
                <c:pt idx="67">
                  <c:v>13.360676752099065</c:v>
                </c:pt>
                <c:pt idx="68">
                  <c:v>13.586410709449142</c:v>
                </c:pt>
              </c:numCache>
            </c:numRef>
          </c:val>
          <c:smooth val="0"/>
          <c:extLst>
            <c:ext xmlns:c16="http://schemas.microsoft.com/office/drawing/2014/chart" uri="{C3380CC4-5D6E-409C-BE32-E72D297353CC}">
              <c16:uniqueId val="{00000000-58C4-488E-9FB9-43441A403CEE}"/>
            </c:ext>
          </c:extLst>
        </c:ser>
        <c:ser>
          <c:idx val="1"/>
          <c:order val="1"/>
          <c:spPr>
            <a:ln w="28575" cap="rnd">
              <a:solidFill>
                <a:schemeClr val="accent6"/>
              </a:solidFill>
              <a:round/>
            </a:ln>
            <a:effectLst/>
          </c:spPr>
          <c:marker>
            <c:symbol val="none"/>
          </c:marker>
          <c:cat>
            <c:numRef>
              <c:f>Euroopa!$N$2:$N$70</c:f>
              <c:numCache>
                <c:formatCode>m/d/yyyy</c:formatCode>
                <c:ptCount val="69"/>
                <c:pt idx="0">
                  <c:v>44081</c:v>
                </c:pt>
                <c:pt idx="1">
                  <c:v>44080</c:v>
                </c:pt>
                <c:pt idx="2">
                  <c:v>44079</c:v>
                </c:pt>
                <c:pt idx="3">
                  <c:v>44078</c:v>
                </c:pt>
                <c:pt idx="4">
                  <c:v>44077</c:v>
                </c:pt>
                <c:pt idx="5">
                  <c:v>44076</c:v>
                </c:pt>
                <c:pt idx="6">
                  <c:v>44075</c:v>
                </c:pt>
                <c:pt idx="7">
                  <c:v>44074</c:v>
                </c:pt>
                <c:pt idx="8">
                  <c:v>44073</c:v>
                </c:pt>
                <c:pt idx="9">
                  <c:v>44072</c:v>
                </c:pt>
                <c:pt idx="10">
                  <c:v>44071</c:v>
                </c:pt>
                <c:pt idx="11">
                  <c:v>44070</c:v>
                </c:pt>
                <c:pt idx="12">
                  <c:v>44069</c:v>
                </c:pt>
                <c:pt idx="13">
                  <c:v>44068</c:v>
                </c:pt>
                <c:pt idx="14">
                  <c:v>44067</c:v>
                </c:pt>
                <c:pt idx="15">
                  <c:v>44066</c:v>
                </c:pt>
                <c:pt idx="16">
                  <c:v>44065</c:v>
                </c:pt>
                <c:pt idx="17">
                  <c:v>44064</c:v>
                </c:pt>
                <c:pt idx="18">
                  <c:v>44063</c:v>
                </c:pt>
                <c:pt idx="19">
                  <c:v>44062</c:v>
                </c:pt>
                <c:pt idx="20">
                  <c:v>44061</c:v>
                </c:pt>
                <c:pt idx="21">
                  <c:v>44060</c:v>
                </c:pt>
                <c:pt idx="22">
                  <c:v>44059</c:v>
                </c:pt>
                <c:pt idx="23">
                  <c:v>44058</c:v>
                </c:pt>
                <c:pt idx="24">
                  <c:v>44057</c:v>
                </c:pt>
                <c:pt idx="25">
                  <c:v>44056</c:v>
                </c:pt>
                <c:pt idx="26">
                  <c:v>44055</c:v>
                </c:pt>
                <c:pt idx="27">
                  <c:v>44054</c:v>
                </c:pt>
                <c:pt idx="28">
                  <c:v>44053</c:v>
                </c:pt>
                <c:pt idx="29">
                  <c:v>44052</c:v>
                </c:pt>
                <c:pt idx="30">
                  <c:v>44051</c:v>
                </c:pt>
                <c:pt idx="31">
                  <c:v>44050</c:v>
                </c:pt>
                <c:pt idx="32">
                  <c:v>44049</c:v>
                </c:pt>
                <c:pt idx="33">
                  <c:v>44048</c:v>
                </c:pt>
                <c:pt idx="34">
                  <c:v>44047</c:v>
                </c:pt>
                <c:pt idx="35">
                  <c:v>44046</c:v>
                </c:pt>
                <c:pt idx="36">
                  <c:v>44045</c:v>
                </c:pt>
                <c:pt idx="37">
                  <c:v>44044</c:v>
                </c:pt>
                <c:pt idx="38">
                  <c:v>44043</c:v>
                </c:pt>
                <c:pt idx="39">
                  <c:v>44042</c:v>
                </c:pt>
                <c:pt idx="40">
                  <c:v>44041</c:v>
                </c:pt>
                <c:pt idx="41">
                  <c:v>44040</c:v>
                </c:pt>
                <c:pt idx="42">
                  <c:v>44039</c:v>
                </c:pt>
                <c:pt idx="43">
                  <c:v>44038</c:v>
                </c:pt>
                <c:pt idx="44">
                  <c:v>44037</c:v>
                </c:pt>
                <c:pt idx="45">
                  <c:v>44036</c:v>
                </c:pt>
                <c:pt idx="46">
                  <c:v>44035</c:v>
                </c:pt>
                <c:pt idx="47">
                  <c:v>44034</c:v>
                </c:pt>
                <c:pt idx="48">
                  <c:v>44033</c:v>
                </c:pt>
                <c:pt idx="49">
                  <c:v>44032</c:v>
                </c:pt>
                <c:pt idx="50">
                  <c:v>44031</c:v>
                </c:pt>
                <c:pt idx="51">
                  <c:v>44030</c:v>
                </c:pt>
                <c:pt idx="52">
                  <c:v>44029</c:v>
                </c:pt>
                <c:pt idx="53">
                  <c:v>44028</c:v>
                </c:pt>
                <c:pt idx="54">
                  <c:v>44027</c:v>
                </c:pt>
                <c:pt idx="55">
                  <c:v>44026</c:v>
                </c:pt>
                <c:pt idx="56">
                  <c:v>44025</c:v>
                </c:pt>
                <c:pt idx="57">
                  <c:v>44024</c:v>
                </c:pt>
                <c:pt idx="58">
                  <c:v>44023</c:v>
                </c:pt>
                <c:pt idx="59">
                  <c:v>44022</c:v>
                </c:pt>
                <c:pt idx="60">
                  <c:v>44021</c:v>
                </c:pt>
                <c:pt idx="61">
                  <c:v>44020</c:v>
                </c:pt>
                <c:pt idx="62">
                  <c:v>44019</c:v>
                </c:pt>
                <c:pt idx="63">
                  <c:v>44018</c:v>
                </c:pt>
                <c:pt idx="64">
                  <c:v>44017</c:v>
                </c:pt>
                <c:pt idx="65">
                  <c:v>44016</c:v>
                </c:pt>
                <c:pt idx="66">
                  <c:v>44015</c:v>
                </c:pt>
                <c:pt idx="67">
                  <c:v>44014</c:v>
                </c:pt>
                <c:pt idx="68">
                  <c:v>44013</c:v>
                </c:pt>
              </c:numCache>
            </c:numRef>
          </c:cat>
          <c:val>
            <c:numRef>
              <c:f>Euroopa!$Q$2:$Q$70</c:f>
              <c:numCache>
                <c:formatCode>General</c:formatCode>
                <c:ptCount val="69"/>
                <c:pt idx="0">
                  <c:v>16</c:v>
                </c:pt>
                <c:pt idx="1">
                  <c:v>16</c:v>
                </c:pt>
                <c:pt idx="2">
                  <c:v>16</c:v>
                </c:pt>
                <c:pt idx="3">
                  <c:v>16</c:v>
                </c:pt>
                <c:pt idx="4">
                  <c:v>16</c:v>
                </c:pt>
                <c:pt idx="5">
                  <c:v>16</c:v>
                </c:pt>
                <c:pt idx="6">
                  <c:v>16</c:v>
                </c:pt>
                <c:pt idx="7">
                  <c:v>16</c:v>
                </c:pt>
                <c:pt idx="8">
                  <c:v>16</c:v>
                </c:pt>
                <c:pt idx="9">
                  <c:v>16</c:v>
                </c:pt>
                <c:pt idx="10">
                  <c:v>16</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16</c:v>
                </c:pt>
                <c:pt idx="57">
                  <c:v>16</c:v>
                </c:pt>
                <c:pt idx="58">
                  <c:v>16</c:v>
                </c:pt>
                <c:pt idx="59">
                  <c:v>16</c:v>
                </c:pt>
                <c:pt idx="60">
                  <c:v>16</c:v>
                </c:pt>
                <c:pt idx="61">
                  <c:v>16</c:v>
                </c:pt>
                <c:pt idx="62">
                  <c:v>16</c:v>
                </c:pt>
                <c:pt idx="63">
                  <c:v>16</c:v>
                </c:pt>
                <c:pt idx="64">
                  <c:v>16</c:v>
                </c:pt>
                <c:pt idx="65">
                  <c:v>16</c:v>
                </c:pt>
                <c:pt idx="66">
                  <c:v>16</c:v>
                </c:pt>
                <c:pt idx="67">
                  <c:v>16</c:v>
                </c:pt>
                <c:pt idx="68">
                  <c:v>16</c:v>
                </c:pt>
              </c:numCache>
            </c:numRef>
          </c:val>
          <c:smooth val="0"/>
          <c:extLst>
            <c:ext xmlns:c16="http://schemas.microsoft.com/office/drawing/2014/chart" uri="{C3380CC4-5D6E-409C-BE32-E72D297353CC}">
              <c16:uniqueId val="{00000001-58C4-488E-9FB9-43441A403CEE}"/>
            </c:ext>
          </c:extLst>
        </c:ser>
        <c:dLbls>
          <c:showLegendKey val="0"/>
          <c:showVal val="0"/>
          <c:showCatName val="0"/>
          <c:showSerName val="0"/>
          <c:showPercent val="0"/>
          <c:showBubbleSize val="0"/>
        </c:dLbls>
        <c:smooth val="0"/>
        <c:axId val="1898391744"/>
        <c:axId val="1898394240"/>
      </c:lineChart>
      <c:dateAx>
        <c:axId val="189839174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898394240"/>
        <c:crosses val="autoZero"/>
        <c:auto val="1"/>
        <c:lblOffset val="100"/>
        <c:baseTimeUnit val="days"/>
      </c:dateAx>
      <c:valAx>
        <c:axId val="18983942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1898391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13AB8-6763-4D64-A471-715A6D0ACD32}" type="datetimeFigureOut">
              <a:rPr lang="et-EE" smtClean="0"/>
              <a:t>10.09.2020</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smtClean="0"/>
              <a:t>Redigeeri juhtslaidi tekstilaade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13CA6-FA0D-4AAB-858E-D27F28D9B949}" type="slidenum">
              <a:rPr lang="et-EE" smtClean="0"/>
              <a:t>‹#›</a:t>
            </a:fld>
            <a:endParaRPr lang="et-EE"/>
          </a:p>
        </p:txBody>
      </p:sp>
    </p:spTree>
    <p:extLst>
      <p:ext uri="{BB962C8B-B14F-4D97-AF65-F5344CB8AC3E}">
        <p14:creationId xmlns:p14="http://schemas.microsoft.com/office/powerpoint/2010/main" val="1659640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juhtslaidi alapealkirja laadi redigeerimiseks</a:t>
            </a:r>
          </a:p>
        </p:txBody>
      </p:sp>
      <p:sp>
        <p:nvSpPr>
          <p:cNvPr id="4" name="Kuupäeva kohatäide 3"/>
          <p:cNvSpPr>
            <a:spLocks noGrp="1"/>
          </p:cNvSpPr>
          <p:nvPr>
            <p:ph type="dt" sz="half" idx="10"/>
          </p:nvPr>
        </p:nvSpPr>
        <p:spPr/>
        <p:txBody>
          <a:bodyPr/>
          <a:lstStyle/>
          <a:p>
            <a:fld id="{56DABBA6-DBF0-4212-B0A0-986824BB3708}" type="datetimeFigureOut">
              <a:rPr lang="et-EE" smtClean="0"/>
              <a:t>10.09.2020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1579056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6DABBA6-DBF0-4212-B0A0-986824BB3708}" type="datetimeFigureOut">
              <a:rPr lang="et-EE" smtClean="0"/>
              <a:t>10.09.2020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3560107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6DABBA6-DBF0-4212-B0A0-986824BB3708}" type="datetimeFigureOut">
              <a:rPr lang="et-EE" smtClean="0"/>
              <a:t>10.09.2020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164356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6DABBA6-DBF0-4212-B0A0-986824BB3708}" type="datetimeFigureOut">
              <a:rPr lang="et-EE" smtClean="0"/>
              <a:t>10.09.2020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505436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Redigeeri juhtslaidi tekstilaade</a:t>
            </a:r>
          </a:p>
        </p:txBody>
      </p:sp>
      <p:sp>
        <p:nvSpPr>
          <p:cNvPr id="4" name="Kuupäeva kohatäide 3"/>
          <p:cNvSpPr>
            <a:spLocks noGrp="1"/>
          </p:cNvSpPr>
          <p:nvPr>
            <p:ph type="dt" sz="half" idx="10"/>
          </p:nvPr>
        </p:nvSpPr>
        <p:spPr/>
        <p:txBody>
          <a:bodyPr/>
          <a:lstStyle/>
          <a:p>
            <a:fld id="{56DABBA6-DBF0-4212-B0A0-986824BB3708}" type="datetimeFigureOut">
              <a:rPr lang="et-EE" smtClean="0"/>
              <a:t>10.09.2020</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158575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56DABBA6-DBF0-4212-B0A0-986824BB3708}" type="datetimeFigureOut">
              <a:rPr lang="et-EE" smtClean="0"/>
              <a:t>10.09.2020</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40383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4" name="Sisu kohatäide 3"/>
          <p:cNvSpPr>
            <a:spLocks noGrp="1"/>
          </p:cNvSpPr>
          <p:nvPr>
            <p:ph sz="half" idx="2"/>
          </p:nvPr>
        </p:nvSpPr>
        <p:spPr>
          <a:xfrm>
            <a:off x="839788" y="2505075"/>
            <a:ext cx="5157787"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Redigeeri juhtslaidi tekstilaade</a:t>
            </a:r>
          </a:p>
        </p:txBody>
      </p:sp>
      <p:sp>
        <p:nvSpPr>
          <p:cNvPr id="6" name="Sisu kohatäide 5"/>
          <p:cNvSpPr>
            <a:spLocks noGrp="1"/>
          </p:cNvSpPr>
          <p:nvPr>
            <p:ph sz="quarter" idx="4"/>
          </p:nvPr>
        </p:nvSpPr>
        <p:spPr>
          <a:xfrm>
            <a:off x="6172200" y="2505075"/>
            <a:ext cx="5183188" cy="3684588"/>
          </a:xfrm>
        </p:spPr>
        <p:txBody>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56DABBA6-DBF0-4212-B0A0-986824BB3708}" type="datetimeFigureOut">
              <a:rPr lang="et-EE" smtClean="0"/>
              <a:t>10.09.2020</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39196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56DABBA6-DBF0-4212-B0A0-986824BB3708}" type="datetimeFigureOut">
              <a:rPr lang="et-EE" smtClean="0"/>
              <a:t>10.09.2020</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28375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56DABBA6-DBF0-4212-B0A0-986824BB3708}" type="datetimeFigureOut">
              <a:rPr lang="et-EE" smtClean="0"/>
              <a:t>10.09.2020</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759545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56DABBA6-DBF0-4212-B0A0-986824BB3708}" type="datetimeFigureOut">
              <a:rPr lang="et-EE" smtClean="0"/>
              <a:t>10.09.2020</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3720690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Redigeeri juhtslaidi tekstilaade</a:t>
            </a:r>
          </a:p>
        </p:txBody>
      </p:sp>
      <p:sp>
        <p:nvSpPr>
          <p:cNvPr id="5" name="Kuupäeva kohatäide 4"/>
          <p:cNvSpPr>
            <a:spLocks noGrp="1"/>
          </p:cNvSpPr>
          <p:nvPr>
            <p:ph type="dt" sz="half" idx="10"/>
          </p:nvPr>
        </p:nvSpPr>
        <p:spPr/>
        <p:txBody>
          <a:bodyPr/>
          <a:lstStyle/>
          <a:p>
            <a:fld id="{56DABBA6-DBF0-4212-B0A0-986824BB3708}" type="datetimeFigureOut">
              <a:rPr lang="et-EE" smtClean="0"/>
              <a:t>10.09.2020</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83AE007C-6501-4926-970A-56280059144C}" type="slidenum">
              <a:rPr lang="et-EE" smtClean="0"/>
              <a:t>‹#›</a:t>
            </a:fld>
            <a:endParaRPr lang="et-EE"/>
          </a:p>
        </p:txBody>
      </p:sp>
    </p:spTree>
    <p:extLst>
      <p:ext uri="{BB962C8B-B14F-4D97-AF65-F5344CB8AC3E}">
        <p14:creationId xmlns:p14="http://schemas.microsoft.com/office/powerpoint/2010/main" val="5221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Redigeeri juhtslaidi tekstilaade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DABBA6-DBF0-4212-B0A0-986824BB3708}" type="datetimeFigureOut">
              <a:rPr lang="et-EE" smtClean="0"/>
              <a:t>10.09.2020</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E007C-6501-4926-970A-56280059144C}" type="slidenum">
              <a:rPr lang="et-EE" smtClean="0"/>
              <a:t>‹#›</a:t>
            </a:fld>
            <a:endParaRPr lang="et-EE"/>
          </a:p>
        </p:txBody>
      </p:sp>
    </p:spTree>
    <p:extLst>
      <p:ext uri="{BB962C8B-B14F-4D97-AF65-F5344CB8AC3E}">
        <p14:creationId xmlns:p14="http://schemas.microsoft.com/office/powerpoint/2010/main" val="3758990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uhtkiri: katseaja lõpp - Tänane le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347" y="-1137920"/>
            <a:ext cx="12769415" cy="8519160"/>
          </a:xfrm>
          <a:prstGeom prst="rect">
            <a:avLst/>
          </a:prstGeom>
          <a:noFill/>
          <a:ln>
            <a:noFill/>
          </a:ln>
          <a:effectLst/>
          <a:scene3d>
            <a:camera prst="orthographicFront">
              <a:rot lat="0" lon="0" rev="0"/>
            </a:camera>
            <a:lightRig rig="chilly" dir="t">
              <a:rot lat="0" lon="0" rev="18480000"/>
            </a:lightRig>
          </a:scene3d>
          <a:sp3d prstMaterial="clear">
            <a:bevelT h="63500"/>
          </a:sp3d>
          <a:extLst>
            <a:ext uri="{909E8E84-426E-40DD-AFC4-6F175D3DCCD1}">
              <a14:hiddenFill xmlns:a14="http://schemas.microsoft.com/office/drawing/2010/main">
                <a:solidFill>
                  <a:srgbClr val="FFFFFF"/>
                </a:solidFill>
              </a14:hiddenFill>
            </a:ext>
          </a:extLst>
        </p:spPr>
      </p:pic>
      <p:sp>
        <p:nvSpPr>
          <p:cNvPr id="2" name="Pealkiri 1"/>
          <p:cNvSpPr>
            <a:spLocks noGrp="1"/>
          </p:cNvSpPr>
          <p:nvPr>
            <p:ph type="ctrTitle"/>
          </p:nvPr>
        </p:nvSpPr>
        <p:spPr>
          <a:xfrm>
            <a:off x="1465360" y="4549945"/>
            <a:ext cx="9144000" cy="1310554"/>
          </a:xfrm>
        </p:spPr>
        <p:txBody>
          <a:bodyPr>
            <a:normAutofit fontScale="90000"/>
          </a:bodyPr>
          <a:lstStyle/>
          <a:p>
            <a:r>
              <a:rPr lang="et-EE" sz="3400" b="1" dirty="0" smtClean="0">
                <a:solidFill>
                  <a:srgbClr val="262626"/>
                </a:solidFill>
                <a:latin typeface="Times New Roman" panose="02020603050405020304" pitchFamily="18" charset="0"/>
                <a:cs typeface="Times New Roman" panose="02020603050405020304" pitchFamily="18" charset="0"/>
              </a:rPr>
              <a:t>Eesti </a:t>
            </a:r>
            <a:r>
              <a:rPr lang="et-EE" sz="3400" b="1" dirty="0" smtClean="0">
                <a:solidFill>
                  <a:srgbClr val="262626"/>
                </a:solidFill>
                <a:latin typeface="Times New Roman" panose="02020603050405020304" pitchFamily="18" charset="0"/>
                <a:cs typeface="Times New Roman" panose="02020603050405020304" pitchFamily="18" charset="0"/>
              </a:rPr>
              <a:t>Turismifirmade Liidu Volikogu</a:t>
            </a:r>
            <a:r>
              <a:rPr lang="et-EE" sz="3400" b="1" dirty="0" smtClean="0">
                <a:solidFill>
                  <a:srgbClr val="262626"/>
                </a:solidFill>
                <a:latin typeface="Times New Roman" panose="02020603050405020304" pitchFamily="18" charset="0"/>
                <a:cs typeface="Times New Roman" panose="02020603050405020304" pitchFamily="18" charset="0"/>
              </a:rPr>
              <a:t/>
            </a:r>
            <a:br>
              <a:rPr lang="et-EE" sz="3400" b="1" dirty="0" smtClean="0">
                <a:solidFill>
                  <a:srgbClr val="262626"/>
                </a:solidFill>
                <a:latin typeface="Times New Roman" panose="02020603050405020304" pitchFamily="18" charset="0"/>
                <a:cs typeface="Times New Roman" panose="02020603050405020304" pitchFamily="18" charset="0"/>
              </a:rPr>
            </a:br>
            <a:r>
              <a:rPr lang="et-EE" sz="3400" b="1" dirty="0" smtClean="0">
                <a:solidFill>
                  <a:srgbClr val="262626"/>
                </a:solidFill>
                <a:latin typeface="Times New Roman" panose="02020603050405020304" pitchFamily="18" charset="0"/>
                <a:cs typeface="Times New Roman" panose="02020603050405020304" pitchFamily="18" charset="0"/>
              </a:rPr>
              <a:t>„Viiruse </a:t>
            </a:r>
            <a:r>
              <a:rPr lang="et-EE" sz="3400" b="1" dirty="0" smtClean="0">
                <a:solidFill>
                  <a:srgbClr val="262626"/>
                </a:solidFill>
                <a:latin typeface="Times New Roman" panose="02020603050405020304" pitchFamily="18" charset="0"/>
                <a:cs typeface="Times New Roman" panose="02020603050405020304" pitchFamily="18" charset="0"/>
              </a:rPr>
              <a:t>levik</a:t>
            </a:r>
            <a:r>
              <a:rPr lang="et-EE" sz="3400" b="1" dirty="0">
                <a:solidFill>
                  <a:srgbClr val="262626"/>
                </a:solidFill>
                <a:latin typeface="Times New Roman" panose="02020603050405020304" pitchFamily="18" charset="0"/>
                <a:cs typeface="Times New Roman" panose="02020603050405020304" pitchFamily="18" charset="0"/>
              </a:rPr>
              <a:t> </a:t>
            </a:r>
            <a:r>
              <a:rPr lang="et-EE" sz="3400" b="1" dirty="0" smtClean="0">
                <a:solidFill>
                  <a:srgbClr val="262626"/>
                </a:solidFill>
                <a:latin typeface="Times New Roman" panose="02020603050405020304" pitchFamily="18" charset="0"/>
                <a:cs typeface="Times New Roman" panose="02020603050405020304" pitchFamily="18" charset="0"/>
              </a:rPr>
              <a:t>ja turism, kuidas edasi?“</a:t>
            </a:r>
            <a:r>
              <a:rPr lang="et-EE" sz="3400" b="1" dirty="0" smtClean="0">
                <a:solidFill>
                  <a:srgbClr val="262626"/>
                </a:solidFill>
                <a:latin typeface="Times New Roman" panose="02020603050405020304" pitchFamily="18" charset="0"/>
                <a:cs typeface="Times New Roman" panose="02020603050405020304" pitchFamily="18" charset="0"/>
              </a:rPr>
              <a:t/>
            </a:r>
            <a:br>
              <a:rPr lang="et-EE" sz="3400" b="1" dirty="0" smtClean="0">
                <a:solidFill>
                  <a:srgbClr val="262626"/>
                </a:solidFill>
                <a:latin typeface="Times New Roman" panose="02020603050405020304" pitchFamily="18" charset="0"/>
                <a:cs typeface="Times New Roman" panose="02020603050405020304" pitchFamily="18" charset="0"/>
              </a:rPr>
            </a:br>
            <a:r>
              <a:rPr lang="et-EE" sz="3400" b="1" dirty="0">
                <a:solidFill>
                  <a:srgbClr val="262626"/>
                </a:solidFill>
                <a:latin typeface="Times New Roman" panose="02020603050405020304" pitchFamily="18" charset="0"/>
                <a:cs typeface="Times New Roman" panose="02020603050405020304" pitchFamily="18" charset="0"/>
              </a:rPr>
              <a:t/>
            </a:r>
            <a:br>
              <a:rPr lang="et-EE" sz="3400" b="1" dirty="0">
                <a:solidFill>
                  <a:srgbClr val="262626"/>
                </a:solidFill>
                <a:latin typeface="Times New Roman" panose="02020603050405020304" pitchFamily="18" charset="0"/>
                <a:cs typeface="Times New Roman" panose="02020603050405020304" pitchFamily="18" charset="0"/>
              </a:rPr>
            </a:br>
            <a:r>
              <a:rPr lang="et-EE" sz="2000" b="1" dirty="0" smtClean="0">
                <a:solidFill>
                  <a:srgbClr val="262626"/>
                </a:solidFill>
                <a:latin typeface="Times New Roman" panose="02020603050405020304" pitchFamily="18" charset="0"/>
                <a:cs typeface="Times New Roman" panose="02020603050405020304" pitchFamily="18" charset="0"/>
              </a:rPr>
              <a:t>Terviseamet 2020</a:t>
            </a:r>
            <a:br>
              <a:rPr lang="et-EE" sz="2000" b="1" dirty="0" smtClean="0">
                <a:solidFill>
                  <a:srgbClr val="262626"/>
                </a:solidFill>
                <a:latin typeface="Times New Roman" panose="02020603050405020304" pitchFamily="18" charset="0"/>
                <a:cs typeface="Times New Roman" panose="02020603050405020304" pitchFamily="18" charset="0"/>
              </a:rPr>
            </a:br>
            <a:r>
              <a:rPr lang="et-EE" sz="2000" b="1" dirty="0" smtClean="0">
                <a:solidFill>
                  <a:srgbClr val="262626"/>
                </a:solidFill>
                <a:latin typeface="Times New Roman" panose="02020603050405020304" pitchFamily="18" charset="0"/>
                <a:cs typeface="Times New Roman" panose="02020603050405020304" pitchFamily="18" charset="0"/>
              </a:rPr>
              <a:t/>
            </a:r>
            <a:br>
              <a:rPr lang="et-EE" sz="2000" b="1" dirty="0" smtClean="0">
                <a:solidFill>
                  <a:srgbClr val="262626"/>
                </a:solidFill>
                <a:latin typeface="Times New Roman" panose="02020603050405020304" pitchFamily="18" charset="0"/>
                <a:cs typeface="Times New Roman" panose="02020603050405020304" pitchFamily="18" charset="0"/>
              </a:rPr>
            </a:br>
            <a:r>
              <a:rPr lang="et-EE" sz="2000" b="1" dirty="0" smtClean="0">
                <a:solidFill>
                  <a:srgbClr val="262626"/>
                </a:solidFill>
                <a:latin typeface="Times New Roman" panose="02020603050405020304" pitchFamily="18" charset="0"/>
                <a:cs typeface="Times New Roman" panose="02020603050405020304" pitchFamily="18" charset="0"/>
              </a:rPr>
              <a:t>Mari-Anne Härma</a:t>
            </a:r>
            <a:endParaRPr lang="et-EE" sz="2000" b="1" dirty="0">
              <a:solidFill>
                <a:srgbClr val="262626"/>
              </a:solidFill>
              <a:latin typeface="Times New Roman" panose="02020603050405020304" pitchFamily="18" charset="0"/>
              <a:cs typeface="Times New Roman" panose="02020603050405020304" pitchFamily="18" charset="0"/>
            </a:endParaRPr>
          </a:p>
        </p:txBody>
      </p:sp>
      <p:pic>
        <p:nvPicPr>
          <p:cNvPr id="1030" name="Picture 6" descr="http://www.itk.ee/upload/images/terviseam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474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terviseamet.png"/>
          <p:cNvPicPr>
            <a:picLocks noChangeAspect="1"/>
          </p:cNvPicPr>
          <p:nvPr/>
        </p:nvPicPr>
        <p:blipFill>
          <a:blip r:embed="rId2" cstate="print"/>
          <a:stretch>
            <a:fillRect/>
          </a:stretch>
        </p:blipFill>
        <p:spPr>
          <a:xfrm>
            <a:off x="9906027" y="5413876"/>
            <a:ext cx="1788223" cy="980573"/>
          </a:xfrm>
          <a:prstGeom prst="rect">
            <a:avLst/>
          </a:prstGeom>
        </p:spPr>
      </p:pic>
      <p:sp>
        <p:nvSpPr>
          <p:cNvPr id="16" name="TextBox 15"/>
          <p:cNvSpPr txBox="1"/>
          <p:nvPr/>
        </p:nvSpPr>
        <p:spPr>
          <a:xfrm>
            <a:off x="571461" y="6184071"/>
            <a:ext cx="8763061" cy="420756"/>
          </a:xfrm>
          <a:prstGeom prst="rect">
            <a:avLst/>
          </a:prstGeom>
          <a:noFill/>
        </p:spPr>
        <p:txBody>
          <a:bodyPr wrap="square" rtlCol="0">
            <a:spAutoFit/>
          </a:bodyPr>
          <a:lstStyle/>
          <a:p>
            <a:r>
              <a:rPr lang="et-EE" sz="1067" b="1" dirty="0"/>
              <a:t>Viirus ringleb Eestis edasi: </a:t>
            </a:r>
            <a:r>
              <a:rPr lang="et-EE" sz="1067" dirty="0"/>
              <a:t>nakkusohutu käitumine jätkuvalt vajalik ( iga inimese nakkusohutu käitumine; asutustes ja ettevõtetes nakkusohutu tegevuskeskkonna tagamine; tervishoiu ja riigi tasandi valmisolek); eritähelepanu riskirühmadele.</a:t>
            </a:r>
            <a:endParaRPr lang="et-EE" sz="1067" dirty="0">
              <a:solidFill>
                <a:schemeClr val="accent6">
                  <a:lumMod val="75000"/>
                </a:schemeClr>
              </a:solidFill>
            </a:endParaRPr>
          </a:p>
        </p:txBody>
      </p:sp>
      <p:grpSp>
        <p:nvGrpSpPr>
          <p:cNvPr id="23" name="Группа 22"/>
          <p:cNvGrpSpPr/>
          <p:nvPr/>
        </p:nvGrpSpPr>
        <p:grpSpPr>
          <a:xfrm>
            <a:off x="571461" y="1568036"/>
            <a:ext cx="10858576" cy="2573885"/>
            <a:chOff x="428596" y="2285998"/>
            <a:chExt cx="8143932" cy="1930414"/>
          </a:xfrm>
        </p:grpSpPr>
        <p:cxnSp>
          <p:nvCxnSpPr>
            <p:cNvPr id="24" name="Прямая соединительная линия 23"/>
            <p:cNvCxnSpPr/>
            <p:nvPr/>
          </p:nvCxnSpPr>
          <p:spPr>
            <a:xfrm>
              <a:off x="428596" y="2285998"/>
              <a:ext cx="7215238"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Дуга 24"/>
            <p:cNvSpPr/>
            <p:nvPr/>
          </p:nvSpPr>
          <p:spPr>
            <a:xfrm>
              <a:off x="6643702" y="2285998"/>
              <a:ext cx="1928826" cy="1928826"/>
            </a:xfrm>
            <a:prstGeom prst="arc">
              <a:avLst>
                <a:gd name="adj1" fmla="val 16200000"/>
                <a:gd name="adj2" fmla="val 543769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cxnSp>
          <p:nvCxnSpPr>
            <p:cNvPr id="26" name="Прямая соединительная линия 25"/>
            <p:cNvCxnSpPr/>
            <p:nvPr/>
          </p:nvCxnSpPr>
          <p:spPr>
            <a:xfrm>
              <a:off x="428596" y="4214824"/>
              <a:ext cx="7215238" cy="158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447619" y="2055269"/>
            <a:ext cx="1619261" cy="1241815"/>
          </a:xfrm>
          <a:prstGeom prst="rect">
            <a:avLst/>
          </a:prstGeom>
          <a:noFill/>
        </p:spPr>
        <p:txBody>
          <a:bodyPr wrap="square" rtlCol="0" anchor="b">
            <a:spAutoFit/>
          </a:bodyPr>
          <a:lstStyle/>
          <a:p>
            <a:pPr lvl="0"/>
            <a:r>
              <a:rPr lang="et-EE" sz="1067" b="1" dirty="0"/>
              <a:t>27.02 </a:t>
            </a:r>
            <a:r>
              <a:rPr lang="et-EE" sz="1067" dirty="0"/>
              <a:t>Terviseameti riskihinnang hingamisaparaatide vajaduse hindamiseks (põhineb Eestile kohandatud pandeemilise gripi mudelil)</a:t>
            </a:r>
          </a:p>
        </p:txBody>
      </p:sp>
      <p:sp>
        <p:nvSpPr>
          <p:cNvPr id="31" name="TextBox 30"/>
          <p:cNvSpPr txBox="1"/>
          <p:nvPr/>
        </p:nvSpPr>
        <p:spPr>
          <a:xfrm>
            <a:off x="2095472" y="2048458"/>
            <a:ext cx="1238259" cy="749179"/>
          </a:xfrm>
          <a:prstGeom prst="rect">
            <a:avLst/>
          </a:prstGeom>
          <a:solidFill>
            <a:schemeClr val="accent1">
              <a:lumMod val="20000"/>
              <a:lumOff val="80000"/>
            </a:schemeClr>
          </a:solidFill>
        </p:spPr>
        <p:txBody>
          <a:bodyPr wrap="square" rtlCol="0" anchor="b">
            <a:spAutoFit/>
          </a:bodyPr>
          <a:lstStyle/>
          <a:p>
            <a:pPr lvl="0"/>
            <a:r>
              <a:rPr lang="et-EE" sz="1067" b="1" dirty="0"/>
              <a:t>27.02</a:t>
            </a:r>
            <a:r>
              <a:rPr lang="et-EE" sz="1067" dirty="0"/>
              <a:t> Eestis diagnoositi esimene COVID-19 haigusjuhtum</a:t>
            </a:r>
          </a:p>
        </p:txBody>
      </p:sp>
      <p:sp>
        <p:nvSpPr>
          <p:cNvPr id="33" name="TextBox 32"/>
          <p:cNvSpPr txBox="1"/>
          <p:nvPr/>
        </p:nvSpPr>
        <p:spPr>
          <a:xfrm>
            <a:off x="3428982" y="2212539"/>
            <a:ext cx="1619261" cy="913392"/>
          </a:xfrm>
          <a:prstGeom prst="rect">
            <a:avLst/>
          </a:prstGeom>
          <a:noFill/>
        </p:spPr>
        <p:txBody>
          <a:bodyPr wrap="square" rtlCol="0" anchor="b">
            <a:spAutoFit/>
          </a:bodyPr>
          <a:lstStyle/>
          <a:p>
            <a:pPr lvl="0"/>
            <a:r>
              <a:rPr lang="et-EE" sz="1067" b="1" dirty="0"/>
              <a:t>27.02</a:t>
            </a:r>
            <a:r>
              <a:rPr lang="et-EE" sz="1067" dirty="0"/>
              <a:t> Sotsiaalministri kokku kutsutud komisjoni otsus: ei peeta vajalikuks piirata ega keelata kultuuriüritusi</a:t>
            </a:r>
          </a:p>
        </p:txBody>
      </p:sp>
      <p:sp>
        <p:nvSpPr>
          <p:cNvPr id="35" name="TextBox 34"/>
          <p:cNvSpPr txBox="1"/>
          <p:nvPr/>
        </p:nvSpPr>
        <p:spPr>
          <a:xfrm>
            <a:off x="5048243" y="2212540"/>
            <a:ext cx="2095515" cy="1098058"/>
          </a:xfrm>
          <a:prstGeom prst="rect">
            <a:avLst/>
          </a:prstGeom>
          <a:noFill/>
        </p:spPr>
        <p:txBody>
          <a:bodyPr wrap="square" rtlCol="0" anchor="b">
            <a:spAutoFit/>
          </a:bodyPr>
          <a:lstStyle/>
          <a:p>
            <a:pPr lvl="0"/>
            <a:r>
              <a:rPr lang="et-EE" sz="1067" b="1" dirty="0"/>
              <a:t>28.02</a:t>
            </a:r>
            <a:r>
              <a:rPr lang="et-EE" sz="1067" dirty="0"/>
              <a:t> Terviseamet: tervishoiualase hädaolukorra oht, tõsta tervishoiu valmisolek tasemele 1 (IKV-de </a:t>
            </a:r>
            <a:r>
              <a:rPr lang="et-EE" sz="1200" dirty="0"/>
              <a:t>tarneraskused</a:t>
            </a:r>
            <a:r>
              <a:rPr lang="et-EE" sz="1067" dirty="0"/>
              <a:t>, </a:t>
            </a:r>
            <a:r>
              <a:rPr lang="fi-FI" sz="1067" dirty="0"/>
              <a:t>võimalik oht vältimatu abi toimepidevusele</a:t>
            </a:r>
            <a:r>
              <a:rPr lang="et-EE" sz="1067" dirty="0"/>
              <a:t>)</a:t>
            </a:r>
          </a:p>
        </p:txBody>
      </p:sp>
      <p:sp>
        <p:nvSpPr>
          <p:cNvPr id="37" name="TextBox 36"/>
          <p:cNvSpPr txBox="1"/>
          <p:nvPr/>
        </p:nvSpPr>
        <p:spPr>
          <a:xfrm>
            <a:off x="5619747" y="861528"/>
            <a:ext cx="2762269" cy="420756"/>
          </a:xfrm>
          <a:prstGeom prst="rect">
            <a:avLst/>
          </a:prstGeom>
          <a:solidFill>
            <a:schemeClr val="accent1">
              <a:lumMod val="20000"/>
              <a:lumOff val="80000"/>
            </a:schemeClr>
          </a:solidFill>
        </p:spPr>
        <p:txBody>
          <a:bodyPr wrap="square" rtlCol="0" anchor="b">
            <a:spAutoFit/>
          </a:bodyPr>
          <a:lstStyle/>
          <a:p>
            <a:pPr lvl="0"/>
            <a:r>
              <a:rPr lang="et-EE" sz="1067" b="1" dirty="0"/>
              <a:t>29.02</a:t>
            </a:r>
            <a:r>
              <a:rPr lang="et-EE" sz="1067" dirty="0"/>
              <a:t> WHO väljendab vastuseisu reisipiirangutele</a:t>
            </a:r>
          </a:p>
        </p:txBody>
      </p:sp>
      <p:sp>
        <p:nvSpPr>
          <p:cNvPr id="39" name="TextBox 38"/>
          <p:cNvSpPr txBox="1"/>
          <p:nvPr/>
        </p:nvSpPr>
        <p:spPr>
          <a:xfrm>
            <a:off x="7048507" y="2212539"/>
            <a:ext cx="1333509" cy="913392"/>
          </a:xfrm>
          <a:prstGeom prst="rect">
            <a:avLst/>
          </a:prstGeom>
          <a:noFill/>
        </p:spPr>
        <p:txBody>
          <a:bodyPr wrap="square" rtlCol="0" anchor="b">
            <a:spAutoFit/>
          </a:bodyPr>
          <a:lstStyle/>
          <a:p>
            <a:pPr lvl="0"/>
            <a:r>
              <a:rPr lang="et-EE" sz="1067" b="1" dirty="0"/>
              <a:t>29.02</a:t>
            </a:r>
            <a:r>
              <a:rPr lang="et-EE" sz="1067" dirty="0"/>
              <a:t> Terviseamet annab välja esimese juhise avalike suurürituste läbiviimiseks </a:t>
            </a:r>
          </a:p>
        </p:txBody>
      </p:sp>
      <p:sp>
        <p:nvSpPr>
          <p:cNvPr id="54" name="TextBox 53"/>
          <p:cNvSpPr txBox="1"/>
          <p:nvPr/>
        </p:nvSpPr>
        <p:spPr>
          <a:xfrm>
            <a:off x="8382016" y="2376687"/>
            <a:ext cx="2095515" cy="913392"/>
          </a:xfrm>
          <a:prstGeom prst="rect">
            <a:avLst/>
          </a:prstGeom>
          <a:noFill/>
        </p:spPr>
        <p:txBody>
          <a:bodyPr wrap="square" rtlCol="0" anchor="b">
            <a:spAutoFit/>
          </a:bodyPr>
          <a:lstStyle/>
          <a:p>
            <a:pPr lvl="0"/>
            <a:r>
              <a:rPr lang="et-EE" sz="1067" b="1" dirty="0"/>
              <a:t>01.03 </a:t>
            </a:r>
            <a:r>
              <a:rPr lang="et-EE" sz="1067" dirty="0"/>
              <a:t>Terviseamet: üksikjuhtumite sissetoomise risk Eestisse kõrge, kohapealse piiratud leviku tõenäosus keskmine, kohapealse laialdase leviku tõenäosus madal</a:t>
            </a:r>
          </a:p>
        </p:txBody>
      </p:sp>
      <p:sp>
        <p:nvSpPr>
          <p:cNvPr id="56" name="TextBox 55"/>
          <p:cNvSpPr txBox="1"/>
          <p:nvPr/>
        </p:nvSpPr>
        <p:spPr>
          <a:xfrm>
            <a:off x="9144022" y="861528"/>
            <a:ext cx="2190765" cy="420756"/>
          </a:xfrm>
          <a:prstGeom prst="rect">
            <a:avLst/>
          </a:prstGeom>
          <a:noFill/>
        </p:spPr>
        <p:txBody>
          <a:bodyPr wrap="square" rtlCol="0" anchor="b">
            <a:spAutoFit/>
          </a:bodyPr>
          <a:lstStyle/>
          <a:p>
            <a:pPr lvl="0"/>
            <a:r>
              <a:rPr lang="et-EE" sz="1067" b="1" dirty="0"/>
              <a:t>02.03 </a:t>
            </a:r>
            <a:r>
              <a:rPr lang="et-EE" sz="1067" dirty="0"/>
              <a:t>ECDC: nakatumisrisk Euroopas keskmine kuni kõrge</a:t>
            </a:r>
          </a:p>
        </p:txBody>
      </p:sp>
      <p:sp>
        <p:nvSpPr>
          <p:cNvPr id="58" name="TextBox 57"/>
          <p:cNvSpPr txBox="1"/>
          <p:nvPr/>
        </p:nvSpPr>
        <p:spPr>
          <a:xfrm>
            <a:off x="7334259" y="4784244"/>
            <a:ext cx="2381267" cy="1077603"/>
          </a:xfrm>
          <a:prstGeom prst="rect">
            <a:avLst/>
          </a:prstGeom>
          <a:noFill/>
        </p:spPr>
        <p:txBody>
          <a:bodyPr wrap="square" rtlCol="0" anchor="b">
            <a:spAutoFit/>
          </a:bodyPr>
          <a:lstStyle/>
          <a:p>
            <a:pPr lvl="0"/>
            <a:r>
              <a:rPr lang="et-EE" sz="1067" b="1" dirty="0"/>
              <a:t>06.03</a:t>
            </a:r>
            <a:r>
              <a:rPr lang="et-EE" sz="1067" dirty="0"/>
              <a:t> Terviseameti riskihinnang: üksikjuhtumite sissetoomise risk väga kõrge, kohapealse piiratud leviku tõenäosus keskmine kuni kõrge, kohapealse laialdase leviku tõenäosus madal</a:t>
            </a:r>
          </a:p>
        </p:txBody>
      </p:sp>
      <p:sp>
        <p:nvSpPr>
          <p:cNvPr id="60" name="TextBox 59"/>
          <p:cNvSpPr txBox="1"/>
          <p:nvPr/>
        </p:nvSpPr>
        <p:spPr>
          <a:xfrm>
            <a:off x="6667504" y="3580192"/>
            <a:ext cx="2952771" cy="256545"/>
          </a:xfrm>
          <a:prstGeom prst="rect">
            <a:avLst/>
          </a:prstGeom>
          <a:solidFill>
            <a:schemeClr val="accent1">
              <a:lumMod val="20000"/>
              <a:lumOff val="80000"/>
            </a:schemeClr>
          </a:solidFill>
        </p:spPr>
        <p:txBody>
          <a:bodyPr wrap="square" rtlCol="0" anchor="b">
            <a:spAutoFit/>
          </a:bodyPr>
          <a:lstStyle/>
          <a:p>
            <a:pPr lvl="0"/>
            <a:r>
              <a:rPr lang="et-EE" sz="1067" b="1" dirty="0"/>
              <a:t>12.03</a:t>
            </a:r>
            <a:r>
              <a:rPr lang="et-EE" sz="1067" dirty="0"/>
              <a:t> WHO kuulutab välja </a:t>
            </a:r>
            <a:r>
              <a:rPr lang="en-GB" sz="1067" dirty="0"/>
              <a:t>COVID-19</a:t>
            </a:r>
            <a:r>
              <a:rPr lang="et-EE" sz="1067" dirty="0"/>
              <a:t> pandeemia</a:t>
            </a:r>
          </a:p>
        </p:txBody>
      </p:sp>
      <p:sp>
        <p:nvSpPr>
          <p:cNvPr id="62" name="TextBox 61"/>
          <p:cNvSpPr txBox="1"/>
          <p:nvPr/>
        </p:nvSpPr>
        <p:spPr>
          <a:xfrm>
            <a:off x="6096000" y="4620354"/>
            <a:ext cx="1238259" cy="420756"/>
          </a:xfrm>
          <a:prstGeom prst="rect">
            <a:avLst/>
          </a:prstGeom>
          <a:solidFill>
            <a:schemeClr val="accent1">
              <a:lumMod val="20000"/>
              <a:lumOff val="80000"/>
            </a:schemeClr>
          </a:solidFill>
        </p:spPr>
        <p:txBody>
          <a:bodyPr wrap="square" rtlCol="0" anchor="b">
            <a:spAutoFit/>
          </a:bodyPr>
          <a:lstStyle/>
          <a:p>
            <a:pPr lvl="0"/>
            <a:r>
              <a:rPr lang="et-EE" sz="1067" b="1" dirty="0"/>
              <a:t>12.03 </a:t>
            </a:r>
            <a:r>
              <a:rPr lang="et-EE" sz="1067" dirty="0"/>
              <a:t>VV kuulutab välja eriolukorra</a:t>
            </a:r>
          </a:p>
        </p:txBody>
      </p:sp>
      <p:sp>
        <p:nvSpPr>
          <p:cNvPr id="64" name="TextBox 63"/>
          <p:cNvSpPr txBox="1"/>
          <p:nvPr/>
        </p:nvSpPr>
        <p:spPr>
          <a:xfrm>
            <a:off x="4762491" y="4784307"/>
            <a:ext cx="1428760" cy="913392"/>
          </a:xfrm>
          <a:prstGeom prst="rect">
            <a:avLst/>
          </a:prstGeom>
          <a:noFill/>
        </p:spPr>
        <p:txBody>
          <a:bodyPr wrap="square" rtlCol="0" anchor="b">
            <a:spAutoFit/>
          </a:bodyPr>
          <a:lstStyle/>
          <a:p>
            <a:pPr lvl="0"/>
            <a:r>
              <a:rPr lang="et-EE" sz="1067" b="1" dirty="0"/>
              <a:t>13.03 </a:t>
            </a:r>
            <a:r>
              <a:rPr lang="et-EE" sz="1067" dirty="0"/>
              <a:t>Terviseamet: tervishoiualane hädaolukord, tõsta tervishoiu valmisolek tasemele 2</a:t>
            </a:r>
          </a:p>
        </p:txBody>
      </p:sp>
      <p:sp>
        <p:nvSpPr>
          <p:cNvPr id="66" name="TextBox 65"/>
          <p:cNvSpPr txBox="1"/>
          <p:nvPr/>
        </p:nvSpPr>
        <p:spPr>
          <a:xfrm>
            <a:off x="857213" y="4784244"/>
            <a:ext cx="2667019" cy="1077603"/>
          </a:xfrm>
          <a:prstGeom prst="rect">
            <a:avLst/>
          </a:prstGeom>
          <a:noFill/>
        </p:spPr>
        <p:txBody>
          <a:bodyPr wrap="square" rtlCol="0" anchor="b">
            <a:spAutoFit/>
          </a:bodyPr>
          <a:lstStyle/>
          <a:p>
            <a:pPr lvl="0"/>
            <a:r>
              <a:rPr lang="et-EE" sz="1067" b="1" dirty="0"/>
              <a:t>08.05</a:t>
            </a:r>
            <a:r>
              <a:rPr lang="et-EE" sz="1067" dirty="0"/>
              <a:t> Terviseameti riskimaatriks üleminekperioodiks (maiks-juuniks), rühmaviisilise haigestumise ärahoidmiseks ja mahukate uute nakkusahelate tekkimise vähendamiseks on vajalik tavapärane ühiskonnaelu taastada etapiviisiliselt. </a:t>
            </a:r>
          </a:p>
        </p:txBody>
      </p:sp>
      <p:sp>
        <p:nvSpPr>
          <p:cNvPr id="68" name="TextBox 67"/>
          <p:cNvSpPr txBox="1"/>
          <p:nvPr/>
        </p:nvSpPr>
        <p:spPr>
          <a:xfrm>
            <a:off x="476211" y="3599014"/>
            <a:ext cx="2286016" cy="256545"/>
          </a:xfrm>
          <a:prstGeom prst="rect">
            <a:avLst/>
          </a:prstGeom>
          <a:noFill/>
        </p:spPr>
        <p:txBody>
          <a:bodyPr wrap="square" rtlCol="0" anchor="b">
            <a:spAutoFit/>
          </a:bodyPr>
          <a:lstStyle/>
          <a:p>
            <a:pPr lvl="0"/>
            <a:r>
              <a:rPr lang="et-EE" sz="1067" b="1" dirty="0">
                <a:solidFill>
                  <a:srgbClr val="0471BD"/>
                </a:solidFill>
              </a:rPr>
              <a:t>17.05 Eriolukorra lõpp</a:t>
            </a:r>
          </a:p>
        </p:txBody>
      </p:sp>
      <p:sp>
        <p:nvSpPr>
          <p:cNvPr id="70" name="TextBox 69"/>
          <p:cNvSpPr txBox="1"/>
          <p:nvPr/>
        </p:nvSpPr>
        <p:spPr>
          <a:xfrm>
            <a:off x="9620275" y="4456141"/>
            <a:ext cx="2381267" cy="584968"/>
          </a:xfrm>
          <a:prstGeom prst="rect">
            <a:avLst/>
          </a:prstGeom>
          <a:noFill/>
        </p:spPr>
        <p:txBody>
          <a:bodyPr wrap="square" rtlCol="0" anchor="b">
            <a:spAutoFit/>
          </a:bodyPr>
          <a:lstStyle/>
          <a:p>
            <a:r>
              <a:rPr lang="et-EE" sz="1067" b="1" dirty="0"/>
              <a:t>04.03 </a:t>
            </a:r>
            <a:r>
              <a:rPr lang="et-EE" sz="1067" dirty="0"/>
              <a:t>Terviseamet: COVID-19 stsenaariumid  ja prioriteetsed tegevused</a:t>
            </a:r>
          </a:p>
        </p:txBody>
      </p:sp>
      <p:sp>
        <p:nvSpPr>
          <p:cNvPr id="71" name="Заголовок 1"/>
          <p:cNvSpPr txBox="1">
            <a:spLocks/>
          </p:cNvSpPr>
          <p:nvPr/>
        </p:nvSpPr>
        <p:spPr>
          <a:xfrm>
            <a:off x="857213" y="476229"/>
            <a:ext cx="6896112" cy="1524011"/>
          </a:xfrm>
          <a:prstGeom prst="rect">
            <a:avLst/>
          </a:prstGeom>
        </p:spPr>
        <p:txBody>
          <a:bodyPr vert="horz" lIns="121920" tIns="60960" rIns="121920" bIns="60960" rtlCol="0" anchor="t">
            <a:noAutofit/>
          </a:bodyPr>
          <a:lstStyle/>
          <a:p>
            <a:pPr lvl="0">
              <a:spcBef>
                <a:spcPct val="0"/>
              </a:spcBef>
            </a:pPr>
            <a:r>
              <a:rPr lang="et-EE" sz="3733" dirty="0">
                <a:latin typeface="+mj-lt"/>
              </a:rPr>
              <a:t>Riskihinnangud</a:t>
            </a:r>
            <a:endParaRPr lang="en-GB" sz="3733" dirty="0">
              <a:latin typeface="+mj-lt"/>
              <a:ea typeface="+mj-ea"/>
              <a:cs typeface="+mj-cs"/>
            </a:endParaRPr>
          </a:p>
        </p:txBody>
      </p:sp>
      <p:sp>
        <p:nvSpPr>
          <p:cNvPr id="72" name="Прямоугольник 71"/>
          <p:cNvSpPr/>
          <p:nvPr/>
        </p:nvSpPr>
        <p:spPr>
          <a:xfrm>
            <a:off x="595461" y="666731"/>
            <a:ext cx="24000" cy="381003"/>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4" name="TextBox 73"/>
          <p:cNvSpPr txBox="1"/>
          <p:nvPr/>
        </p:nvSpPr>
        <p:spPr>
          <a:xfrm>
            <a:off x="3428981" y="4784245"/>
            <a:ext cx="1428760" cy="1077603"/>
          </a:xfrm>
          <a:prstGeom prst="rect">
            <a:avLst/>
          </a:prstGeom>
          <a:noFill/>
        </p:spPr>
        <p:txBody>
          <a:bodyPr wrap="square" rtlCol="0" anchor="b">
            <a:spAutoFit/>
          </a:bodyPr>
          <a:lstStyle/>
          <a:p>
            <a:pPr lvl="0"/>
            <a:r>
              <a:rPr lang="et-EE" sz="1067" b="1" dirty="0"/>
              <a:t>06.05 </a:t>
            </a:r>
            <a:r>
              <a:rPr lang="et-EE" sz="1067" dirty="0"/>
              <a:t>Terviseamet: tõenäolised stsenaariumid („Mäed ja orud“, „Sügisene hiidlaine“, „Vaikne hõõgumine“)</a:t>
            </a:r>
          </a:p>
        </p:txBody>
      </p:sp>
      <p:sp>
        <p:nvSpPr>
          <p:cNvPr id="75" name="Прямоугольник 74"/>
          <p:cNvSpPr>
            <a:spLocks noChangeAspect="1"/>
          </p:cNvSpPr>
          <p:nvPr/>
        </p:nvSpPr>
        <p:spPr>
          <a:xfrm>
            <a:off x="5744595" y="13842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6" name="Прямоугольник 75"/>
          <p:cNvSpPr>
            <a:spLocks noChangeAspect="1"/>
          </p:cNvSpPr>
          <p:nvPr/>
        </p:nvSpPr>
        <p:spPr>
          <a:xfrm>
            <a:off x="571461" y="15790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7" name="Прямоугольник 76"/>
          <p:cNvSpPr>
            <a:spLocks noChangeAspect="1"/>
          </p:cNvSpPr>
          <p:nvPr/>
        </p:nvSpPr>
        <p:spPr>
          <a:xfrm>
            <a:off x="2205528" y="15790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8" name="Прямоугольник 77"/>
          <p:cNvSpPr>
            <a:spLocks noChangeAspect="1"/>
          </p:cNvSpPr>
          <p:nvPr/>
        </p:nvSpPr>
        <p:spPr>
          <a:xfrm>
            <a:off x="3543261" y="15790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79" name="Прямоугольник 78"/>
          <p:cNvSpPr>
            <a:spLocks noChangeAspect="1"/>
          </p:cNvSpPr>
          <p:nvPr/>
        </p:nvSpPr>
        <p:spPr>
          <a:xfrm>
            <a:off x="5177328" y="15790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0" name="Прямоугольник 79"/>
          <p:cNvSpPr>
            <a:spLocks noChangeAspect="1"/>
          </p:cNvSpPr>
          <p:nvPr/>
        </p:nvSpPr>
        <p:spPr>
          <a:xfrm>
            <a:off x="9266728" y="13842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1" name="Прямоугольник 80"/>
          <p:cNvSpPr>
            <a:spLocks noChangeAspect="1"/>
          </p:cNvSpPr>
          <p:nvPr/>
        </p:nvSpPr>
        <p:spPr>
          <a:xfrm>
            <a:off x="7175461" y="15790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3" name="Прямоугольник 82"/>
          <p:cNvSpPr>
            <a:spLocks noChangeAspect="1"/>
          </p:cNvSpPr>
          <p:nvPr/>
        </p:nvSpPr>
        <p:spPr>
          <a:xfrm>
            <a:off x="8487795" y="15790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4" name="Прямоугольник 83"/>
          <p:cNvSpPr>
            <a:spLocks noChangeAspect="1"/>
          </p:cNvSpPr>
          <p:nvPr/>
        </p:nvSpPr>
        <p:spPr>
          <a:xfrm>
            <a:off x="571461" y="39496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5" name="Прямоугольник 84"/>
          <p:cNvSpPr>
            <a:spLocks noChangeAspect="1"/>
          </p:cNvSpPr>
          <p:nvPr/>
        </p:nvSpPr>
        <p:spPr>
          <a:xfrm>
            <a:off x="977861" y="41444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6" name="Прямоугольник 85"/>
          <p:cNvSpPr>
            <a:spLocks noChangeAspect="1"/>
          </p:cNvSpPr>
          <p:nvPr/>
        </p:nvSpPr>
        <p:spPr>
          <a:xfrm>
            <a:off x="3526328" y="41444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7" name="Прямоугольник 86"/>
          <p:cNvSpPr>
            <a:spLocks noChangeAspect="1"/>
          </p:cNvSpPr>
          <p:nvPr/>
        </p:nvSpPr>
        <p:spPr>
          <a:xfrm>
            <a:off x="4889461" y="41444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8" name="Прямоугольник 87"/>
          <p:cNvSpPr>
            <a:spLocks noChangeAspect="1"/>
          </p:cNvSpPr>
          <p:nvPr/>
        </p:nvSpPr>
        <p:spPr>
          <a:xfrm>
            <a:off x="6210261" y="41444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9" name="Прямоугольник 88"/>
          <p:cNvSpPr>
            <a:spLocks noChangeAspect="1"/>
          </p:cNvSpPr>
          <p:nvPr/>
        </p:nvSpPr>
        <p:spPr>
          <a:xfrm>
            <a:off x="7471795" y="41444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0" name="Прямоугольник 89"/>
          <p:cNvSpPr>
            <a:spLocks noChangeAspect="1"/>
          </p:cNvSpPr>
          <p:nvPr/>
        </p:nvSpPr>
        <p:spPr>
          <a:xfrm>
            <a:off x="9723928" y="41444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1" name="Прямоугольник 90"/>
          <p:cNvSpPr>
            <a:spLocks noChangeAspect="1"/>
          </p:cNvSpPr>
          <p:nvPr/>
        </p:nvSpPr>
        <p:spPr>
          <a:xfrm>
            <a:off x="6794461" y="39496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873302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6816" y="996978"/>
            <a:ext cx="11081186" cy="2462213"/>
          </a:xfrm>
          <a:prstGeom prst="rect">
            <a:avLst/>
          </a:prstGeom>
          <a:noFill/>
        </p:spPr>
        <p:txBody>
          <a:bodyPr wrap="square" rtlCol="0">
            <a:spAutoFit/>
          </a:bodyPr>
          <a:lstStyle/>
          <a:p>
            <a:pPr lvl="2"/>
            <a:r>
              <a:rPr lang="et-EE" sz="2200" b="1" dirty="0" smtClean="0">
                <a:solidFill>
                  <a:srgbClr val="0471BD"/>
                </a:solidFill>
              </a:rPr>
              <a:t>Epidemioloogiline </a:t>
            </a:r>
            <a:r>
              <a:rPr lang="et-EE" sz="2200" b="1" dirty="0">
                <a:solidFill>
                  <a:srgbClr val="0471BD"/>
                </a:solidFill>
              </a:rPr>
              <a:t>sündmus (kuidas nakkuse levikut </a:t>
            </a:r>
            <a:r>
              <a:rPr lang="et-EE" sz="2200" b="1" dirty="0" smtClean="0">
                <a:solidFill>
                  <a:srgbClr val="0471BD"/>
                </a:solidFill>
              </a:rPr>
              <a:t>ohjata)</a:t>
            </a:r>
          </a:p>
          <a:p>
            <a:pPr lvl="2"/>
            <a:endParaRPr lang="et-EE" sz="2200" dirty="0">
              <a:solidFill>
                <a:srgbClr val="0471BD"/>
              </a:solidFill>
            </a:endParaRPr>
          </a:p>
          <a:p>
            <a:pPr lvl="2"/>
            <a:endParaRPr lang="et-EE" sz="2200" i="1" dirty="0" smtClean="0">
              <a:solidFill>
                <a:srgbClr val="0471BD"/>
              </a:solidFill>
            </a:endParaRPr>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sp>
        <p:nvSpPr>
          <p:cNvPr id="11" name="TextBox 10"/>
          <p:cNvSpPr txBox="1"/>
          <p:nvPr/>
        </p:nvSpPr>
        <p:spPr>
          <a:xfrm>
            <a:off x="1517676" y="6240707"/>
            <a:ext cx="8165249" cy="400110"/>
          </a:xfrm>
          <a:prstGeom prst="rect">
            <a:avLst/>
          </a:prstGeom>
          <a:noFill/>
        </p:spPr>
        <p:txBody>
          <a:bodyPr wrap="none" rtlCol="0">
            <a:spAutoFit/>
          </a:bodyPr>
          <a:lstStyle/>
          <a:p>
            <a:r>
              <a:rPr lang="et-EE" sz="2000" b="1" dirty="0" smtClean="0">
                <a:solidFill>
                  <a:srgbClr val="0471BD"/>
                </a:solidFill>
              </a:rPr>
              <a:t>Kui tekkis siseriiklik levik, muutus riiklik strateegia nakkuse leviku piiramisel</a:t>
            </a:r>
            <a:endParaRPr lang="et-EE" sz="2000" b="1" dirty="0">
              <a:solidFill>
                <a:srgbClr val="0471BD"/>
              </a:solidFill>
            </a:endParaRPr>
          </a:p>
        </p:txBody>
      </p:sp>
      <p:pic>
        <p:nvPicPr>
          <p:cNvPr id="12" name="Рисунок 14" descr="Saaremaa-võrkpall_mullidega.png"/>
          <p:cNvPicPr>
            <a:picLocks noChangeAspect="1"/>
          </p:cNvPicPr>
          <p:nvPr/>
        </p:nvPicPr>
        <p:blipFill>
          <a:blip r:embed="rId2" cstate="print"/>
          <a:stretch>
            <a:fillRect/>
          </a:stretch>
        </p:blipFill>
        <p:spPr>
          <a:xfrm>
            <a:off x="3572933" y="81489"/>
            <a:ext cx="9688917" cy="6846835"/>
          </a:xfrm>
          <a:prstGeom prst="rect">
            <a:avLst/>
          </a:prstGeom>
        </p:spPr>
      </p:pic>
      <p:sp>
        <p:nvSpPr>
          <p:cNvPr id="13" name="TextBox 12"/>
          <p:cNvSpPr txBox="1"/>
          <p:nvPr/>
        </p:nvSpPr>
        <p:spPr>
          <a:xfrm>
            <a:off x="952464" y="2413001"/>
            <a:ext cx="5429288" cy="3540200"/>
          </a:xfrm>
          <a:prstGeom prst="rect">
            <a:avLst/>
          </a:prstGeom>
          <a:noFill/>
        </p:spPr>
        <p:txBody>
          <a:bodyPr wrap="square" rtlCol="0">
            <a:spAutoFit/>
          </a:bodyPr>
          <a:lstStyle/>
          <a:p>
            <a:r>
              <a:rPr lang="en-GB" dirty="0" err="1"/>
              <a:t>Esimeses</a:t>
            </a:r>
            <a:r>
              <a:rPr lang="en-GB" dirty="0"/>
              <a:t> </a:t>
            </a:r>
            <a:r>
              <a:rPr lang="en-GB" dirty="0" err="1"/>
              <a:t>ringis</a:t>
            </a:r>
            <a:r>
              <a:rPr lang="en-GB" dirty="0"/>
              <a:t> </a:t>
            </a:r>
            <a:r>
              <a:rPr lang="en-GB" dirty="0" err="1"/>
              <a:t>haigestus</a:t>
            </a:r>
            <a:r>
              <a:rPr lang="en-GB" dirty="0"/>
              <a:t> 39 Saaremaa </a:t>
            </a:r>
            <a:r>
              <a:rPr lang="en-GB" dirty="0" err="1"/>
              <a:t>võrkpallimängudel</a:t>
            </a:r>
            <a:r>
              <a:rPr lang="en-GB" dirty="0"/>
              <a:t> </a:t>
            </a:r>
            <a:r>
              <a:rPr lang="en-GB" dirty="0" err="1"/>
              <a:t>osalenut</a:t>
            </a:r>
            <a:r>
              <a:rPr lang="en-GB" dirty="0"/>
              <a:t>, </a:t>
            </a:r>
            <a:r>
              <a:rPr lang="en-GB" dirty="0" err="1"/>
              <a:t>sh</a:t>
            </a:r>
            <a:r>
              <a:rPr lang="en-GB" dirty="0"/>
              <a:t> 9 </a:t>
            </a:r>
            <a:r>
              <a:rPr lang="en-GB" dirty="0" err="1"/>
              <a:t>mängijat</a:t>
            </a:r>
            <a:r>
              <a:rPr lang="en-GB" dirty="0"/>
              <a:t> </a:t>
            </a:r>
            <a:r>
              <a:rPr lang="en-GB" dirty="0" err="1"/>
              <a:t>ja</a:t>
            </a:r>
            <a:r>
              <a:rPr lang="en-GB" dirty="0"/>
              <a:t> </a:t>
            </a:r>
            <a:r>
              <a:rPr lang="en-GB" dirty="0" err="1"/>
              <a:t>nende</a:t>
            </a:r>
            <a:r>
              <a:rPr lang="en-GB" dirty="0"/>
              <a:t> </a:t>
            </a:r>
            <a:r>
              <a:rPr lang="en-GB" dirty="0" err="1"/>
              <a:t>abilist</a:t>
            </a:r>
            <a:r>
              <a:rPr lang="en-GB" dirty="0"/>
              <a:t>:</a:t>
            </a:r>
            <a:endParaRPr lang="et-EE" dirty="0"/>
          </a:p>
          <a:p>
            <a:endParaRPr lang="en-GB" dirty="0"/>
          </a:p>
          <a:p>
            <a:r>
              <a:rPr lang="en-GB" dirty="0" err="1"/>
              <a:t>Sinise</a:t>
            </a:r>
            <a:r>
              <a:rPr lang="en-GB" dirty="0"/>
              <a:t> </a:t>
            </a:r>
            <a:r>
              <a:rPr lang="en-GB" dirty="0" err="1"/>
              <a:t>sõõriga</a:t>
            </a:r>
            <a:r>
              <a:rPr lang="en-GB" dirty="0"/>
              <a:t> </a:t>
            </a:r>
            <a:r>
              <a:rPr lang="en-GB" dirty="0" err="1"/>
              <a:t>pealtvaatajad</a:t>
            </a:r>
            <a:endParaRPr lang="ru-RU" dirty="0"/>
          </a:p>
          <a:p>
            <a:endParaRPr lang="en-GB" dirty="0"/>
          </a:p>
          <a:p>
            <a:r>
              <a:rPr lang="en-GB" dirty="0" err="1"/>
              <a:t>Halli</a:t>
            </a:r>
            <a:r>
              <a:rPr lang="en-GB" dirty="0"/>
              <a:t> </a:t>
            </a:r>
            <a:r>
              <a:rPr lang="en-GB" dirty="0" err="1"/>
              <a:t>sõõriga</a:t>
            </a:r>
            <a:r>
              <a:rPr lang="en-GB" dirty="0"/>
              <a:t> </a:t>
            </a:r>
            <a:r>
              <a:rPr lang="en-GB" dirty="0" err="1"/>
              <a:t>Eesti</a:t>
            </a:r>
            <a:r>
              <a:rPr lang="en-GB" dirty="0"/>
              <a:t> </a:t>
            </a:r>
            <a:r>
              <a:rPr lang="en-GB" dirty="0" err="1"/>
              <a:t>võistkonna</a:t>
            </a:r>
            <a:r>
              <a:rPr lang="en-GB" dirty="0"/>
              <a:t> </a:t>
            </a:r>
            <a:r>
              <a:rPr lang="en-GB" dirty="0" err="1"/>
              <a:t>liikmed</a:t>
            </a:r>
            <a:r>
              <a:rPr lang="en-GB" dirty="0"/>
              <a:t> </a:t>
            </a:r>
            <a:r>
              <a:rPr lang="en-GB" dirty="0" err="1"/>
              <a:t>ja</a:t>
            </a:r>
            <a:r>
              <a:rPr lang="en-GB" dirty="0"/>
              <a:t> </a:t>
            </a:r>
            <a:r>
              <a:rPr lang="en-GB" dirty="0" err="1"/>
              <a:t>töötajad</a:t>
            </a:r>
            <a:endParaRPr lang="et-EE" dirty="0"/>
          </a:p>
          <a:p>
            <a:endParaRPr lang="et-EE" dirty="0"/>
          </a:p>
          <a:p>
            <a:r>
              <a:rPr lang="et-EE" dirty="0"/>
              <a:t>Rohelise </a:t>
            </a:r>
            <a:r>
              <a:rPr lang="en-GB" dirty="0" err="1"/>
              <a:t>sõõriga</a:t>
            </a:r>
            <a:r>
              <a:rPr lang="en-GB" dirty="0"/>
              <a:t> 21 </a:t>
            </a:r>
            <a:r>
              <a:rPr lang="en-GB" dirty="0" err="1"/>
              <a:t>teise</a:t>
            </a:r>
            <a:r>
              <a:rPr lang="en-GB" dirty="0"/>
              <a:t> </a:t>
            </a:r>
            <a:r>
              <a:rPr lang="en-GB" dirty="0" err="1"/>
              <a:t>ringi</a:t>
            </a:r>
            <a:r>
              <a:rPr lang="en-GB" dirty="0"/>
              <a:t> </a:t>
            </a:r>
            <a:r>
              <a:rPr lang="en-GB" dirty="0" err="1"/>
              <a:t>haigestunut</a:t>
            </a:r>
            <a:endParaRPr lang="et-EE" dirty="0"/>
          </a:p>
          <a:p>
            <a:endParaRPr lang="en-GB" dirty="0"/>
          </a:p>
          <a:p>
            <a:r>
              <a:rPr lang="en-GB" dirty="0" err="1"/>
              <a:t>Osalejatest</a:t>
            </a:r>
            <a:r>
              <a:rPr lang="en-GB" dirty="0"/>
              <a:t> </a:t>
            </a:r>
            <a:r>
              <a:rPr lang="en-GB" dirty="0" err="1"/>
              <a:t>mitmed</a:t>
            </a:r>
            <a:r>
              <a:rPr lang="en-GB" dirty="0"/>
              <a:t> </a:t>
            </a:r>
            <a:r>
              <a:rPr lang="en-GB" dirty="0" err="1"/>
              <a:t>käisid</a:t>
            </a:r>
            <a:r>
              <a:rPr lang="en-GB" dirty="0"/>
              <a:t> ka NOM </a:t>
            </a:r>
            <a:r>
              <a:rPr lang="en-GB" dirty="0" err="1"/>
              <a:t>festivalil</a:t>
            </a:r>
            <a:endParaRPr lang="en-GB" dirty="0"/>
          </a:p>
          <a:p>
            <a:endParaRPr lang="en-GB" dirty="0"/>
          </a:p>
        </p:txBody>
      </p:sp>
      <p:pic>
        <p:nvPicPr>
          <p:cNvPr id="14" name="Рисунок 11" descr="head-ring.png"/>
          <p:cNvPicPr>
            <a:picLocks noChangeAspect="1"/>
          </p:cNvPicPr>
          <p:nvPr/>
        </p:nvPicPr>
        <p:blipFill>
          <a:blip r:embed="rId3" cstate="print"/>
          <a:stretch>
            <a:fillRect/>
          </a:stretch>
        </p:blipFill>
        <p:spPr>
          <a:xfrm>
            <a:off x="313351" y="3495400"/>
            <a:ext cx="567183" cy="568600"/>
          </a:xfrm>
          <a:prstGeom prst="rect">
            <a:avLst/>
          </a:prstGeom>
        </p:spPr>
      </p:pic>
      <p:pic>
        <p:nvPicPr>
          <p:cNvPr id="15" name="Рисунок 12" descr="head-ring.png"/>
          <p:cNvPicPr>
            <a:picLocks noChangeAspect="1"/>
          </p:cNvPicPr>
          <p:nvPr/>
        </p:nvPicPr>
        <p:blipFill>
          <a:blip r:embed="rId4" cstate="print"/>
          <a:stretch>
            <a:fillRect/>
          </a:stretch>
        </p:blipFill>
        <p:spPr>
          <a:xfrm>
            <a:off x="313351" y="4064000"/>
            <a:ext cx="567181" cy="568600"/>
          </a:xfrm>
          <a:prstGeom prst="rect">
            <a:avLst/>
          </a:prstGeom>
        </p:spPr>
      </p:pic>
      <p:pic>
        <p:nvPicPr>
          <p:cNvPr id="16" name="Рисунок 13" descr="head-ring.png"/>
          <p:cNvPicPr>
            <a:picLocks noChangeAspect="1"/>
          </p:cNvPicPr>
          <p:nvPr/>
        </p:nvPicPr>
        <p:blipFill>
          <a:blip r:embed="rId5" cstate="print"/>
          <a:stretch>
            <a:fillRect/>
          </a:stretch>
        </p:blipFill>
        <p:spPr>
          <a:xfrm>
            <a:off x="313349" y="4624947"/>
            <a:ext cx="567183" cy="568364"/>
          </a:xfrm>
          <a:prstGeom prst="rect">
            <a:avLst/>
          </a:prstGeom>
        </p:spPr>
      </p:pic>
    </p:spTree>
    <p:extLst>
      <p:ext uri="{BB962C8B-B14F-4D97-AF65-F5344CB8AC3E}">
        <p14:creationId xmlns:p14="http://schemas.microsoft.com/office/powerpoint/2010/main" val="486703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p:cNvSpPr/>
          <p:nvPr/>
        </p:nvSpPr>
        <p:spPr>
          <a:xfrm>
            <a:off x="5124712" y="322863"/>
            <a:ext cx="1773242" cy="615553"/>
          </a:xfrm>
          <a:prstGeom prst="rect">
            <a:avLst/>
          </a:prstGeom>
        </p:spPr>
        <p:txBody>
          <a:bodyPr wrap="none">
            <a:spAutoFit/>
          </a:bodyPr>
          <a:lstStyle/>
          <a:p>
            <a:r>
              <a:rPr lang="et-EE" sz="3400" b="1" dirty="0" smtClean="0">
                <a:latin typeface="Times New Roman" panose="02020603050405020304" pitchFamily="18" charset="0"/>
                <a:cs typeface="Times New Roman" panose="02020603050405020304" pitchFamily="18" charset="0"/>
              </a:rPr>
              <a:t>Pilt täna</a:t>
            </a:r>
            <a:endParaRPr lang="et-EE" sz="3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041438" y="5154760"/>
            <a:ext cx="8105929" cy="2646878"/>
          </a:xfrm>
          <a:prstGeom prst="rect">
            <a:avLst/>
          </a:prstGeom>
          <a:noFill/>
        </p:spPr>
        <p:txBody>
          <a:bodyPr wrap="square" rtlCol="0">
            <a:spAutoFit/>
          </a:bodyPr>
          <a:lstStyle/>
          <a:p>
            <a:pPr lvl="2"/>
            <a:endParaRPr lang="et-EE" sz="2200" b="1" dirty="0">
              <a:solidFill>
                <a:srgbClr val="0471BD"/>
              </a:solidFill>
            </a:endParaRPr>
          </a:p>
          <a:p>
            <a:pPr lvl="2"/>
            <a:r>
              <a:rPr lang="et-EE" sz="1700" dirty="0" smtClean="0">
                <a:solidFill>
                  <a:srgbClr val="0471BD"/>
                </a:solidFill>
              </a:rPr>
              <a:t>Endiselt on </a:t>
            </a:r>
            <a:r>
              <a:rPr lang="et-EE" sz="1700" dirty="0" err="1" smtClean="0">
                <a:solidFill>
                  <a:srgbClr val="0471BD"/>
                </a:solidFill>
              </a:rPr>
              <a:t>sissetoodud</a:t>
            </a:r>
            <a:r>
              <a:rPr lang="et-EE" sz="1700" dirty="0" smtClean="0">
                <a:solidFill>
                  <a:srgbClr val="0471BD"/>
                </a:solidFill>
              </a:rPr>
              <a:t> juhud </a:t>
            </a:r>
            <a:r>
              <a:rPr lang="et-EE" sz="1700" dirty="0">
                <a:solidFill>
                  <a:srgbClr val="0471BD"/>
                </a:solidFill>
              </a:rPr>
              <a:t>oluline Eestisisese haigestumise </a:t>
            </a:r>
            <a:r>
              <a:rPr lang="et-EE" sz="1700" dirty="0" smtClean="0">
                <a:solidFill>
                  <a:srgbClr val="0471BD"/>
                </a:solidFill>
              </a:rPr>
              <a:t>kasvu </a:t>
            </a:r>
            <a:r>
              <a:rPr lang="et-EE" sz="1700" dirty="0" smtClean="0">
                <a:solidFill>
                  <a:srgbClr val="0471BD"/>
                </a:solidFill>
              </a:rPr>
              <a:t>põhjus.</a:t>
            </a:r>
          </a:p>
          <a:p>
            <a:pPr lvl="2"/>
            <a:endParaRPr lang="et-EE" sz="1700" dirty="0">
              <a:solidFill>
                <a:srgbClr val="0471BD"/>
              </a:solidFill>
            </a:endParaRPr>
          </a:p>
          <a:p>
            <a:pPr lvl="2"/>
            <a:endParaRPr lang="et-EE" sz="2200" dirty="0"/>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graphicFrame>
        <p:nvGraphicFramePr>
          <p:cNvPr id="7" name="Diagramm 6"/>
          <p:cNvGraphicFramePr>
            <a:graphicFrameLocks/>
          </p:cNvGraphicFramePr>
          <p:nvPr>
            <p:extLst>
              <p:ext uri="{D42A27DB-BD31-4B8C-83A1-F6EECF244321}">
                <p14:modId xmlns:p14="http://schemas.microsoft.com/office/powerpoint/2010/main" val="106847636"/>
              </p:ext>
            </p:extLst>
          </p:nvPr>
        </p:nvGraphicFramePr>
        <p:xfrm>
          <a:off x="2126932" y="1073414"/>
          <a:ext cx="7408068" cy="33218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165714" y="2929421"/>
            <a:ext cx="1369286" cy="369332"/>
          </a:xfrm>
          <a:prstGeom prst="rect">
            <a:avLst/>
          </a:prstGeom>
          <a:noFill/>
        </p:spPr>
        <p:txBody>
          <a:bodyPr wrap="none" rtlCol="0">
            <a:spAutoFit/>
          </a:bodyPr>
          <a:lstStyle/>
          <a:p>
            <a:r>
              <a:rPr lang="et-EE" dirty="0" smtClean="0">
                <a:solidFill>
                  <a:schemeClr val="accent6"/>
                </a:solidFill>
              </a:rPr>
              <a:t>16 / 100 000</a:t>
            </a:r>
            <a:endParaRPr lang="et-EE" dirty="0">
              <a:solidFill>
                <a:schemeClr val="accent6"/>
              </a:solidFill>
            </a:endParaRPr>
          </a:p>
        </p:txBody>
      </p:sp>
    </p:spTree>
    <p:extLst>
      <p:ext uri="{BB962C8B-B14F-4D97-AF65-F5344CB8AC3E}">
        <p14:creationId xmlns:p14="http://schemas.microsoft.com/office/powerpoint/2010/main" val="1936660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72"/>
          <p:cNvSpPr>
            <a:spLocks noChangeAspect="1"/>
          </p:cNvSpPr>
          <p:nvPr/>
        </p:nvSpPr>
        <p:spPr>
          <a:xfrm>
            <a:off x="7688334" y="3932052"/>
            <a:ext cx="144000" cy="144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Прямоугольник 77"/>
          <p:cNvSpPr>
            <a:spLocks noChangeAspect="1"/>
          </p:cNvSpPr>
          <p:nvPr/>
        </p:nvSpPr>
        <p:spPr>
          <a:xfrm>
            <a:off x="7688334" y="3436125"/>
            <a:ext cx="144000" cy="144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istkülik 15"/>
          <p:cNvSpPr/>
          <p:nvPr/>
        </p:nvSpPr>
        <p:spPr>
          <a:xfrm>
            <a:off x="258993" y="278568"/>
            <a:ext cx="5264727" cy="6370975"/>
          </a:xfrm>
          <a:prstGeom prst="rect">
            <a:avLst/>
          </a:prstGeom>
        </p:spPr>
        <p:txBody>
          <a:bodyPr wrap="square">
            <a:spAutoFit/>
          </a:bodyPr>
          <a:lstStyle/>
          <a:p>
            <a:r>
              <a:rPr lang="et-EE" sz="1200" dirty="0"/>
              <a:t>27.02.2020	</a:t>
            </a:r>
            <a:r>
              <a:rPr lang="et-EE" sz="1200" b="1" dirty="0">
                <a:solidFill>
                  <a:srgbClr val="0471BD"/>
                </a:solidFill>
              </a:rPr>
              <a:t>Iraan</a:t>
            </a:r>
          </a:p>
          <a:p>
            <a:r>
              <a:rPr lang="et-EE" sz="1200" dirty="0"/>
              <a:t>03.03.2020	Itaalia</a:t>
            </a:r>
          </a:p>
          <a:p>
            <a:r>
              <a:rPr lang="et-EE" sz="1200" dirty="0"/>
              <a:t>05.03.2020	Itaalia</a:t>
            </a:r>
          </a:p>
          <a:p>
            <a:r>
              <a:rPr lang="et-EE" sz="1200" dirty="0"/>
              <a:t>05.03.2020	Itaalia</a:t>
            </a:r>
          </a:p>
          <a:p>
            <a:r>
              <a:rPr lang="et-EE" sz="1200" dirty="0"/>
              <a:t>05.03.2020	Itaalia</a:t>
            </a:r>
          </a:p>
          <a:p>
            <a:r>
              <a:rPr lang="et-EE" sz="1200" dirty="0"/>
              <a:t>05.03.2020	Itaalia</a:t>
            </a:r>
          </a:p>
          <a:p>
            <a:r>
              <a:rPr lang="et-EE" sz="1200" dirty="0"/>
              <a:t>05.03.2020	Itaalia</a:t>
            </a:r>
          </a:p>
          <a:p>
            <a:r>
              <a:rPr lang="et-EE" sz="1200" dirty="0"/>
              <a:t>05.03.2020	Itaalia</a:t>
            </a:r>
          </a:p>
          <a:p>
            <a:r>
              <a:rPr lang="et-EE" sz="1200" dirty="0"/>
              <a:t>05.03.2020	Itaalia</a:t>
            </a:r>
          </a:p>
          <a:p>
            <a:r>
              <a:rPr lang="et-EE" sz="1200" dirty="0"/>
              <a:t>05.03.2020	Itaalia</a:t>
            </a:r>
          </a:p>
          <a:p>
            <a:r>
              <a:rPr lang="et-EE" sz="1200" dirty="0"/>
              <a:t>09.03.2020	Prantsusmaa</a:t>
            </a:r>
          </a:p>
          <a:p>
            <a:r>
              <a:rPr lang="et-EE" sz="1200" dirty="0"/>
              <a:t>09.03.2020	Itaalia</a:t>
            </a:r>
          </a:p>
          <a:p>
            <a:r>
              <a:rPr lang="et-EE" sz="1200" dirty="0"/>
              <a:t>10.03.2020	Itaalia</a:t>
            </a:r>
          </a:p>
          <a:p>
            <a:r>
              <a:rPr lang="et-EE" sz="1200" dirty="0"/>
              <a:t>11.03.2020	Tai</a:t>
            </a:r>
          </a:p>
          <a:p>
            <a:r>
              <a:rPr lang="et-EE" sz="1200" dirty="0"/>
              <a:t>12.03.2020	Itaalia</a:t>
            </a:r>
          </a:p>
          <a:p>
            <a:r>
              <a:rPr lang="et-EE" sz="1200" dirty="0"/>
              <a:t>12.03.2020	Itaalia</a:t>
            </a:r>
          </a:p>
          <a:p>
            <a:r>
              <a:rPr lang="et-EE" sz="1200" dirty="0"/>
              <a:t>12.03.2020	Austria</a:t>
            </a:r>
          </a:p>
          <a:p>
            <a:r>
              <a:rPr lang="et-EE" sz="1200" dirty="0"/>
              <a:t>12.03.2020	Suurbritannia</a:t>
            </a:r>
          </a:p>
          <a:p>
            <a:r>
              <a:rPr lang="et-EE" sz="1200" dirty="0"/>
              <a:t>12.03.2020	Leedu</a:t>
            </a:r>
          </a:p>
          <a:p>
            <a:r>
              <a:rPr lang="et-EE" sz="1200" dirty="0"/>
              <a:t>13.03.2020	Austria</a:t>
            </a:r>
          </a:p>
          <a:p>
            <a:r>
              <a:rPr lang="et-EE" sz="1200" dirty="0"/>
              <a:t>13.03.2020	Austria</a:t>
            </a:r>
          </a:p>
          <a:p>
            <a:r>
              <a:rPr lang="et-EE" sz="1200" dirty="0"/>
              <a:t>13.03.2020	Austria</a:t>
            </a:r>
          </a:p>
          <a:p>
            <a:r>
              <a:rPr lang="et-EE" sz="1200" dirty="0"/>
              <a:t>13.03.2020	Itaalia</a:t>
            </a:r>
          </a:p>
          <a:p>
            <a:r>
              <a:rPr lang="et-EE" sz="1200" dirty="0"/>
              <a:t>13.03.2020	Austria</a:t>
            </a:r>
          </a:p>
          <a:p>
            <a:r>
              <a:rPr lang="et-EE" sz="1200" dirty="0"/>
              <a:t>13.03.2020	Itaalia</a:t>
            </a:r>
          </a:p>
          <a:p>
            <a:r>
              <a:rPr lang="et-EE" sz="1200" dirty="0"/>
              <a:t>13.03.2020	Austria</a:t>
            </a:r>
          </a:p>
          <a:p>
            <a:r>
              <a:rPr lang="et-EE" sz="1200" dirty="0"/>
              <a:t>14.03.2020	Austria</a:t>
            </a:r>
          </a:p>
          <a:p>
            <a:r>
              <a:rPr lang="et-EE" sz="1200" dirty="0"/>
              <a:t>14.03.2020	Austria</a:t>
            </a:r>
          </a:p>
          <a:p>
            <a:r>
              <a:rPr lang="et-EE" sz="1200" dirty="0"/>
              <a:t>14.03.2020	Austria</a:t>
            </a:r>
          </a:p>
          <a:p>
            <a:r>
              <a:rPr lang="et-EE" sz="1200" dirty="0"/>
              <a:t>14.03.2020	Itaalia</a:t>
            </a:r>
          </a:p>
          <a:p>
            <a:r>
              <a:rPr lang="et-EE" sz="1200" dirty="0"/>
              <a:t>15.03.2020	Austria</a:t>
            </a:r>
          </a:p>
          <a:p>
            <a:r>
              <a:rPr lang="et-EE" sz="1200" dirty="0"/>
              <a:t>15.03.2020	Austria</a:t>
            </a:r>
          </a:p>
          <a:p>
            <a:r>
              <a:rPr lang="et-EE" sz="1200" dirty="0"/>
              <a:t>15.03.2020	Soome</a:t>
            </a:r>
          </a:p>
          <a:p>
            <a:endParaRPr lang="et-EE" sz="1200" dirty="0"/>
          </a:p>
        </p:txBody>
      </p:sp>
      <p:sp>
        <p:nvSpPr>
          <p:cNvPr id="18" name="Ristkülik 17"/>
          <p:cNvSpPr/>
          <p:nvPr/>
        </p:nvSpPr>
        <p:spPr>
          <a:xfrm>
            <a:off x="2423607" y="278568"/>
            <a:ext cx="6096000" cy="6186309"/>
          </a:xfrm>
          <a:prstGeom prst="rect">
            <a:avLst/>
          </a:prstGeom>
        </p:spPr>
        <p:txBody>
          <a:bodyPr>
            <a:spAutoFit/>
          </a:bodyPr>
          <a:lstStyle/>
          <a:p>
            <a:r>
              <a:rPr lang="et-EE" sz="1200" dirty="0"/>
              <a:t>15.03.2020	Leedu</a:t>
            </a:r>
          </a:p>
          <a:p>
            <a:r>
              <a:rPr lang="et-EE" sz="1200" dirty="0"/>
              <a:t>16.03.2020	Leedu</a:t>
            </a:r>
          </a:p>
          <a:p>
            <a:r>
              <a:rPr lang="et-EE" sz="1200" dirty="0"/>
              <a:t>16.03.2020	Itaalia</a:t>
            </a:r>
          </a:p>
          <a:p>
            <a:r>
              <a:rPr lang="et-EE" sz="1200" dirty="0"/>
              <a:t>16.03.2020	Hispaania</a:t>
            </a:r>
          </a:p>
          <a:p>
            <a:r>
              <a:rPr lang="et-EE" sz="1200" dirty="0"/>
              <a:t>16.03.2020	Austria</a:t>
            </a:r>
          </a:p>
          <a:p>
            <a:r>
              <a:rPr lang="et-EE" sz="1200" dirty="0"/>
              <a:t>16.03.2020	Prantsusmaa</a:t>
            </a:r>
          </a:p>
          <a:p>
            <a:r>
              <a:rPr lang="et-EE" sz="1200" dirty="0"/>
              <a:t>16.03.2020	Itaalia</a:t>
            </a:r>
          </a:p>
          <a:p>
            <a:r>
              <a:rPr lang="et-EE" sz="1200" dirty="0"/>
              <a:t>16.03.2020	Hispaania</a:t>
            </a:r>
          </a:p>
          <a:p>
            <a:r>
              <a:rPr lang="et-EE" sz="1200" dirty="0"/>
              <a:t>16.03.2020	teadmata</a:t>
            </a:r>
          </a:p>
          <a:p>
            <a:r>
              <a:rPr lang="et-EE" sz="1200" dirty="0"/>
              <a:t>16.03.2020	Itaalia</a:t>
            </a:r>
          </a:p>
          <a:p>
            <a:r>
              <a:rPr lang="et-EE" sz="1200" dirty="0"/>
              <a:t>16.03.2020	Itaalia</a:t>
            </a:r>
          </a:p>
          <a:p>
            <a:r>
              <a:rPr lang="et-EE" sz="1200" dirty="0"/>
              <a:t>16.03.2020	Austria</a:t>
            </a:r>
          </a:p>
          <a:p>
            <a:r>
              <a:rPr lang="et-EE" sz="1200" dirty="0"/>
              <a:t>16.03.2020	Austria</a:t>
            </a:r>
          </a:p>
          <a:p>
            <a:r>
              <a:rPr lang="et-EE" sz="1200" dirty="0"/>
              <a:t>16.03.2020	Holland</a:t>
            </a:r>
          </a:p>
          <a:p>
            <a:r>
              <a:rPr lang="et-EE" sz="1200" dirty="0"/>
              <a:t>17.03.2020	Itaalia</a:t>
            </a:r>
          </a:p>
          <a:p>
            <a:r>
              <a:rPr lang="et-EE" sz="1200" dirty="0"/>
              <a:t>17.03.2020	Leedu</a:t>
            </a:r>
          </a:p>
          <a:p>
            <a:r>
              <a:rPr lang="et-EE" sz="1200" dirty="0"/>
              <a:t>17.03.2020	Suurbritannia</a:t>
            </a:r>
          </a:p>
          <a:p>
            <a:r>
              <a:rPr lang="et-EE" sz="1200" dirty="0"/>
              <a:t>18.03.2020	Austria</a:t>
            </a:r>
          </a:p>
          <a:p>
            <a:r>
              <a:rPr lang="et-EE" sz="1200" dirty="0"/>
              <a:t>18.03.2020	Austria</a:t>
            </a:r>
          </a:p>
          <a:p>
            <a:r>
              <a:rPr lang="et-EE" sz="1200" dirty="0"/>
              <a:t>19.03.2020	Itaalia</a:t>
            </a:r>
          </a:p>
          <a:p>
            <a:r>
              <a:rPr lang="et-EE" sz="1200" dirty="0"/>
              <a:t>19.03.2020	Austria</a:t>
            </a:r>
          </a:p>
          <a:p>
            <a:r>
              <a:rPr lang="et-EE" sz="1200" dirty="0"/>
              <a:t>19.03.2020	Austria</a:t>
            </a:r>
          </a:p>
          <a:p>
            <a:r>
              <a:rPr lang="et-EE" sz="1200" dirty="0"/>
              <a:t>19.03.2020	Šveits</a:t>
            </a:r>
          </a:p>
          <a:p>
            <a:r>
              <a:rPr lang="et-EE" sz="1200" dirty="0"/>
              <a:t>19.03.2020	Austria</a:t>
            </a:r>
          </a:p>
          <a:p>
            <a:r>
              <a:rPr lang="et-EE" sz="1200" dirty="0"/>
              <a:t>19.03.2020	Austria</a:t>
            </a:r>
          </a:p>
          <a:p>
            <a:r>
              <a:rPr lang="et-EE" sz="1200" dirty="0"/>
              <a:t>20.03.2020	Šveits</a:t>
            </a:r>
          </a:p>
          <a:p>
            <a:r>
              <a:rPr lang="et-EE" sz="1200" dirty="0"/>
              <a:t>20.03.2020	Austria</a:t>
            </a:r>
          </a:p>
          <a:p>
            <a:r>
              <a:rPr lang="et-EE" sz="1200" dirty="0"/>
              <a:t>20.03.2020	Austria</a:t>
            </a:r>
          </a:p>
          <a:p>
            <a:r>
              <a:rPr lang="et-EE" sz="1200" dirty="0"/>
              <a:t>21.03.2020	Prantsusmaa</a:t>
            </a:r>
          </a:p>
          <a:p>
            <a:r>
              <a:rPr lang="et-EE" sz="1200" dirty="0"/>
              <a:t>21.03.2020	Soome</a:t>
            </a:r>
          </a:p>
          <a:p>
            <a:r>
              <a:rPr lang="et-EE" sz="1200" dirty="0"/>
              <a:t>21.03.2020	Itaalia</a:t>
            </a:r>
          </a:p>
          <a:p>
            <a:r>
              <a:rPr lang="et-EE" sz="1200" dirty="0"/>
              <a:t>21.03.2020	Araabia </a:t>
            </a:r>
            <a:r>
              <a:rPr lang="et-EE" sz="1200" dirty="0" smtClean="0"/>
              <a:t>Ühend.</a:t>
            </a:r>
            <a:endParaRPr lang="et-EE" sz="1200" dirty="0"/>
          </a:p>
          <a:p>
            <a:r>
              <a:rPr lang="et-EE" sz="1200" dirty="0"/>
              <a:t>22.03.2020	</a:t>
            </a:r>
            <a:r>
              <a:rPr lang="et-EE" sz="1200" dirty="0" smtClean="0"/>
              <a:t>Prantsusmaa</a:t>
            </a:r>
            <a:endParaRPr lang="et-EE" sz="1200" dirty="0"/>
          </a:p>
        </p:txBody>
      </p:sp>
      <p:sp>
        <p:nvSpPr>
          <p:cNvPr id="19" name="Ristkülik 18"/>
          <p:cNvSpPr/>
          <p:nvPr/>
        </p:nvSpPr>
        <p:spPr>
          <a:xfrm>
            <a:off x="4439487" y="278568"/>
            <a:ext cx="6096000" cy="6186309"/>
          </a:xfrm>
          <a:prstGeom prst="rect">
            <a:avLst/>
          </a:prstGeom>
        </p:spPr>
        <p:txBody>
          <a:bodyPr>
            <a:spAutoFit/>
          </a:bodyPr>
          <a:lstStyle/>
          <a:p>
            <a:r>
              <a:rPr lang="et-EE" sz="1200" dirty="0"/>
              <a:t>22.03.2020	Soome</a:t>
            </a:r>
          </a:p>
          <a:p>
            <a:r>
              <a:rPr lang="et-EE" sz="1200" dirty="0"/>
              <a:t>22.03.2020	Austria</a:t>
            </a:r>
          </a:p>
          <a:p>
            <a:r>
              <a:rPr lang="et-EE" sz="1200" dirty="0"/>
              <a:t>23.03.2020	Araabia Ühendemiraadid</a:t>
            </a:r>
          </a:p>
          <a:p>
            <a:r>
              <a:rPr lang="et-EE" sz="1200" dirty="0"/>
              <a:t>23.03.2020	Austria</a:t>
            </a:r>
          </a:p>
          <a:p>
            <a:r>
              <a:rPr lang="et-EE" sz="1200" dirty="0"/>
              <a:t>23.03.2020	Saksamaa</a:t>
            </a:r>
          </a:p>
          <a:p>
            <a:r>
              <a:rPr lang="et-EE" sz="1200" dirty="0"/>
              <a:t>23.03.2020	Vietnam</a:t>
            </a:r>
          </a:p>
          <a:p>
            <a:r>
              <a:rPr lang="et-EE" sz="1200" dirty="0"/>
              <a:t>23.03.2020	USA</a:t>
            </a:r>
          </a:p>
          <a:p>
            <a:r>
              <a:rPr lang="et-EE" sz="1200" dirty="0"/>
              <a:t>23.03.2020	Austria</a:t>
            </a:r>
          </a:p>
          <a:p>
            <a:r>
              <a:rPr lang="et-EE" sz="1200" dirty="0"/>
              <a:t>23.03.2020	Suurbritannia</a:t>
            </a:r>
          </a:p>
          <a:p>
            <a:r>
              <a:rPr lang="et-EE" sz="1200" dirty="0"/>
              <a:t>24.03.2020	</a:t>
            </a:r>
            <a:r>
              <a:rPr lang="et-EE" sz="1200" dirty="0" smtClean="0"/>
              <a:t>Filipiinid</a:t>
            </a:r>
            <a:endParaRPr lang="et-EE" sz="1200" dirty="0"/>
          </a:p>
          <a:p>
            <a:r>
              <a:rPr lang="et-EE" sz="1200" dirty="0"/>
              <a:t>24.03.2020	USA</a:t>
            </a:r>
          </a:p>
          <a:p>
            <a:r>
              <a:rPr lang="et-EE" sz="1200" dirty="0"/>
              <a:t>24.03.2020	Austria</a:t>
            </a:r>
          </a:p>
          <a:p>
            <a:r>
              <a:rPr lang="et-EE" sz="1200" dirty="0"/>
              <a:t>24.03.2020	Austria</a:t>
            </a:r>
          </a:p>
          <a:p>
            <a:r>
              <a:rPr lang="et-EE" sz="1200" dirty="0"/>
              <a:t>24.03.2020	Prantsusmaa</a:t>
            </a:r>
          </a:p>
          <a:p>
            <a:r>
              <a:rPr lang="et-EE" sz="1200" dirty="0"/>
              <a:t>24.03.2020	Itaalia</a:t>
            </a:r>
          </a:p>
          <a:p>
            <a:r>
              <a:rPr lang="et-EE" sz="1200" dirty="0"/>
              <a:t>24.03.2020	Austria</a:t>
            </a:r>
          </a:p>
          <a:p>
            <a:r>
              <a:rPr lang="et-EE" sz="1200" dirty="0"/>
              <a:t>24.03.2020	Prantsusmaa</a:t>
            </a:r>
          </a:p>
          <a:p>
            <a:r>
              <a:rPr lang="et-EE" sz="1200" dirty="0"/>
              <a:t>25.03.2020	Austria</a:t>
            </a:r>
          </a:p>
          <a:p>
            <a:r>
              <a:rPr lang="et-EE" sz="1200" dirty="0"/>
              <a:t>25.03.2020	Hispaania</a:t>
            </a:r>
          </a:p>
          <a:p>
            <a:r>
              <a:rPr lang="et-EE" sz="1200" dirty="0"/>
              <a:t>25.03.2020	Hispaania</a:t>
            </a:r>
          </a:p>
          <a:p>
            <a:r>
              <a:rPr lang="et-EE" sz="1200" dirty="0"/>
              <a:t>25.03.2020	Egiptus</a:t>
            </a:r>
          </a:p>
          <a:p>
            <a:r>
              <a:rPr lang="et-EE" sz="1200" dirty="0"/>
              <a:t>25.03.2020	Austria</a:t>
            </a:r>
          </a:p>
          <a:p>
            <a:r>
              <a:rPr lang="et-EE" sz="1200" dirty="0"/>
              <a:t>26.03.2020	Egiptus</a:t>
            </a:r>
          </a:p>
          <a:p>
            <a:r>
              <a:rPr lang="et-EE" sz="1200" dirty="0"/>
              <a:t>26.03.2020	Prantsusmaa</a:t>
            </a:r>
          </a:p>
          <a:p>
            <a:r>
              <a:rPr lang="et-EE" sz="1200" dirty="0"/>
              <a:t>26.03.2020	Saksamaa</a:t>
            </a:r>
          </a:p>
          <a:p>
            <a:r>
              <a:rPr lang="et-EE" sz="1200" dirty="0"/>
              <a:t>26.03.2020	Hispaania</a:t>
            </a:r>
          </a:p>
          <a:p>
            <a:r>
              <a:rPr lang="et-EE" sz="1200" dirty="0"/>
              <a:t>26.03.2020	Küpros</a:t>
            </a:r>
          </a:p>
          <a:p>
            <a:r>
              <a:rPr lang="et-EE" sz="1200" dirty="0"/>
              <a:t>26.03.2020	Austria</a:t>
            </a:r>
          </a:p>
          <a:p>
            <a:r>
              <a:rPr lang="et-EE" sz="1200" dirty="0"/>
              <a:t>26.03.2020	Austria</a:t>
            </a:r>
          </a:p>
          <a:p>
            <a:r>
              <a:rPr lang="et-EE" sz="1200" dirty="0"/>
              <a:t>27.03.2020	USA</a:t>
            </a:r>
          </a:p>
          <a:p>
            <a:r>
              <a:rPr lang="et-EE" sz="1200" dirty="0"/>
              <a:t>27.03.2020	Austria</a:t>
            </a:r>
          </a:p>
          <a:p>
            <a:r>
              <a:rPr lang="et-EE" sz="1200" dirty="0"/>
              <a:t>28.03.2020	Tai</a:t>
            </a:r>
          </a:p>
          <a:p>
            <a:r>
              <a:rPr lang="et-EE" sz="1200" dirty="0"/>
              <a:t>30.03.2020	</a:t>
            </a:r>
            <a:r>
              <a:rPr lang="et-EE" sz="1200" dirty="0" smtClean="0"/>
              <a:t>Tai</a:t>
            </a:r>
            <a:endParaRPr lang="et-EE" sz="1200" dirty="0"/>
          </a:p>
        </p:txBody>
      </p:sp>
      <p:sp>
        <p:nvSpPr>
          <p:cNvPr id="20" name="Ristkülik 19"/>
          <p:cNvSpPr/>
          <p:nvPr/>
        </p:nvSpPr>
        <p:spPr>
          <a:xfrm>
            <a:off x="7071360" y="278568"/>
            <a:ext cx="6096000" cy="646331"/>
          </a:xfrm>
          <a:prstGeom prst="rect">
            <a:avLst/>
          </a:prstGeom>
        </p:spPr>
        <p:txBody>
          <a:bodyPr>
            <a:spAutoFit/>
          </a:bodyPr>
          <a:lstStyle/>
          <a:p>
            <a:r>
              <a:rPr lang="et-EE" sz="1200" dirty="0"/>
              <a:t>31.03.2020	Rootsi</a:t>
            </a:r>
          </a:p>
          <a:p>
            <a:r>
              <a:rPr lang="et-EE" sz="1200" dirty="0"/>
              <a:t>31.03.2020	USA</a:t>
            </a:r>
          </a:p>
          <a:p>
            <a:r>
              <a:rPr lang="et-EE" sz="1200" dirty="0"/>
              <a:t>31.03.2020	Austria</a:t>
            </a:r>
            <a:endParaRPr lang="et-EE" sz="1200" dirty="0"/>
          </a:p>
        </p:txBody>
      </p:sp>
      <p:sp>
        <p:nvSpPr>
          <p:cNvPr id="21" name="TextBox 20"/>
          <p:cNvSpPr txBox="1"/>
          <p:nvPr/>
        </p:nvSpPr>
        <p:spPr>
          <a:xfrm>
            <a:off x="7977145" y="2827531"/>
            <a:ext cx="3215047" cy="369332"/>
          </a:xfrm>
          <a:prstGeom prst="rect">
            <a:avLst/>
          </a:prstGeom>
          <a:noFill/>
        </p:spPr>
        <p:txBody>
          <a:bodyPr wrap="none" rtlCol="0">
            <a:spAutoFit/>
          </a:bodyPr>
          <a:lstStyle/>
          <a:p>
            <a:r>
              <a:rPr lang="et-EE" dirty="0" smtClean="0"/>
              <a:t>Märtsikuus toodi sisse 101 juhtu</a:t>
            </a:r>
            <a:endParaRPr lang="et-EE" dirty="0"/>
          </a:p>
        </p:txBody>
      </p:sp>
      <p:sp>
        <p:nvSpPr>
          <p:cNvPr id="22" name="TextBox 21"/>
          <p:cNvSpPr txBox="1"/>
          <p:nvPr/>
        </p:nvSpPr>
        <p:spPr>
          <a:xfrm>
            <a:off x="7977146" y="3823579"/>
            <a:ext cx="3901588" cy="646331"/>
          </a:xfrm>
          <a:prstGeom prst="rect">
            <a:avLst/>
          </a:prstGeom>
          <a:noFill/>
        </p:spPr>
        <p:txBody>
          <a:bodyPr wrap="square" rtlCol="0">
            <a:spAutoFit/>
          </a:bodyPr>
          <a:lstStyle/>
          <a:p>
            <a:r>
              <a:rPr lang="et-EE" dirty="0" smtClean="0">
                <a:solidFill>
                  <a:srgbClr val="0471BD"/>
                </a:solidFill>
              </a:rPr>
              <a:t>Augustis toodi sisse 62 juhtu eri riikidest üle maailma</a:t>
            </a:r>
            <a:endParaRPr lang="et-EE" dirty="0">
              <a:solidFill>
                <a:srgbClr val="0471BD"/>
              </a:solidFill>
            </a:endParaRPr>
          </a:p>
        </p:txBody>
      </p:sp>
      <p:sp>
        <p:nvSpPr>
          <p:cNvPr id="23" name="TextBox 22"/>
          <p:cNvSpPr txBox="1"/>
          <p:nvPr/>
        </p:nvSpPr>
        <p:spPr>
          <a:xfrm>
            <a:off x="7977145" y="3325556"/>
            <a:ext cx="2692212" cy="369332"/>
          </a:xfrm>
          <a:prstGeom prst="rect">
            <a:avLst/>
          </a:prstGeom>
          <a:noFill/>
        </p:spPr>
        <p:txBody>
          <a:bodyPr wrap="none" rtlCol="0">
            <a:spAutoFit/>
          </a:bodyPr>
          <a:lstStyle/>
          <a:p>
            <a:r>
              <a:rPr lang="et-EE" dirty="0" smtClean="0"/>
              <a:t>Aprillis toodi sisse 16 juhtu</a:t>
            </a:r>
            <a:endParaRPr lang="et-EE" dirty="0"/>
          </a:p>
        </p:txBody>
      </p:sp>
      <p:sp>
        <p:nvSpPr>
          <p:cNvPr id="24" name="Прямоугольник 77"/>
          <p:cNvSpPr>
            <a:spLocks noChangeAspect="1"/>
          </p:cNvSpPr>
          <p:nvPr/>
        </p:nvSpPr>
        <p:spPr>
          <a:xfrm>
            <a:off x="7688334" y="2940197"/>
            <a:ext cx="144000" cy="144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Рисунок 5" descr="terviseamet.png"/>
          <p:cNvPicPr>
            <a:picLocks noChangeAspect="1"/>
          </p:cNvPicPr>
          <p:nvPr/>
        </p:nvPicPr>
        <p:blipFill>
          <a:blip r:embed="rId2" cstate="print"/>
          <a:stretch>
            <a:fillRect/>
          </a:stretch>
        </p:blipFill>
        <p:spPr>
          <a:xfrm>
            <a:off x="9906027" y="5413876"/>
            <a:ext cx="1788223" cy="980573"/>
          </a:xfrm>
          <a:prstGeom prst="rect">
            <a:avLst/>
          </a:prstGeom>
        </p:spPr>
      </p:pic>
    </p:spTree>
    <p:extLst>
      <p:ext uri="{BB962C8B-B14F-4D97-AF65-F5344CB8AC3E}">
        <p14:creationId xmlns:p14="http://schemas.microsoft.com/office/powerpoint/2010/main" val="220760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p:cNvSpPr/>
          <p:nvPr/>
        </p:nvSpPr>
        <p:spPr>
          <a:xfrm>
            <a:off x="5124712" y="322863"/>
            <a:ext cx="1773242" cy="615553"/>
          </a:xfrm>
          <a:prstGeom prst="rect">
            <a:avLst/>
          </a:prstGeom>
        </p:spPr>
        <p:txBody>
          <a:bodyPr wrap="none">
            <a:spAutoFit/>
          </a:bodyPr>
          <a:lstStyle/>
          <a:p>
            <a:r>
              <a:rPr lang="et-EE" sz="3400" b="1" dirty="0" smtClean="0">
                <a:latin typeface="Times New Roman" panose="02020603050405020304" pitchFamily="18" charset="0"/>
                <a:cs typeface="Times New Roman" panose="02020603050405020304" pitchFamily="18" charset="0"/>
              </a:rPr>
              <a:t>Pilt täna</a:t>
            </a:r>
            <a:endParaRPr lang="et-EE" sz="3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87295" y="4301716"/>
            <a:ext cx="7454480" cy="2646878"/>
          </a:xfrm>
          <a:prstGeom prst="rect">
            <a:avLst/>
          </a:prstGeom>
          <a:noFill/>
        </p:spPr>
        <p:txBody>
          <a:bodyPr wrap="square" rtlCol="0">
            <a:spAutoFit/>
          </a:bodyPr>
          <a:lstStyle/>
          <a:p>
            <a:pPr lvl="2"/>
            <a:endParaRPr lang="et-EE" sz="2200" b="1" dirty="0">
              <a:solidFill>
                <a:srgbClr val="0471BD"/>
              </a:solidFill>
            </a:endParaRPr>
          </a:p>
          <a:p>
            <a:pPr lvl="2"/>
            <a:r>
              <a:rPr lang="et-EE" sz="1700" dirty="0" smtClean="0">
                <a:solidFill>
                  <a:srgbClr val="0471BD"/>
                </a:solidFill>
              </a:rPr>
              <a:t>Täna tõuseb haigestumine Euroopas, aga täna me ei näe enam seda </a:t>
            </a:r>
          </a:p>
          <a:p>
            <a:pPr lvl="2"/>
            <a:r>
              <a:rPr lang="et-EE" sz="1700" dirty="0" smtClean="0">
                <a:solidFill>
                  <a:srgbClr val="0471BD"/>
                </a:solidFill>
              </a:rPr>
              <a:t>Pilti mis avanes meile Märtsis.</a:t>
            </a:r>
            <a:r>
              <a:rPr lang="et-EE" sz="1700" dirty="0" smtClean="0">
                <a:solidFill>
                  <a:srgbClr val="0471BD"/>
                </a:solidFill>
              </a:rPr>
              <a:t> </a:t>
            </a:r>
            <a:endParaRPr lang="et-EE" sz="1700" dirty="0">
              <a:solidFill>
                <a:srgbClr val="0471BD"/>
              </a:solidFill>
            </a:endParaRPr>
          </a:p>
          <a:p>
            <a:pPr lvl="2"/>
            <a:endParaRPr lang="et-EE" sz="2200" dirty="0"/>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graphicFrame>
        <p:nvGraphicFramePr>
          <p:cNvPr id="7" name="Diagramm 6"/>
          <p:cNvGraphicFramePr>
            <a:graphicFrameLocks/>
          </p:cNvGraphicFramePr>
          <p:nvPr/>
        </p:nvGraphicFramePr>
        <p:xfrm>
          <a:off x="2126932" y="1073414"/>
          <a:ext cx="7408068" cy="332184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8165714" y="2929421"/>
            <a:ext cx="1369286" cy="369332"/>
          </a:xfrm>
          <a:prstGeom prst="rect">
            <a:avLst/>
          </a:prstGeom>
          <a:noFill/>
        </p:spPr>
        <p:txBody>
          <a:bodyPr wrap="none" rtlCol="0">
            <a:spAutoFit/>
          </a:bodyPr>
          <a:lstStyle/>
          <a:p>
            <a:r>
              <a:rPr lang="et-EE" dirty="0" smtClean="0">
                <a:solidFill>
                  <a:schemeClr val="accent6"/>
                </a:solidFill>
              </a:rPr>
              <a:t>16 / 100 000</a:t>
            </a:r>
            <a:endParaRPr lang="et-EE" dirty="0">
              <a:solidFill>
                <a:schemeClr val="accent6"/>
              </a:solidFill>
            </a:endParaRPr>
          </a:p>
        </p:txBody>
      </p:sp>
    </p:spTree>
    <p:extLst>
      <p:ext uri="{BB962C8B-B14F-4D97-AF65-F5344CB8AC3E}">
        <p14:creationId xmlns:p14="http://schemas.microsoft.com/office/powerpoint/2010/main" val="308658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lt 9"/>
          <p:cNvPicPr>
            <a:picLocks noChangeAspect="1"/>
          </p:cNvPicPr>
          <p:nvPr/>
        </p:nvPicPr>
        <p:blipFill>
          <a:blip r:embed="rId2"/>
          <a:stretch>
            <a:fillRect/>
          </a:stretch>
        </p:blipFill>
        <p:spPr>
          <a:xfrm>
            <a:off x="0" y="-199506"/>
            <a:ext cx="12192000" cy="7179285"/>
          </a:xfrm>
          <a:prstGeom prst="rect">
            <a:avLst/>
          </a:prstGeom>
          <a:ln>
            <a:noFill/>
          </a:ln>
          <a:effectLst/>
          <a:scene3d>
            <a:camera prst="orthographicFront">
              <a:rot lat="0" lon="0" rev="0"/>
            </a:camera>
            <a:lightRig rig="chilly" dir="t">
              <a:rot lat="0" lon="0" rev="18480000"/>
            </a:lightRig>
          </a:scene3d>
          <a:sp3d prstMaterial="clear">
            <a:bevelT h="63500"/>
          </a:sp3d>
        </p:spPr>
      </p:pic>
      <p:pic>
        <p:nvPicPr>
          <p:cNvPr id="1030" name="Picture 6" descr="http://www.itk.ee/upload/images/terviseam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2" name="Ristkülik 1"/>
          <p:cNvSpPr/>
          <p:nvPr/>
        </p:nvSpPr>
        <p:spPr>
          <a:xfrm>
            <a:off x="2544352" y="2725740"/>
            <a:ext cx="6544093" cy="738664"/>
          </a:xfrm>
          <a:prstGeom prst="rect">
            <a:avLst/>
          </a:prstGeom>
        </p:spPr>
        <p:txBody>
          <a:bodyPr wrap="square">
            <a:spAutoFit/>
          </a:bodyPr>
          <a:lstStyle/>
          <a:p>
            <a:pPr marL="342900" indent="-342900">
              <a:spcAft>
                <a:spcPts val="0"/>
              </a:spcAft>
              <a:buFontTx/>
              <a:buChar char="-"/>
            </a:pPr>
            <a:r>
              <a:rPr lang="et-EE" sz="2400" b="1" dirty="0" smtClean="0">
                <a:latin typeface="Calibri" panose="020F0502020204030204" pitchFamily="34" charset="0"/>
                <a:ea typeface="Calibri" panose="020F0502020204030204" pitchFamily="34" charset="0"/>
              </a:rPr>
              <a:t>Gripivaktsiin</a:t>
            </a:r>
            <a:r>
              <a:rPr lang="et-EE" dirty="0" smtClean="0">
                <a:latin typeface="Calibri" panose="020F0502020204030204" pitchFamily="34" charset="0"/>
                <a:ea typeface="Calibri" panose="020F0502020204030204" pitchFamily="34" charset="0"/>
              </a:rPr>
              <a:t>, </a:t>
            </a:r>
          </a:p>
          <a:p>
            <a:pPr>
              <a:spcAft>
                <a:spcPts val="0"/>
              </a:spcAft>
            </a:pPr>
            <a:r>
              <a:rPr lang="et-EE" dirty="0" smtClean="0">
                <a:latin typeface="Calibri" panose="020F0502020204030204" pitchFamily="34" charset="0"/>
                <a:ea typeface="Calibri" panose="020F0502020204030204" pitchFamily="34" charset="0"/>
              </a:rPr>
              <a:t>Apteekides saadaval neljavalentne </a:t>
            </a:r>
            <a:r>
              <a:rPr lang="et-EE" dirty="0" err="1" smtClean="0">
                <a:latin typeface="Calibri" panose="020F0502020204030204" pitchFamily="34" charset="0"/>
                <a:ea typeface="Calibri" panose="020F0502020204030204" pitchFamily="34" charset="0"/>
              </a:rPr>
              <a:t>Influvac</a:t>
            </a:r>
            <a:r>
              <a:rPr lang="et-EE" dirty="0" smtClean="0">
                <a:latin typeface="Calibri" panose="020F0502020204030204" pitchFamily="34" charset="0"/>
                <a:ea typeface="Calibri" panose="020F0502020204030204" pitchFamily="34" charset="0"/>
              </a:rPr>
              <a:t> </a:t>
            </a:r>
            <a:r>
              <a:rPr lang="et-EE" dirty="0" err="1" smtClean="0">
                <a:latin typeface="Calibri" panose="020F0502020204030204" pitchFamily="34" charset="0"/>
                <a:ea typeface="Calibri" panose="020F0502020204030204" pitchFamily="34" charset="0"/>
              </a:rPr>
              <a:t>Tetra</a:t>
            </a:r>
            <a:endParaRPr lang="et-EE" dirty="0">
              <a:latin typeface="Calibri" panose="020F0502020204030204" pitchFamily="34" charset="0"/>
              <a:ea typeface="Calibri" panose="020F0502020204030204" pitchFamily="34" charset="0"/>
            </a:endParaRPr>
          </a:p>
        </p:txBody>
      </p:sp>
      <p:sp>
        <p:nvSpPr>
          <p:cNvPr id="3" name="Ristkülik 2"/>
          <p:cNvSpPr/>
          <p:nvPr/>
        </p:nvSpPr>
        <p:spPr>
          <a:xfrm>
            <a:off x="2544352" y="1837181"/>
            <a:ext cx="7357291" cy="738664"/>
          </a:xfrm>
          <a:prstGeom prst="rect">
            <a:avLst/>
          </a:prstGeom>
        </p:spPr>
        <p:txBody>
          <a:bodyPr wrap="square">
            <a:spAutoFit/>
          </a:bodyPr>
          <a:lstStyle/>
          <a:p>
            <a:pPr marL="342900" indent="-342900">
              <a:spcAft>
                <a:spcPts val="0"/>
              </a:spcAft>
              <a:buFontTx/>
              <a:buChar char="-"/>
            </a:pPr>
            <a:r>
              <a:rPr lang="et-EE" sz="2400" b="1" dirty="0" smtClean="0">
                <a:latin typeface="Calibri" panose="020F0502020204030204" pitchFamily="34" charset="0"/>
                <a:ea typeface="Calibri" panose="020F0502020204030204" pitchFamily="34" charset="0"/>
              </a:rPr>
              <a:t>COVID-19 vaktsiin </a:t>
            </a:r>
          </a:p>
          <a:p>
            <a:pPr>
              <a:spcAft>
                <a:spcPts val="0"/>
              </a:spcAft>
            </a:pPr>
            <a:r>
              <a:rPr lang="et-EE" dirty="0" smtClean="0">
                <a:latin typeface="Calibri" panose="020F0502020204030204" pitchFamily="34" charset="0"/>
                <a:ea typeface="Calibri" panose="020F0502020204030204" pitchFamily="34" charset="0"/>
              </a:rPr>
              <a:t>27.08 jõustus </a:t>
            </a:r>
            <a:r>
              <a:rPr lang="et-EE" dirty="0" err="1">
                <a:latin typeface="Calibri" panose="020F0502020204030204" pitchFamily="34" charset="0"/>
                <a:ea typeface="Calibri" panose="020F0502020204030204" pitchFamily="34" charset="0"/>
              </a:rPr>
              <a:t>AstraZeneca</a:t>
            </a:r>
            <a:r>
              <a:rPr lang="et-EE" dirty="0">
                <a:latin typeface="Calibri" panose="020F0502020204030204" pitchFamily="34" charset="0"/>
                <a:ea typeface="Calibri" panose="020F0502020204030204" pitchFamily="34" charset="0"/>
              </a:rPr>
              <a:t> ja </a:t>
            </a:r>
            <a:r>
              <a:rPr lang="et-EE" dirty="0" smtClean="0">
                <a:latin typeface="Calibri" panose="020F0502020204030204" pitchFamily="34" charset="0"/>
                <a:ea typeface="Calibri" panose="020F0502020204030204" pitchFamily="34" charset="0"/>
              </a:rPr>
              <a:t>Euroopa Komisjoni </a:t>
            </a:r>
            <a:r>
              <a:rPr lang="et-EE" dirty="0">
                <a:latin typeface="Calibri" panose="020F0502020204030204" pitchFamily="34" charset="0"/>
                <a:ea typeface="Calibri" panose="020F0502020204030204" pitchFamily="34" charset="0"/>
              </a:rPr>
              <a:t>vaheline leping. </a:t>
            </a:r>
          </a:p>
        </p:txBody>
      </p:sp>
      <p:sp>
        <p:nvSpPr>
          <p:cNvPr id="7" name="Ristkülik 6"/>
          <p:cNvSpPr/>
          <p:nvPr/>
        </p:nvSpPr>
        <p:spPr>
          <a:xfrm>
            <a:off x="2477850" y="3484124"/>
            <a:ext cx="5982427" cy="1015663"/>
          </a:xfrm>
          <a:prstGeom prst="rect">
            <a:avLst/>
          </a:prstGeom>
        </p:spPr>
        <p:txBody>
          <a:bodyPr wrap="square">
            <a:spAutoFit/>
          </a:bodyPr>
          <a:lstStyle/>
          <a:p>
            <a:pPr marL="342900" indent="-342900">
              <a:spcAft>
                <a:spcPts val="0"/>
              </a:spcAft>
              <a:buFontTx/>
              <a:buChar char="-"/>
            </a:pPr>
            <a:r>
              <a:rPr lang="et-EE" sz="2400" b="1" dirty="0" smtClean="0">
                <a:latin typeface="Calibri" panose="020F0502020204030204" pitchFamily="34" charset="0"/>
                <a:ea typeface="Calibri" panose="020F0502020204030204" pitchFamily="34" charset="0"/>
              </a:rPr>
              <a:t>HOIA mobiilirakendus</a:t>
            </a:r>
          </a:p>
          <a:p>
            <a:pPr>
              <a:spcAft>
                <a:spcPts val="0"/>
              </a:spcAft>
            </a:pPr>
            <a:r>
              <a:rPr lang="et-EE" dirty="0" smtClean="0">
                <a:latin typeface="Calibri" panose="020F0502020204030204" pitchFamily="34" charset="0"/>
                <a:ea typeface="Calibri" panose="020F0502020204030204" pitchFamily="34" charset="0"/>
              </a:rPr>
              <a:t>Saad </a:t>
            </a:r>
            <a:r>
              <a:rPr lang="et-EE" dirty="0">
                <a:latin typeface="Calibri" panose="020F0502020204030204" pitchFamily="34" charset="0"/>
                <a:ea typeface="Calibri" panose="020F0502020204030204" pitchFamily="34" charset="0"/>
              </a:rPr>
              <a:t>kiiresti teada võimalikust </a:t>
            </a:r>
            <a:r>
              <a:rPr lang="et-EE" dirty="0" err="1">
                <a:latin typeface="Calibri" panose="020F0502020204030204" pitchFamily="34" charset="0"/>
                <a:ea typeface="Calibri" panose="020F0502020204030204" pitchFamily="34" charset="0"/>
              </a:rPr>
              <a:t>lähikontaktist</a:t>
            </a:r>
            <a:r>
              <a:rPr lang="et-EE" dirty="0">
                <a:latin typeface="Calibri" panose="020F0502020204030204" pitchFamily="34" charset="0"/>
                <a:ea typeface="Calibri" panose="020F0502020204030204" pitchFamily="34" charset="0"/>
              </a:rPr>
              <a:t> COVID-19 nakatunuga</a:t>
            </a:r>
          </a:p>
        </p:txBody>
      </p:sp>
      <p:pic>
        <p:nvPicPr>
          <p:cNvPr id="4" name="Pilt 3"/>
          <p:cNvPicPr>
            <a:picLocks noChangeAspect="1"/>
          </p:cNvPicPr>
          <p:nvPr/>
        </p:nvPicPr>
        <p:blipFill>
          <a:blip r:embed="rId4"/>
          <a:stretch>
            <a:fillRect/>
          </a:stretch>
        </p:blipFill>
        <p:spPr>
          <a:xfrm>
            <a:off x="8385535" y="3455857"/>
            <a:ext cx="3032216" cy="857953"/>
          </a:xfrm>
          <a:prstGeom prst="rect">
            <a:avLst/>
          </a:prstGeom>
        </p:spPr>
      </p:pic>
    </p:spTree>
    <p:extLst>
      <p:ext uri="{BB962C8B-B14F-4D97-AF65-F5344CB8AC3E}">
        <p14:creationId xmlns:p14="http://schemas.microsoft.com/office/powerpoint/2010/main" val="3839627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end.jpg"/>
          <p:cNvPicPr>
            <a:picLocks noChangeAspect="1"/>
          </p:cNvPicPr>
          <p:nvPr/>
        </p:nvPicPr>
        <p:blipFill>
          <a:blip r:embed="rId2"/>
          <a:stretch>
            <a:fillRect/>
          </a:stretch>
        </p:blipFill>
        <p:spPr>
          <a:xfrm>
            <a:off x="0" y="0"/>
            <a:ext cx="12192000" cy="6858000"/>
          </a:xfrm>
          <a:prstGeom prst="rect">
            <a:avLst/>
          </a:prstGeom>
        </p:spPr>
      </p:pic>
      <p:sp>
        <p:nvSpPr>
          <p:cNvPr id="6" name="Заголовок 1"/>
          <p:cNvSpPr txBox="1">
            <a:spLocks/>
          </p:cNvSpPr>
          <p:nvPr/>
        </p:nvSpPr>
        <p:spPr>
          <a:xfrm>
            <a:off x="857214" y="476229"/>
            <a:ext cx="7905805" cy="1524011"/>
          </a:xfrm>
          <a:prstGeom prst="rect">
            <a:avLst/>
          </a:prstGeom>
        </p:spPr>
        <p:txBody>
          <a:bodyPr vert="horz" lIns="121920" tIns="60960" rIns="121920" bIns="60960" rtlCol="0" anchor="t">
            <a:noAutofit/>
          </a:bodyPr>
          <a:lstStyle/>
          <a:p>
            <a:r>
              <a:rPr lang="et-EE" sz="3733" dirty="0">
                <a:latin typeface="+mj-lt"/>
              </a:rPr>
              <a:t>Terviseamet tänab </a:t>
            </a:r>
          </a:p>
          <a:p>
            <a:r>
              <a:rPr lang="et-EE" sz="3733" dirty="0">
                <a:latin typeface="+mj-lt"/>
              </a:rPr>
              <a:t>iga Eesti inimest!</a:t>
            </a:r>
          </a:p>
        </p:txBody>
      </p:sp>
      <p:sp>
        <p:nvSpPr>
          <p:cNvPr id="7" name="Прямоугольник 6"/>
          <p:cNvSpPr/>
          <p:nvPr/>
        </p:nvSpPr>
        <p:spPr>
          <a:xfrm flipH="1">
            <a:off x="571461" y="666731"/>
            <a:ext cx="24000" cy="952507"/>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9" name="Рисунок 8" descr="terviseamet.png"/>
          <p:cNvPicPr>
            <a:picLocks noChangeAspect="1"/>
          </p:cNvPicPr>
          <p:nvPr/>
        </p:nvPicPr>
        <p:blipFill>
          <a:blip r:embed="rId3" cstate="print"/>
          <a:stretch>
            <a:fillRect/>
          </a:stretch>
        </p:blipFill>
        <p:spPr>
          <a:xfrm>
            <a:off x="9239273" y="5048262"/>
            <a:ext cx="2454977" cy="1346188"/>
          </a:xfrm>
          <a:prstGeom prst="rect">
            <a:avLst/>
          </a:prstGeom>
        </p:spPr>
      </p:pic>
    </p:spTree>
    <p:extLst>
      <p:ext uri="{BB962C8B-B14F-4D97-AF65-F5344CB8AC3E}">
        <p14:creationId xmlns:p14="http://schemas.microsoft.com/office/powerpoint/2010/main" val="319757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2007" y="4743557"/>
            <a:ext cx="3516348" cy="923330"/>
          </a:xfrm>
          <a:prstGeom prst="rect">
            <a:avLst/>
          </a:prstGeom>
          <a:noFill/>
        </p:spPr>
        <p:txBody>
          <a:bodyPr wrap="square" rtlCol="0">
            <a:spAutoFit/>
          </a:bodyPr>
          <a:lstStyle/>
          <a:p>
            <a:r>
              <a:rPr lang="et-EE" dirty="0" smtClean="0"/>
              <a:t>EWRS ja </a:t>
            </a:r>
            <a:r>
              <a:rPr lang="et-EE" dirty="0" err="1" smtClean="0"/>
              <a:t>epiidvalve</a:t>
            </a:r>
            <a:r>
              <a:rPr lang="et-EE" dirty="0" smtClean="0"/>
              <a:t> + olulisus nakkushaiguste kontekstis = reisimine on põhiline</a:t>
            </a:r>
            <a:endParaRPr lang="et-EE" dirty="0"/>
          </a:p>
        </p:txBody>
      </p:sp>
      <p:sp>
        <p:nvSpPr>
          <p:cNvPr id="12" name="TextBox 11"/>
          <p:cNvSpPr txBox="1"/>
          <p:nvPr/>
        </p:nvSpPr>
        <p:spPr>
          <a:xfrm>
            <a:off x="5867445" y="7492863"/>
            <a:ext cx="7348871" cy="369332"/>
          </a:xfrm>
          <a:prstGeom prst="rect">
            <a:avLst/>
          </a:prstGeom>
          <a:noFill/>
        </p:spPr>
        <p:txBody>
          <a:bodyPr wrap="none" rtlCol="0">
            <a:spAutoFit/>
          </a:bodyPr>
          <a:lstStyle/>
          <a:p>
            <a:r>
              <a:rPr lang="et-EE" dirty="0" smtClean="0"/>
              <a:t>Esmane COVID sündmus (teadmata viirus, teadmata potentsiaal, segane info)</a:t>
            </a:r>
            <a:endParaRPr lang="et-EE" dirty="0"/>
          </a:p>
        </p:txBody>
      </p:sp>
      <p:sp>
        <p:nvSpPr>
          <p:cNvPr id="3" name="Ristkülik 2"/>
          <p:cNvSpPr/>
          <p:nvPr/>
        </p:nvSpPr>
        <p:spPr>
          <a:xfrm>
            <a:off x="-567843" y="7862195"/>
            <a:ext cx="6096000" cy="1754326"/>
          </a:xfrm>
          <a:prstGeom prst="rect">
            <a:avLst/>
          </a:prstGeom>
        </p:spPr>
        <p:txBody>
          <a:bodyPr>
            <a:spAutoFit/>
          </a:bodyPr>
          <a:lstStyle/>
          <a:p>
            <a:r>
              <a:rPr lang="en-US" b="1" dirty="0">
                <a:solidFill>
                  <a:srgbClr val="333333"/>
                </a:solidFill>
                <a:latin typeface="Helvetica Neue"/>
              </a:rPr>
              <a:t>The Early Warning and Response System of the European Union is a tool with restricted access for monitoring public health threats in the EU. Access and posting are confidential and only accessed by ECDC, the Member States and the Directorate General Health and Food Safety (SANTE).</a:t>
            </a:r>
            <a:endParaRPr lang="et-EE" dirty="0"/>
          </a:p>
        </p:txBody>
      </p:sp>
      <p:sp>
        <p:nvSpPr>
          <p:cNvPr id="5" name="Ristkülik 4"/>
          <p:cNvSpPr/>
          <p:nvPr/>
        </p:nvSpPr>
        <p:spPr>
          <a:xfrm>
            <a:off x="1034105" y="1498208"/>
            <a:ext cx="4690570" cy="3231654"/>
          </a:xfrm>
          <a:prstGeom prst="rect">
            <a:avLst/>
          </a:prstGeom>
        </p:spPr>
        <p:txBody>
          <a:bodyPr wrap="square">
            <a:spAutoFit/>
          </a:bodyPr>
          <a:lstStyle/>
          <a:p>
            <a:r>
              <a:rPr lang="et-EE" sz="1700" dirty="0" smtClean="0">
                <a:solidFill>
                  <a:srgbClr val="000000"/>
                </a:solidFill>
                <a:latin typeface="Open Sans"/>
              </a:rPr>
              <a:t>Reisijad on epidemioloogiliselt väga oluline populatsioon:</a:t>
            </a:r>
          </a:p>
          <a:p>
            <a:endParaRPr lang="et-EE" sz="1700" dirty="0">
              <a:solidFill>
                <a:srgbClr val="000000"/>
              </a:solidFill>
              <a:latin typeface="Open Sans"/>
            </a:endParaRPr>
          </a:p>
          <a:p>
            <a:pPr marL="285750" indent="-285750">
              <a:buFontTx/>
              <a:buChar char="-"/>
            </a:pPr>
            <a:r>
              <a:rPr lang="et-EE" sz="1700" dirty="0" smtClean="0">
                <a:solidFill>
                  <a:srgbClr val="000000"/>
                </a:solidFill>
                <a:latin typeface="Open Sans"/>
              </a:rPr>
              <a:t>Liikumine</a:t>
            </a:r>
          </a:p>
          <a:p>
            <a:pPr marL="285750" indent="-285750">
              <a:buFontTx/>
              <a:buChar char="-"/>
            </a:pPr>
            <a:r>
              <a:rPr lang="et-EE" sz="1700" dirty="0" smtClean="0">
                <a:solidFill>
                  <a:srgbClr val="000000"/>
                </a:solidFill>
                <a:latin typeface="Open Sans"/>
              </a:rPr>
              <a:t>Uute pisikute üles korjamine</a:t>
            </a:r>
          </a:p>
          <a:p>
            <a:pPr marL="285750" indent="-285750">
              <a:buFontTx/>
              <a:buChar char="-"/>
            </a:pPr>
            <a:r>
              <a:rPr lang="et-EE" sz="1700" dirty="0" smtClean="0">
                <a:solidFill>
                  <a:srgbClr val="000000"/>
                </a:solidFill>
                <a:latin typeface="Open Sans"/>
              </a:rPr>
              <a:t>Pisikute kandmine ühest riigist teise</a:t>
            </a:r>
            <a:endParaRPr lang="et-EE" sz="1700" dirty="0">
              <a:solidFill>
                <a:srgbClr val="000000"/>
              </a:solidFill>
              <a:latin typeface="Open Sans"/>
            </a:endParaRPr>
          </a:p>
          <a:p>
            <a:pPr marL="285750" indent="-285750">
              <a:buFontTx/>
              <a:buChar char="-"/>
            </a:pPr>
            <a:endParaRPr lang="et-EE" sz="1700" dirty="0" smtClean="0">
              <a:solidFill>
                <a:srgbClr val="000000"/>
              </a:solidFill>
              <a:latin typeface="Open Sans"/>
            </a:endParaRPr>
          </a:p>
          <a:p>
            <a:endParaRPr lang="et-EE" sz="1700" dirty="0" smtClean="0">
              <a:solidFill>
                <a:srgbClr val="000000"/>
              </a:solidFill>
              <a:latin typeface="Open Sans"/>
            </a:endParaRPr>
          </a:p>
          <a:p>
            <a:endParaRPr lang="et-EE" sz="1700" dirty="0">
              <a:solidFill>
                <a:srgbClr val="000000"/>
              </a:solidFill>
              <a:latin typeface="Open Sans"/>
            </a:endParaRPr>
          </a:p>
          <a:p>
            <a:r>
              <a:rPr lang="et-EE" sz="1700" dirty="0" smtClean="0">
                <a:solidFill>
                  <a:srgbClr val="000000"/>
                </a:solidFill>
                <a:latin typeface="Open Sans"/>
              </a:rPr>
              <a:t>Aastas reisib </a:t>
            </a:r>
            <a:r>
              <a:rPr lang="et-EE" sz="1700" dirty="0">
                <a:solidFill>
                  <a:srgbClr val="000000"/>
                </a:solidFill>
                <a:latin typeface="Open Sans"/>
              </a:rPr>
              <a:t>1,5 miljardit inimest </a:t>
            </a:r>
            <a:endParaRPr lang="et-EE" sz="1700" dirty="0" smtClean="0">
              <a:solidFill>
                <a:srgbClr val="000000"/>
              </a:solidFill>
              <a:latin typeface="Open Sans"/>
            </a:endParaRPr>
          </a:p>
          <a:p>
            <a:pPr marL="285750" indent="-285750">
              <a:buFontTx/>
              <a:buChar char="-"/>
            </a:pPr>
            <a:endParaRPr lang="et-EE" sz="1700" dirty="0" smtClean="0">
              <a:solidFill>
                <a:srgbClr val="000000"/>
              </a:solidFill>
              <a:latin typeface="Open Sans"/>
            </a:endParaRPr>
          </a:p>
          <a:p>
            <a:endParaRPr lang="et-EE" sz="1700" dirty="0"/>
          </a:p>
        </p:txBody>
      </p:sp>
      <p:sp>
        <p:nvSpPr>
          <p:cNvPr id="6" name="TextBox 5"/>
          <p:cNvSpPr txBox="1"/>
          <p:nvPr/>
        </p:nvSpPr>
        <p:spPr>
          <a:xfrm>
            <a:off x="4078076" y="344032"/>
            <a:ext cx="4379725" cy="615553"/>
          </a:xfrm>
          <a:prstGeom prst="rect">
            <a:avLst/>
          </a:prstGeom>
          <a:noFill/>
        </p:spPr>
        <p:txBody>
          <a:bodyPr wrap="none" rtlCol="0">
            <a:spAutoFit/>
          </a:bodyPr>
          <a:lstStyle/>
          <a:p>
            <a:r>
              <a:rPr lang="et-EE" sz="3400" b="1" dirty="0" smtClean="0"/>
              <a:t>Reisimine ja epideemia</a:t>
            </a:r>
            <a:endParaRPr lang="et-EE" sz="3400" b="1" dirty="0"/>
          </a:p>
        </p:txBody>
      </p:sp>
      <p:pic>
        <p:nvPicPr>
          <p:cNvPr id="1026" name="Picture 2" descr="Corona virus traveling - Download Free Vectors, Clipart Graphics &amp; Vector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782" y="985107"/>
            <a:ext cx="4951581" cy="495158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8" name="Pilt 7"/>
          <p:cNvPicPr>
            <a:picLocks noChangeAspect="1"/>
          </p:cNvPicPr>
          <p:nvPr/>
        </p:nvPicPr>
        <p:blipFill>
          <a:blip r:embed="rId4"/>
          <a:stretch>
            <a:fillRect/>
          </a:stretch>
        </p:blipFill>
        <p:spPr>
          <a:xfrm>
            <a:off x="2889200" y="4916313"/>
            <a:ext cx="2589367" cy="1552036"/>
          </a:xfrm>
          <a:prstGeom prst="rect">
            <a:avLst/>
          </a:prstGeom>
        </p:spPr>
      </p:pic>
    </p:spTree>
    <p:extLst>
      <p:ext uri="{BB962C8B-B14F-4D97-AF65-F5344CB8AC3E}">
        <p14:creationId xmlns:p14="http://schemas.microsoft.com/office/powerpoint/2010/main" val="1910372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72007" y="4743557"/>
            <a:ext cx="3516348" cy="923330"/>
          </a:xfrm>
          <a:prstGeom prst="rect">
            <a:avLst/>
          </a:prstGeom>
          <a:noFill/>
        </p:spPr>
        <p:txBody>
          <a:bodyPr wrap="square" rtlCol="0">
            <a:spAutoFit/>
          </a:bodyPr>
          <a:lstStyle/>
          <a:p>
            <a:r>
              <a:rPr lang="et-EE" dirty="0" smtClean="0"/>
              <a:t>EWRS ja </a:t>
            </a:r>
            <a:r>
              <a:rPr lang="et-EE" dirty="0" err="1" smtClean="0"/>
              <a:t>epiidvalve</a:t>
            </a:r>
            <a:r>
              <a:rPr lang="et-EE" dirty="0" smtClean="0"/>
              <a:t> + olulisus nakkushaiguste kontekstis = reisimine on põhiline</a:t>
            </a:r>
            <a:endParaRPr lang="et-EE" dirty="0"/>
          </a:p>
        </p:txBody>
      </p:sp>
      <p:sp>
        <p:nvSpPr>
          <p:cNvPr id="12" name="TextBox 11"/>
          <p:cNvSpPr txBox="1"/>
          <p:nvPr/>
        </p:nvSpPr>
        <p:spPr>
          <a:xfrm>
            <a:off x="5867445" y="7492863"/>
            <a:ext cx="7348871" cy="369332"/>
          </a:xfrm>
          <a:prstGeom prst="rect">
            <a:avLst/>
          </a:prstGeom>
          <a:noFill/>
        </p:spPr>
        <p:txBody>
          <a:bodyPr wrap="none" rtlCol="0">
            <a:spAutoFit/>
          </a:bodyPr>
          <a:lstStyle/>
          <a:p>
            <a:r>
              <a:rPr lang="et-EE" dirty="0" smtClean="0"/>
              <a:t>Esmane COVID sündmus (teadmata viirus, teadmata potentsiaal, segane info)</a:t>
            </a:r>
            <a:endParaRPr lang="et-EE" dirty="0"/>
          </a:p>
        </p:txBody>
      </p:sp>
      <p:sp>
        <p:nvSpPr>
          <p:cNvPr id="3" name="Ristkülik 2"/>
          <p:cNvSpPr/>
          <p:nvPr/>
        </p:nvSpPr>
        <p:spPr>
          <a:xfrm>
            <a:off x="5867445" y="2384444"/>
            <a:ext cx="6096000" cy="2031325"/>
          </a:xfrm>
          <a:prstGeom prst="rect">
            <a:avLst/>
          </a:prstGeom>
        </p:spPr>
        <p:txBody>
          <a:bodyPr>
            <a:spAutoFit/>
          </a:bodyPr>
          <a:lstStyle/>
          <a:p>
            <a:r>
              <a:rPr lang="et-EE" b="1" dirty="0" smtClean="0">
                <a:solidFill>
                  <a:srgbClr val="333333"/>
                </a:solidFill>
                <a:latin typeface="Helvetica Neue"/>
              </a:rPr>
              <a:t>Euroopa Liidu Varajase teavituse süsteem </a:t>
            </a:r>
            <a:r>
              <a:rPr lang="et-EE" i="1" dirty="0" smtClean="0">
                <a:solidFill>
                  <a:srgbClr val="333333"/>
                </a:solidFill>
                <a:latin typeface="Helvetica Neue"/>
              </a:rPr>
              <a:t>(EWRS, ingl k </a:t>
            </a:r>
            <a:r>
              <a:rPr lang="en-US" i="1" dirty="0">
                <a:solidFill>
                  <a:srgbClr val="333333"/>
                </a:solidFill>
                <a:latin typeface="Helvetica Neue"/>
              </a:rPr>
              <a:t>The Early Warning and Response </a:t>
            </a:r>
            <a:r>
              <a:rPr lang="en-US" i="1" dirty="0" smtClean="0">
                <a:solidFill>
                  <a:srgbClr val="333333"/>
                </a:solidFill>
                <a:latin typeface="Helvetica Neue"/>
              </a:rPr>
              <a:t>System</a:t>
            </a:r>
            <a:r>
              <a:rPr lang="et-EE" i="1" dirty="0" smtClean="0">
                <a:solidFill>
                  <a:srgbClr val="333333"/>
                </a:solidFill>
                <a:latin typeface="Helvetica Neue"/>
              </a:rPr>
              <a:t>) </a:t>
            </a:r>
            <a:r>
              <a:rPr lang="et-EE" b="1" dirty="0" smtClean="0">
                <a:solidFill>
                  <a:srgbClr val="333333"/>
                </a:solidFill>
                <a:latin typeface="Helvetica Neue"/>
              </a:rPr>
              <a:t>on piiratud ligipääsuga platvorm, mis on loodud Euroopa rahvatervise ohtude seireks.</a:t>
            </a:r>
          </a:p>
          <a:p>
            <a:endParaRPr lang="et-EE" b="1" dirty="0">
              <a:solidFill>
                <a:srgbClr val="333333"/>
              </a:solidFill>
              <a:latin typeface="Helvetica Neue"/>
            </a:endParaRPr>
          </a:p>
          <a:p>
            <a:r>
              <a:rPr lang="et-EE" b="1" dirty="0" smtClean="0">
                <a:solidFill>
                  <a:srgbClr val="333333"/>
                </a:solidFill>
                <a:latin typeface="Helvetica Neue"/>
              </a:rPr>
              <a:t>Eestis on riiklikuks kontaktpunktiks Terviseamet.</a:t>
            </a:r>
          </a:p>
          <a:p>
            <a:endParaRPr lang="et-EE" b="1" i="1" dirty="0">
              <a:solidFill>
                <a:srgbClr val="333333"/>
              </a:solidFill>
              <a:latin typeface="Helvetica Neue"/>
            </a:endParaRPr>
          </a:p>
        </p:txBody>
      </p:sp>
      <p:sp>
        <p:nvSpPr>
          <p:cNvPr id="6" name="TextBox 5"/>
          <p:cNvSpPr txBox="1"/>
          <p:nvPr/>
        </p:nvSpPr>
        <p:spPr>
          <a:xfrm>
            <a:off x="2852901" y="344032"/>
            <a:ext cx="6891182" cy="615553"/>
          </a:xfrm>
          <a:prstGeom prst="rect">
            <a:avLst/>
          </a:prstGeom>
          <a:noFill/>
        </p:spPr>
        <p:txBody>
          <a:bodyPr wrap="none" rtlCol="0">
            <a:spAutoFit/>
          </a:bodyPr>
          <a:lstStyle/>
          <a:p>
            <a:r>
              <a:rPr lang="et-EE" sz="3400" b="1" dirty="0" smtClean="0"/>
              <a:t>Rahvusvaheline nakkushaiguste seire</a:t>
            </a:r>
            <a:endParaRPr lang="et-EE" sz="3400" b="1" dirty="0"/>
          </a:p>
        </p:txBody>
      </p:sp>
      <p:pic>
        <p:nvPicPr>
          <p:cNvPr id="2050" name="Picture 2" descr="European Commissio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89" y="1763916"/>
            <a:ext cx="5107956" cy="2979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39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pic>
        <p:nvPicPr>
          <p:cNvPr id="3" name="Pilt 2"/>
          <p:cNvPicPr>
            <a:picLocks noChangeAspect="1"/>
          </p:cNvPicPr>
          <p:nvPr/>
        </p:nvPicPr>
        <p:blipFill>
          <a:blip r:embed="rId3"/>
          <a:stretch>
            <a:fillRect/>
          </a:stretch>
        </p:blipFill>
        <p:spPr>
          <a:xfrm>
            <a:off x="1141985" y="782151"/>
            <a:ext cx="9748882" cy="3311525"/>
          </a:xfrm>
          <a:prstGeom prst="rect">
            <a:avLst/>
          </a:prstGeom>
        </p:spPr>
      </p:pic>
      <p:pic>
        <p:nvPicPr>
          <p:cNvPr id="4" name="Pilt 3"/>
          <p:cNvPicPr>
            <a:picLocks noChangeAspect="1"/>
          </p:cNvPicPr>
          <p:nvPr/>
        </p:nvPicPr>
        <p:blipFill>
          <a:blip r:embed="rId4"/>
          <a:stretch>
            <a:fillRect/>
          </a:stretch>
        </p:blipFill>
        <p:spPr>
          <a:xfrm>
            <a:off x="1707530" y="4229996"/>
            <a:ext cx="9092803" cy="1374099"/>
          </a:xfrm>
          <a:prstGeom prst="rect">
            <a:avLst/>
          </a:prstGeom>
        </p:spPr>
      </p:pic>
      <p:sp>
        <p:nvSpPr>
          <p:cNvPr id="7" name="Ristkülik 6"/>
          <p:cNvSpPr/>
          <p:nvPr/>
        </p:nvSpPr>
        <p:spPr>
          <a:xfrm>
            <a:off x="3347602" y="251633"/>
            <a:ext cx="5678286" cy="615553"/>
          </a:xfrm>
          <a:prstGeom prst="rect">
            <a:avLst/>
          </a:prstGeom>
        </p:spPr>
        <p:txBody>
          <a:bodyPr wrap="none">
            <a:spAutoFit/>
          </a:bodyPr>
          <a:lstStyle/>
          <a:p>
            <a:r>
              <a:rPr lang="et-EE" sz="3400" b="1" dirty="0" smtClean="0">
                <a:latin typeface="Times New Roman" panose="02020603050405020304" pitchFamily="18" charset="0"/>
                <a:cs typeface="Times New Roman" panose="02020603050405020304" pitchFamily="18" charset="0"/>
              </a:rPr>
              <a:t>Esimesed sõnumid Euroopale</a:t>
            </a:r>
            <a:endParaRPr lang="et-EE" sz="3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24322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p:cNvSpPr/>
          <p:nvPr/>
        </p:nvSpPr>
        <p:spPr>
          <a:xfrm>
            <a:off x="1229091" y="732619"/>
            <a:ext cx="9733819" cy="615553"/>
          </a:xfrm>
          <a:prstGeom prst="rect">
            <a:avLst/>
          </a:prstGeom>
        </p:spPr>
        <p:txBody>
          <a:bodyPr wrap="none">
            <a:spAutoFit/>
          </a:bodyPr>
          <a:lstStyle/>
          <a:p>
            <a:r>
              <a:rPr lang="et-EE" sz="3400" b="1" dirty="0">
                <a:latin typeface="Times New Roman" panose="02020603050405020304" pitchFamily="18" charset="0"/>
                <a:cs typeface="Times New Roman" panose="02020603050405020304" pitchFamily="18" charset="0"/>
              </a:rPr>
              <a:t>Terviseameti </a:t>
            </a:r>
            <a:r>
              <a:rPr lang="et-EE" sz="3400" b="1" dirty="0" smtClean="0">
                <a:latin typeface="Times New Roman" panose="02020603050405020304" pitchFamily="18" charset="0"/>
                <a:cs typeface="Times New Roman" panose="02020603050405020304" pitchFamily="18" charset="0"/>
              </a:rPr>
              <a:t>tegevused 2020 aasta esimestel kuudel</a:t>
            </a:r>
            <a:endParaRPr lang="et-EE" sz="3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14960" y="1520906"/>
            <a:ext cx="11455655" cy="2462213"/>
          </a:xfrm>
          <a:prstGeom prst="rect">
            <a:avLst/>
          </a:prstGeom>
          <a:noFill/>
        </p:spPr>
        <p:txBody>
          <a:bodyPr wrap="square" rtlCol="0">
            <a:spAutoFit/>
          </a:bodyPr>
          <a:lstStyle/>
          <a:p>
            <a:pPr lvl="2"/>
            <a:r>
              <a:rPr lang="et-EE" sz="2200" b="1" dirty="0" smtClean="0">
                <a:solidFill>
                  <a:srgbClr val="0471BD"/>
                </a:solidFill>
              </a:rPr>
              <a:t>Epidemioloogiline </a:t>
            </a:r>
            <a:r>
              <a:rPr lang="et-EE" sz="2200" b="1" dirty="0">
                <a:solidFill>
                  <a:srgbClr val="0471BD"/>
                </a:solidFill>
              </a:rPr>
              <a:t>sündmus (kuidas nakkuse levikut </a:t>
            </a:r>
            <a:r>
              <a:rPr lang="et-EE" sz="2200" b="1" dirty="0" smtClean="0">
                <a:solidFill>
                  <a:srgbClr val="0471BD"/>
                </a:solidFill>
              </a:rPr>
              <a:t>ohjata)</a:t>
            </a:r>
          </a:p>
          <a:p>
            <a:pPr lvl="2"/>
            <a:endParaRPr lang="et-EE" sz="2200" dirty="0">
              <a:solidFill>
                <a:srgbClr val="0471BD"/>
              </a:solidFill>
            </a:endParaRPr>
          </a:p>
          <a:p>
            <a:pPr lvl="2"/>
            <a:endParaRPr lang="et-EE" sz="2200" i="1" dirty="0" smtClean="0">
              <a:solidFill>
                <a:srgbClr val="0471BD"/>
              </a:solidFill>
            </a:endParaRPr>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sp>
        <p:nvSpPr>
          <p:cNvPr id="11" name="TextBox 10"/>
          <p:cNvSpPr txBox="1"/>
          <p:nvPr/>
        </p:nvSpPr>
        <p:spPr>
          <a:xfrm>
            <a:off x="3329504" y="2570275"/>
            <a:ext cx="8862496" cy="3493264"/>
          </a:xfrm>
          <a:prstGeom prst="rect">
            <a:avLst/>
          </a:prstGeom>
          <a:noFill/>
        </p:spPr>
        <p:txBody>
          <a:bodyPr wrap="square" rtlCol="0">
            <a:spAutoFit/>
          </a:bodyPr>
          <a:lstStyle/>
          <a:p>
            <a:r>
              <a:rPr lang="et-EE" sz="1700" b="1" dirty="0"/>
              <a:t>13.01 </a:t>
            </a:r>
            <a:r>
              <a:rPr lang="et-EE" sz="1700" dirty="0" smtClean="0"/>
              <a:t>SARS-CoV-2 </a:t>
            </a:r>
            <a:r>
              <a:rPr lang="et-EE" sz="1700" dirty="0"/>
              <a:t>analüüsi/testimise </a:t>
            </a:r>
            <a:r>
              <a:rPr lang="et-EE" sz="1700" dirty="0" smtClean="0"/>
              <a:t>võimekuse loomine</a:t>
            </a:r>
            <a:endParaRPr lang="et-EE" sz="1700" dirty="0"/>
          </a:p>
          <a:p>
            <a:endParaRPr lang="et-EE" sz="1700" b="1" dirty="0"/>
          </a:p>
          <a:p>
            <a:r>
              <a:rPr lang="et-EE" sz="1700" b="1" dirty="0"/>
              <a:t>31.01 </a:t>
            </a:r>
            <a:r>
              <a:rPr lang="et-EE" sz="1700" dirty="0"/>
              <a:t>Terviseameti referentlaboris SARS-CoV-2 PCR metoodika rakendatud</a:t>
            </a:r>
          </a:p>
          <a:p>
            <a:endParaRPr lang="et-EE" sz="1700" dirty="0"/>
          </a:p>
          <a:p>
            <a:r>
              <a:rPr lang="et-EE" sz="1700" b="1" dirty="0"/>
              <a:t>06.02</a:t>
            </a:r>
            <a:r>
              <a:rPr lang="et-EE" sz="1700" dirty="0"/>
              <a:t> esimene test võimaliku COVID-19 diagnoosi kinnitamiseks (sümptomitega patsient Hong Kongist osutus terveks)</a:t>
            </a:r>
          </a:p>
          <a:p>
            <a:pPr marL="628650" indent="-266700">
              <a:buClr>
                <a:srgbClr val="006DB9"/>
              </a:buClr>
              <a:buFont typeface="Wingdings" pitchFamily="2" charset="2"/>
              <a:buChar char="§"/>
            </a:pPr>
            <a:r>
              <a:rPr lang="et-EE" sz="1700" dirty="0"/>
              <a:t>Enne esimese positiivse analüüsi vastust tegi Terviseameti labor kokku 9 testi </a:t>
            </a:r>
          </a:p>
          <a:p>
            <a:endParaRPr lang="et-EE" sz="1700" dirty="0"/>
          </a:p>
          <a:p>
            <a:r>
              <a:rPr lang="et-EE" sz="1700" b="1" dirty="0"/>
              <a:t>27.02</a:t>
            </a:r>
            <a:r>
              <a:rPr lang="et-EE" sz="1700" dirty="0"/>
              <a:t> esimene tuvastatud positiivne haigusjuht (Tallinnas)</a:t>
            </a:r>
          </a:p>
          <a:p>
            <a:endParaRPr lang="et-EE" sz="1700" dirty="0"/>
          </a:p>
          <a:p>
            <a:r>
              <a:rPr lang="et-EE" sz="1700" dirty="0"/>
              <a:t>Järgmised haigusjuhud: </a:t>
            </a:r>
            <a:r>
              <a:rPr lang="et-EE" sz="1700" b="1" dirty="0"/>
              <a:t>03.03</a:t>
            </a:r>
            <a:r>
              <a:rPr lang="et-EE" sz="1700" dirty="0"/>
              <a:t> Tartu, </a:t>
            </a:r>
            <a:r>
              <a:rPr lang="et-EE" sz="1700" b="1" dirty="0"/>
              <a:t>05.03</a:t>
            </a:r>
            <a:r>
              <a:rPr lang="et-EE" sz="1700" dirty="0"/>
              <a:t> 2 x Harjumaa</a:t>
            </a:r>
          </a:p>
          <a:p>
            <a:endParaRPr lang="et-EE" sz="1700" dirty="0"/>
          </a:p>
          <a:p>
            <a:r>
              <a:rPr lang="et-EE" sz="1700" dirty="0"/>
              <a:t>Tegemist oli sisse toodud juhtudega, kohapealset levikut ei tekkinud</a:t>
            </a:r>
          </a:p>
        </p:txBody>
      </p:sp>
    </p:spTree>
    <p:extLst>
      <p:ext uri="{BB962C8B-B14F-4D97-AF65-F5344CB8AC3E}">
        <p14:creationId xmlns:p14="http://schemas.microsoft.com/office/powerpoint/2010/main" val="1692115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p:cNvSpPr/>
          <p:nvPr/>
        </p:nvSpPr>
        <p:spPr>
          <a:xfrm>
            <a:off x="1229091" y="732619"/>
            <a:ext cx="9733819" cy="615553"/>
          </a:xfrm>
          <a:prstGeom prst="rect">
            <a:avLst/>
          </a:prstGeom>
        </p:spPr>
        <p:txBody>
          <a:bodyPr wrap="none">
            <a:spAutoFit/>
          </a:bodyPr>
          <a:lstStyle/>
          <a:p>
            <a:r>
              <a:rPr lang="et-EE" sz="3400" b="1" dirty="0">
                <a:latin typeface="Times New Roman" panose="02020603050405020304" pitchFamily="18" charset="0"/>
                <a:cs typeface="Times New Roman" panose="02020603050405020304" pitchFamily="18" charset="0"/>
              </a:rPr>
              <a:t>Terviseameti </a:t>
            </a:r>
            <a:r>
              <a:rPr lang="et-EE" sz="3400" b="1" dirty="0" smtClean="0">
                <a:latin typeface="Times New Roman" panose="02020603050405020304" pitchFamily="18" charset="0"/>
                <a:cs typeface="Times New Roman" panose="02020603050405020304" pitchFamily="18" charset="0"/>
              </a:rPr>
              <a:t>tegevused 2020 aasta esimestel kuudel</a:t>
            </a:r>
            <a:endParaRPr lang="et-EE" sz="3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1520906"/>
            <a:ext cx="11455655" cy="3139321"/>
          </a:xfrm>
          <a:prstGeom prst="rect">
            <a:avLst/>
          </a:prstGeom>
          <a:noFill/>
        </p:spPr>
        <p:txBody>
          <a:bodyPr wrap="square" rtlCol="0">
            <a:spAutoFit/>
          </a:bodyPr>
          <a:lstStyle/>
          <a:p>
            <a:pPr lvl="2"/>
            <a:r>
              <a:rPr lang="et-EE" sz="2200" b="1" dirty="0" smtClean="0">
                <a:solidFill>
                  <a:srgbClr val="0471BD"/>
                </a:solidFill>
              </a:rPr>
              <a:t>Epidemioloogiline </a:t>
            </a:r>
            <a:r>
              <a:rPr lang="et-EE" sz="2200" b="1" dirty="0">
                <a:solidFill>
                  <a:srgbClr val="0471BD"/>
                </a:solidFill>
              </a:rPr>
              <a:t>sündmus (kuidas nakkuse levikut </a:t>
            </a:r>
            <a:r>
              <a:rPr lang="et-EE" sz="2200" b="1" dirty="0" smtClean="0">
                <a:solidFill>
                  <a:srgbClr val="0471BD"/>
                </a:solidFill>
              </a:rPr>
              <a:t>ohjata)</a:t>
            </a:r>
          </a:p>
          <a:p>
            <a:pPr lvl="2"/>
            <a:endParaRPr lang="et-EE" sz="2200" dirty="0">
              <a:solidFill>
                <a:srgbClr val="0471BD"/>
              </a:solidFill>
            </a:endParaRPr>
          </a:p>
          <a:p>
            <a:pPr lvl="2"/>
            <a:r>
              <a:rPr lang="et-EE" sz="2200" dirty="0" smtClean="0">
                <a:solidFill>
                  <a:srgbClr val="0471BD"/>
                </a:solidFill>
              </a:rPr>
              <a:t>Koordineeritud töö nakkushaiguste seires </a:t>
            </a:r>
            <a:r>
              <a:rPr lang="et-EE" sz="2200" dirty="0" smtClean="0">
                <a:solidFill>
                  <a:srgbClr val="0471BD"/>
                </a:solidFill>
              </a:rPr>
              <a:t>transpordi sektoriga: </a:t>
            </a:r>
            <a:endParaRPr lang="et-EE" sz="2200" dirty="0" smtClean="0">
              <a:solidFill>
                <a:srgbClr val="0471BD"/>
              </a:solidFill>
            </a:endParaRPr>
          </a:p>
          <a:p>
            <a:pPr lvl="2"/>
            <a:endParaRPr lang="et-EE" sz="2200" dirty="0" smtClean="0">
              <a:solidFill>
                <a:srgbClr val="0471BD"/>
              </a:solidFill>
            </a:endParaRPr>
          </a:p>
          <a:p>
            <a:pPr lvl="2"/>
            <a:endParaRPr lang="et-EE" sz="2200" i="1" dirty="0" smtClean="0">
              <a:solidFill>
                <a:srgbClr val="0471BD"/>
              </a:solidFill>
            </a:endParaRPr>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sp>
        <p:nvSpPr>
          <p:cNvPr id="11" name="TextBox 10"/>
          <p:cNvSpPr txBox="1"/>
          <p:nvPr/>
        </p:nvSpPr>
        <p:spPr>
          <a:xfrm>
            <a:off x="2593159" y="2885059"/>
            <a:ext cx="8862496" cy="3231654"/>
          </a:xfrm>
          <a:prstGeom prst="rect">
            <a:avLst/>
          </a:prstGeom>
          <a:noFill/>
        </p:spPr>
        <p:txBody>
          <a:bodyPr wrap="square" rtlCol="0">
            <a:spAutoFit/>
          </a:bodyPr>
          <a:lstStyle/>
          <a:p>
            <a:r>
              <a:rPr lang="et-EE" sz="1700" b="1" dirty="0" smtClean="0"/>
              <a:t>Veeteede amet ja laevaagendid:</a:t>
            </a:r>
          </a:p>
          <a:p>
            <a:endParaRPr lang="et-EE" sz="1700" b="1" dirty="0"/>
          </a:p>
          <a:p>
            <a:r>
              <a:rPr lang="et-EE" sz="1700" dirty="0"/>
              <a:t>L</a:t>
            </a:r>
            <a:r>
              <a:rPr lang="et-EE" sz="1700" dirty="0" smtClean="0"/>
              <a:t>aeva </a:t>
            </a:r>
            <a:r>
              <a:rPr lang="et-EE" sz="1700" dirty="0"/>
              <a:t>kapten on kohustatud teavitama sihtsadama igast nakkusliku päritoluga haigusjuhust vastavalt Rahvusvaheliste tervise-eeskirjade nõuetele (International </a:t>
            </a:r>
            <a:r>
              <a:rPr lang="et-EE" sz="1700" dirty="0" err="1"/>
              <a:t>Health</a:t>
            </a:r>
            <a:r>
              <a:rPr lang="et-EE" sz="1700" dirty="0"/>
              <a:t> </a:t>
            </a:r>
            <a:r>
              <a:rPr lang="et-EE" sz="1700" dirty="0" err="1"/>
              <a:t>Regulations</a:t>
            </a:r>
            <a:r>
              <a:rPr lang="et-EE" sz="1700" dirty="0"/>
              <a:t> 2005, IHR 2005 Art 28).  </a:t>
            </a:r>
          </a:p>
          <a:p>
            <a:endParaRPr lang="et-EE" sz="1700" dirty="0"/>
          </a:p>
          <a:p>
            <a:r>
              <a:rPr lang="et-EE" sz="1700" dirty="0"/>
              <a:t>Nakkushaige/nakkuskahtlase isiku  Eesti sadamasse saabuvas laevas tuvastamisel:</a:t>
            </a:r>
          </a:p>
          <a:p>
            <a:r>
              <a:rPr lang="et-EE" sz="1700" dirty="0"/>
              <a:t>-	täidetakse merenduse tervisedeklaratsioon (</a:t>
            </a:r>
            <a:r>
              <a:rPr lang="et-EE" sz="1700" dirty="0" err="1"/>
              <a:t>Maritime</a:t>
            </a:r>
            <a:r>
              <a:rPr lang="et-EE" sz="1700" dirty="0"/>
              <a:t> </a:t>
            </a:r>
            <a:r>
              <a:rPr lang="et-EE" sz="1700" dirty="0" err="1"/>
              <a:t>Declaration</a:t>
            </a:r>
            <a:r>
              <a:rPr lang="et-EE" sz="1700" dirty="0"/>
              <a:t> of </a:t>
            </a:r>
            <a:r>
              <a:rPr lang="et-EE" sz="1700" dirty="0" err="1"/>
              <a:t>Health</a:t>
            </a:r>
            <a:r>
              <a:rPr lang="et-EE" sz="1700" dirty="0"/>
              <a:t> ) </a:t>
            </a:r>
          </a:p>
          <a:p>
            <a:r>
              <a:rPr lang="et-EE" sz="1700" dirty="0"/>
              <a:t>-	deklaratsioon edastatakse elektroonilise mereinfosüsteemi (EMDE) kaudu </a:t>
            </a:r>
            <a:r>
              <a:rPr lang="et-EE" sz="1700" dirty="0" smtClean="0"/>
              <a:t>nii </a:t>
            </a:r>
            <a:r>
              <a:rPr lang="et-EE" sz="1700" dirty="0"/>
              <a:t>varakult </a:t>
            </a:r>
            <a:r>
              <a:rPr lang="et-EE" sz="1700" dirty="0" smtClean="0"/>
              <a:t>	kui </a:t>
            </a:r>
            <a:r>
              <a:rPr lang="et-EE" sz="1700" dirty="0"/>
              <a:t>võimalik enne laeva saabumist  </a:t>
            </a:r>
          </a:p>
          <a:p>
            <a:endParaRPr lang="et-EE" sz="1700" b="1" dirty="0"/>
          </a:p>
          <a:p>
            <a:endParaRPr lang="et-EE" sz="1700" dirty="0"/>
          </a:p>
        </p:txBody>
      </p:sp>
    </p:spTree>
    <p:extLst>
      <p:ext uri="{BB962C8B-B14F-4D97-AF65-F5344CB8AC3E}">
        <p14:creationId xmlns:p14="http://schemas.microsoft.com/office/powerpoint/2010/main" val="1862822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itk.ee/upload/images/terviseame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 y="5205222"/>
            <a:ext cx="3623945" cy="1449578"/>
          </a:xfrm>
          <a:prstGeom prst="rect">
            <a:avLst/>
          </a:prstGeom>
          <a:noFill/>
          <a:extLst>
            <a:ext uri="{909E8E84-426E-40DD-AFC4-6F175D3DCCD1}">
              <a14:hiddenFill xmlns:a14="http://schemas.microsoft.com/office/drawing/2010/main">
                <a:solidFill>
                  <a:srgbClr val="FFFFFF"/>
                </a:solidFill>
              </a14:hiddenFill>
            </a:ext>
          </a:extLst>
        </p:spPr>
      </p:pic>
      <p:sp>
        <p:nvSpPr>
          <p:cNvPr id="5" name="Ristkülik 4"/>
          <p:cNvSpPr/>
          <p:nvPr/>
        </p:nvSpPr>
        <p:spPr>
          <a:xfrm>
            <a:off x="1229091" y="732619"/>
            <a:ext cx="9733819" cy="615553"/>
          </a:xfrm>
          <a:prstGeom prst="rect">
            <a:avLst/>
          </a:prstGeom>
        </p:spPr>
        <p:txBody>
          <a:bodyPr wrap="none">
            <a:spAutoFit/>
          </a:bodyPr>
          <a:lstStyle/>
          <a:p>
            <a:r>
              <a:rPr lang="et-EE" sz="3400" b="1" dirty="0">
                <a:latin typeface="Times New Roman" panose="02020603050405020304" pitchFamily="18" charset="0"/>
                <a:cs typeface="Times New Roman" panose="02020603050405020304" pitchFamily="18" charset="0"/>
              </a:rPr>
              <a:t>Terviseameti </a:t>
            </a:r>
            <a:r>
              <a:rPr lang="et-EE" sz="3400" b="1" dirty="0" smtClean="0">
                <a:latin typeface="Times New Roman" panose="02020603050405020304" pitchFamily="18" charset="0"/>
                <a:cs typeface="Times New Roman" panose="02020603050405020304" pitchFamily="18" charset="0"/>
              </a:rPr>
              <a:t>tegevused 2020 aasta esimestel kuudel</a:t>
            </a:r>
            <a:endParaRPr lang="et-EE" sz="34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0" y="1520906"/>
            <a:ext cx="11455655" cy="3139321"/>
          </a:xfrm>
          <a:prstGeom prst="rect">
            <a:avLst/>
          </a:prstGeom>
          <a:noFill/>
        </p:spPr>
        <p:txBody>
          <a:bodyPr wrap="square" rtlCol="0">
            <a:spAutoFit/>
          </a:bodyPr>
          <a:lstStyle/>
          <a:p>
            <a:pPr lvl="2"/>
            <a:r>
              <a:rPr lang="et-EE" sz="2200" b="1" dirty="0" smtClean="0">
                <a:solidFill>
                  <a:srgbClr val="0471BD"/>
                </a:solidFill>
              </a:rPr>
              <a:t>Epidemioloogiline </a:t>
            </a:r>
            <a:r>
              <a:rPr lang="et-EE" sz="2200" b="1" dirty="0">
                <a:solidFill>
                  <a:srgbClr val="0471BD"/>
                </a:solidFill>
              </a:rPr>
              <a:t>sündmus (kuidas nakkuse levikut </a:t>
            </a:r>
            <a:r>
              <a:rPr lang="et-EE" sz="2200" b="1" dirty="0" smtClean="0">
                <a:solidFill>
                  <a:srgbClr val="0471BD"/>
                </a:solidFill>
              </a:rPr>
              <a:t>ohjata)</a:t>
            </a:r>
          </a:p>
          <a:p>
            <a:pPr lvl="2"/>
            <a:endParaRPr lang="et-EE" sz="2200" dirty="0">
              <a:solidFill>
                <a:srgbClr val="0471BD"/>
              </a:solidFill>
            </a:endParaRPr>
          </a:p>
          <a:p>
            <a:pPr lvl="2"/>
            <a:r>
              <a:rPr lang="et-EE" sz="2200" dirty="0" smtClean="0">
                <a:solidFill>
                  <a:srgbClr val="0471BD"/>
                </a:solidFill>
              </a:rPr>
              <a:t>Koordineeritud töö nakkushaiguste seires </a:t>
            </a:r>
            <a:r>
              <a:rPr lang="et-EE" sz="2200" dirty="0" smtClean="0">
                <a:solidFill>
                  <a:srgbClr val="0471BD"/>
                </a:solidFill>
              </a:rPr>
              <a:t>transpordi sektoriga: </a:t>
            </a:r>
            <a:endParaRPr lang="et-EE" sz="2200" dirty="0" smtClean="0">
              <a:solidFill>
                <a:srgbClr val="0471BD"/>
              </a:solidFill>
            </a:endParaRPr>
          </a:p>
          <a:p>
            <a:pPr lvl="2"/>
            <a:endParaRPr lang="et-EE" sz="2200" dirty="0" smtClean="0">
              <a:solidFill>
                <a:srgbClr val="0471BD"/>
              </a:solidFill>
            </a:endParaRPr>
          </a:p>
          <a:p>
            <a:pPr lvl="2"/>
            <a:endParaRPr lang="et-EE" sz="2200" i="1" dirty="0" smtClean="0">
              <a:solidFill>
                <a:srgbClr val="0471BD"/>
              </a:solidFill>
            </a:endParaRPr>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sp>
        <p:nvSpPr>
          <p:cNvPr id="11" name="TextBox 10"/>
          <p:cNvSpPr txBox="1"/>
          <p:nvPr/>
        </p:nvSpPr>
        <p:spPr>
          <a:xfrm>
            <a:off x="3718486" y="2841516"/>
            <a:ext cx="8862496" cy="4016484"/>
          </a:xfrm>
          <a:prstGeom prst="rect">
            <a:avLst/>
          </a:prstGeom>
          <a:noFill/>
        </p:spPr>
        <p:txBody>
          <a:bodyPr wrap="square" rtlCol="0">
            <a:spAutoFit/>
          </a:bodyPr>
          <a:lstStyle/>
          <a:p>
            <a:r>
              <a:rPr lang="et-EE" sz="1700" b="1" dirty="0"/>
              <a:t>Euroopa lennuohutuse agentuur (EASA</a:t>
            </a:r>
            <a:r>
              <a:rPr lang="et-EE" sz="1700" b="1" dirty="0" smtClean="0"/>
              <a:t>) – juhised:</a:t>
            </a:r>
          </a:p>
          <a:p>
            <a:endParaRPr lang="et-EE" sz="1700" b="1" dirty="0"/>
          </a:p>
          <a:p>
            <a:r>
              <a:rPr lang="en-US" sz="1700" dirty="0"/>
              <a:t>Aircraft operators and aerodrome operators should collaborate, as much as possible</a:t>
            </a:r>
            <a:r>
              <a:rPr lang="en-US" sz="1700" dirty="0" smtClean="0"/>
              <a:t>:</a:t>
            </a:r>
            <a:endParaRPr lang="et-EE" sz="1700" dirty="0" smtClean="0"/>
          </a:p>
          <a:p>
            <a:endParaRPr lang="en-US" sz="1700" dirty="0"/>
          </a:p>
          <a:p>
            <a:r>
              <a:rPr lang="en-US" sz="1700" dirty="0"/>
              <a:t>1. with the public health authorities in providing support in passenger tracing and</a:t>
            </a:r>
          </a:p>
          <a:p>
            <a:r>
              <a:rPr lang="en-US" sz="1700" dirty="0"/>
              <a:t>epidemiological investigation in the event of flights where the 2019-nCoV infection has</a:t>
            </a:r>
          </a:p>
          <a:p>
            <a:r>
              <a:rPr lang="en-US" sz="1700" dirty="0"/>
              <a:t>been confirmed. Additionally, aircraft operators and aerodrome operators are</a:t>
            </a:r>
          </a:p>
          <a:p>
            <a:r>
              <a:rPr lang="en-US" sz="1700" dirty="0"/>
              <a:t>encouraged to establish contact with public health authorities prior to the existence of a</a:t>
            </a:r>
          </a:p>
          <a:p>
            <a:r>
              <a:rPr lang="en-US" sz="1700" dirty="0"/>
              <a:t>suspected case</a:t>
            </a:r>
            <a:r>
              <a:rPr lang="en-US" sz="1700" dirty="0" smtClean="0"/>
              <a:t>.</a:t>
            </a:r>
            <a:endParaRPr lang="et-EE" sz="1700" dirty="0" smtClean="0"/>
          </a:p>
          <a:p>
            <a:endParaRPr lang="en-US" sz="1700" dirty="0"/>
          </a:p>
          <a:p>
            <a:r>
              <a:rPr lang="en-US" sz="1700" dirty="0"/>
              <a:t>2. to ensure passengers are not kept on board of an aircraft without proper ventilation</a:t>
            </a:r>
          </a:p>
          <a:p>
            <a:r>
              <a:rPr lang="en-US" sz="1700" dirty="0"/>
              <a:t>longer than 30 minutes.</a:t>
            </a:r>
          </a:p>
          <a:p>
            <a:endParaRPr lang="et-EE" sz="1700" b="1" dirty="0" smtClean="0"/>
          </a:p>
          <a:p>
            <a:endParaRPr lang="et-EE" sz="1700" b="1" dirty="0"/>
          </a:p>
          <a:p>
            <a:endParaRPr lang="et-EE" sz="1700" dirty="0"/>
          </a:p>
        </p:txBody>
      </p:sp>
    </p:spTree>
    <p:extLst>
      <p:ext uri="{BB962C8B-B14F-4D97-AF65-F5344CB8AC3E}">
        <p14:creationId xmlns:p14="http://schemas.microsoft.com/office/powerpoint/2010/main" val="94217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stkülik 4"/>
          <p:cNvSpPr/>
          <p:nvPr/>
        </p:nvSpPr>
        <p:spPr>
          <a:xfrm>
            <a:off x="1859071" y="732619"/>
            <a:ext cx="4775731" cy="615553"/>
          </a:xfrm>
          <a:prstGeom prst="rect">
            <a:avLst/>
          </a:prstGeom>
        </p:spPr>
        <p:txBody>
          <a:bodyPr wrap="none">
            <a:spAutoFit/>
          </a:bodyPr>
          <a:lstStyle/>
          <a:p>
            <a:r>
              <a:rPr lang="et-EE" sz="3400" b="1" dirty="0">
                <a:latin typeface="Times New Roman" panose="02020603050405020304" pitchFamily="18" charset="0"/>
                <a:cs typeface="Times New Roman" panose="02020603050405020304" pitchFamily="18" charset="0"/>
              </a:rPr>
              <a:t>Terviseameti tegevused </a:t>
            </a:r>
          </a:p>
        </p:txBody>
      </p:sp>
      <p:sp>
        <p:nvSpPr>
          <p:cNvPr id="6" name="TextBox 5"/>
          <p:cNvSpPr txBox="1"/>
          <p:nvPr/>
        </p:nvSpPr>
        <p:spPr>
          <a:xfrm>
            <a:off x="65785" y="1564449"/>
            <a:ext cx="11081186" cy="2462213"/>
          </a:xfrm>
          <a:prstGeom prst="rect">
            <a:avLst/>
          </a:prstGeom>
          <a:noFill/>
        </p:spPr>
        <p:txBody>
          <a:bodyPr wrap="square" rtlCol="0">
            <a:spAutoFit/>
          </a:bodyPr>
          <a:lstStyle/>
          <a:p>
            <a:pPr lvl="2"/>
            <a:r>
              <a:rPr lang="et-EE" sz="2200" b="1" dirty="0" smtClean="0">
                <a:solidFill>
                  <a:srgbClr val="0471BD"/>
                </a:solidFill>
              </a:rPr>
              <a:t>Epidemioloogiline </a:t>
            </a:r>
            <a:r>
              <a:rPr lang="et-EE" sz="2200" b="1" dirty="0">
                <a:solidFill>
                  <a:srgbClr val="0471BD"/>
                </a:solidFill>
              </a:rPr>
              <a:t>sündmus (kuidas nakkuse levikut </a:t>
            </a:r>
            <a:r>
              <a:rPr lang="et-EE" sz="2200" b="1" dirty="0" smtClean="0">
                <a:solidFill>
                  <a:srgbClr val="0471BD"/>
                </a:solidFill>
              </a:rPr>
              <a:t>ohjata)</a:t>
            </a:r>
          </a:p>
          <a:p>
            <a:pPr lvl="2"/>
            <a:endParaRPr lang="et-EE" sz="2200" dirty="0">
              <a:solidFill>
                <a:srgbClr val="0471BD"/>
              </a:solidFill>
            </a:endParaRPr>
          </a:p>
          <a:p>
            <a:pPr lvl="2"/>
            <a:endParaRPr lang="et-EE" sz="2200" i="1" dirty="0" smtClean="0">
              <a:solidFill>
                <a:srgbClr val="0471BD"/>
              </a:solidFill>
            </a:endParaRPr>
          </a:p>
          <a:p>
            <a:pPr lvl="2"/>
            <a:r>
              <a:rPr lang="et-EE" sz="2200" i="1" dirty="0" smtClean="0">
                <a:solidFill>
                  <a:srgbClr val="0471BD"/>
                </a:solidFill>
              </a:rPr>
              <a:t>		</a:t>
            </a:r>
            <a:endParaRPr lang="et-EE" sz="2200" dirty="0" smtClean="0">
              <a:solidFill>
                <a:srgbClr val="0471BD"/>
              </a:solidFill>
            </a:endParaRPr>
          </a:p>
          <a:p>
            <a:pPr marL="800100" lvl="1" indent="-342900">
              <a:buAutoNum type="arabicPeriod"/>
            </a:pPr>
            <a:endParaRPr lang="et-EE" sz="2200" dirty="0">
              <a:solidFill>
                <a:srgbClr val="0471BD"/>
              </a:solidFill>
            </a:endParaRPr>
          </a:p>
          <a:p>
            <a:pPr lvl="3"/>
            <a:endParaRPr lang="et-EE" sz="2200" dirty="0" smtClean="0">
              <a:solidFill>
                <a:srgbClr val="0471BD"/>
              </a:solidFill>
            </a:endParaRPr>
          </a:p>
          <a:p>
            <a:pPr lvl="7"/>
            <a:endParaRPr lang="et-EE" sz="2200" dirty="0">
              <a:solidFill>
                <a:srgbClr val="0471BD"/>
              </a:solidFill>
            </a:endParaRPr>
          </a:p>
        </p:txBody>
      </p:sp>
      <p:sp>
        <p:nvSpPr>
          <p:cNvPr id="7" name="TextBox 6"/>
          <p:cNvSpPr txBox="1"/>
          <p:nvPr/>
        </p:nvSpPr>
        <p:spPr>
          <a:xfrm>
            <a:off x="901543" y="2673278"/>
            <a:ext cx="4924583" cy="3139321"/>
          </a:xfrm>
          <a:prstGeom prst="rect">
            <a:avLst/>
          </a:prstGeom>
          <a:noFill/>
        </p:spPr>
        <p:txBody>
          <a:bodyPr wrap="square" rtlCol="0">
            <a:spAutoFit/>
          </a:bodyPr>
          <a:lstStyle/>
          <a:p>
            <a:r>
              <a:rPr lang="et-EE" b="1" dirty="0"/>
              <a:t>Itaalia puhkusereisilt sama lennukiga naasnud inimesed, esimene ring:</a:t>
            </a:r>
          </a:p>
          <a:p>
            <a:endParaRPr lang="et-EE" dirty="0"/>
          </a:p>
          <a:p>
            <a:r>
              <a:rPr lang="et-EE" dirty="0"/>
              <a:t>siniste sõõridega tähistatud COVID-19 positiivsed sisse toodud haigusjuhud. </a:t>
            </a:r>
          </a:p>
          <a:p>
            <a:endParaRPr lang="et-EE" dirty="0"/>
          </a:p>
          <a:p>
            <a:r>
              <a:rPr lang="et-EE" dirty="0"/>
              <a:t>samas lennukis viibinud tava- ja lähikontaktsed olid Terviseameti jälgimise all, nende seast haigestunuid ei lisandunud. </a:t>
            </a:r>
          </a:p>
          <a:p>
            <a:endParaRPr lang="et-EE" dirty="0"/>
          </a:p>
          <a:p>
            <a:r>
              <a:rPr lang="et-EE" dirty="0"/>
              <a:t>Järgmises ringis haigestunuid ei lisandunud.</a:t>
            </a:r>
          </a:p>
        </p:txBody>
      </p:sp>
      <p:pic>
        <p:nvPicPr>
          <p:cNvPr id="8" name="Рисунок 17" descr="29.02.-Bergamo-suusareis---isikustamata.png"/>
          <p:cNvPicPr>
            <a:picLocks noChangeAspect="1"/>
          </p:cNvPicPr>
          <p:nvPr/>
        </p:nvPicPr>
        <p:blipFill>
          <a:blip r:embed="rId2" cstate="print"/>
          <a:stretch>
            <a:fillRect/>
          </a:stretch>
        </p:blipFill>
        <p:spPr>
          <a:xfrm>
            <a:off x="3013165" y="716003"/>
            <a:ext cx="9661837" cy="6827698"/>
          </a:xfrm>
          <a:prstGeom prst="rect">
            <a:avLst/>
          </a:prstGeom>
        </p:spPr>
      </p:pic>
      <p:pic>
        <p:nvPicPr>
          <p:cNvPr id="9" name="Рисунок 9" descr="head-ring.png"/>
          <p:cNvPicPr>
            <a:picLocks noChangeAspect="1"/>
          </p:cNvPicPr>
          <p:nvPr/>
        </p:nvPicPr>
        <p:blipFill>
          <a:blip r:embed="rId3" cstate="print"/>
          <a:stretch>
            <a:fillRect/>
          </a:stretch>
        </p:blipFill>
        <p:spPr>
          <a:xfrm>
            <a:off x="325229" y="3504907"/>
            <a:ext cx="532150" cy="533480"/>
          </a:xfrm>
          <a:prstGeom prst="rect">
            <a:avLst/>
          </a:prstGeom>
        </p:spPr>
      </p:pic>
      <p:pic>
        <p:nvPicPr>
          <p:cNvPr id="10" name="Рисунок 10" descr="head-ring.png"/>
          <p:cNvPicPr>
            <a:picLocks noChangeAspect="1"/>
          </p:cNvPicPr>
          <p:nvPr/>
        </p:nvPicPr>
        <p:blipFill>
          <a:blip r:embed="rId4" cstate="print"/>
          <a:stretch>
            <a:fillRect/>
          </a:stretch>
        </p:blipFill>
        <p:spPr>
          <a:xfrm>
            <a:off x="347312" y="4397993"/>
            <a:ext cx="532149" cy="533480"/>
          </a:xfrm>
          <a:prstGeom prst="rect">
            <a:avLst/>
          </a:prstGeom>
        </p:spPr>
      </p:pic>
      <p:sp>
        <p:nvSpPr>
          <p:cNvPr id="11" name="TextBox 10"/>
          <p:cNvSpPr txBox="1"/>
          <p:nvPr/>
        </p:nvSpPr>
        <p:spPr>
          <a:xfrm>
            <a:off x="1957943" y="6278040"/>
            <a:ext cx="7296869" cy="400110"/>
          </a:xfrm>
          <a:prstGeom prst="rect">
            <a:avLst/>
          </a:prstGeom>
          <a:noFill/>
        </p:spPr>
        <p:txBody>
          <a:bodyPr wrap="none" rtlCol="0">
            <a:spAutoFit/>
          </a:bodyPr>
          <a:lstStyle/>
          <a:p>
            <a:r>
              <a:rPr lang="et-EE" sz="2000" b="1" dirty="0" smtClean="0">
                <a:solidFill>
                  <a:srgbClr val="0471BD"/>
                </a:solidFill>
              </a:rPr>
              <a:t>WHO ja Terviseamet ei soovitanud piirata reisimist ega kaubandust</a:t>
            </a:r>
            <a:endParaRPr lang="et-EE" sz="2000" b="1" dirty="0">
              <a:solidFill>
                <a:srgbClr val="0471BD"/>
              </a:solidFill>
            </a:endParaRPr>
          </a:p>
        </p:txBody>
      </p:sp>
    </p:spTree>
    <p:extLst>
      <p:ext uri="{BB962C8B-B14F-4D97-AF65-F5344CB8AC3E}">
        <p14:creationId xmlns:p14="http://schemas.microsoft.com/office/powerpoint/2010/main" val="111546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857213" y="476229"/>
            <a:ext cx="6896112" cy="1524011"/>
          </a:xfrm>
          <a:prstGeom prst="rect">
            <a:avLst/>
          </a:prstGeom>
        </p:spPr>
        <p:txBody>
          <a:bodyPr vert="horz" lIns="121920" tIns="60960" rIns="121920" bIns="60960" rtlCol="0" anchor="t">
            <a:noAutofit/>
          </a:bodyPr>
          <a:lstStyle/>
          <a:p>
            <a:pPr lvl="0">
              <a:spcBef>
                <a:spcPct val="0"/>
              </a:spcBef>
            </a:pPr>
            <a:r>
              <a:rPr lang="et-EE" sz="3733" dirty="0">
                <a:latin typeface="+mj-lt"/>
              </a:rPr>
              <a:t>Riskihinnangud</a:t>
            </a:r>
            <a:endParaRPr lang="en-GB" sz="3733" dirty="0">
              <a:latin typeface="+mj-lt"/>
              <a:ea typeface="+mj-ea"/>
              <a:cs typeface="+mj-cs"/>
            </a:endParaRPr>
          </a:p>
        </p:txBody>
      </p:sp>
      <p:sp>
        <p:nvSpPr>
          <p:cNvPr id="5" name="Прямоугольник 4"/>
          <p:cNvSpPr/>
          <p:nvPr/>
        </p:nvSpPr>
        <p:spPr>
          <a:xfrm>
            <a:off x="595461" y="666731"/>
            <a:ext cx="24000" cy="381003"/>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6" name="Рисунок 5" descr="terviseamet.png"/>
          <p:cNvPicPr>
            <a:picLocks noChangeAspect="1"/>
          </p:cNvPicPr>
          <p:nvPr/>
        </p:nvPicPr>
        <p:blipFill>
          <a:blip r:embed="rId2" cstate="print"/>
          <a:stretch>
            <a:fillRect/>
          </a:stretch>
        </p:blipFill>
        <p:spPr>
          <a:xfrm>
            <a:off x="9906027" y="5413876"/>
            <a:ext cx="1788223" cy="980573"/>
          </a:xfrm>
          <a:prstGeom prst="rect">
            <a:avLst/>
          </a:prstGeom>
        </p:spPr>
      </p:pic>
      <p:sp>
        <p:nvSpPr>
          <p:cNvPr id="24" name="TextBox 23"/>
          <p:cNvSpPr txBox="1"/>
          <p:nvPr/>
        </p:nvSpPr>
        <p:spPr>
          <a:xfrm>
            <a:off x="476211" y="1432967"/>
            <a:ext cx="1428760" cy="584968"/>
          </a:xfrm>
          <a:prstGeom prst="rect">
            <a:avLst/>
          </a:prstGeom>
          <a:solidFill>
            <a:schemeClr val="accent1">
              <a:lumMod val="20000"/>
              <a:lumOff val="80000"/>
            </a:schemeClr>
          </a:solidFill>
        </p:spPr>
        <p:txBody>
          <a:bodyPr wrap="square" rtlCol="0" anchor="b">
            <a:spAutoFit/>
          </a:bodyPr>
          <a:lstStyle/>
          <a:p>
            <a:r>
              <a:rPr lang="et-EE" sz="1067" b="1" dirty="0"/>
              <a:t>10.01 </a:t>
            </a:r>
            <a:r>
              <a:rPr lang="et-EE" sz="1067" dirty="0"/>
              <a:t>WHO ei soovita reisipiirangute kehtestamist</a:t>
            </a:r>
          </a:p>
        </p:txBody>
      </p:sp>
      <p:grpSp>
        <p:nvGrpSpPr>
          <p:cNvPr id="25" name="Группа 24"/>
          <p:cNvGrpSpPr/>
          <p:nvPr/>
        </p:nvGrpSpPr>
        <p:grpSpPr>
          <a:xfrm>
            <a:off x="571461" y="2285992"/>
            <a:ext cx="10858576" cy="2573885"/>
            <a:chOff x="428596" y="2285998"/>
            <a:chExt cx="8143932" cy="1930414"/>
          </a:xfrm>
        </p:grpSpPr>
        <p:cxnSp>
          <p:nvCxnSpPr>
            <p:cNvPr id="26" name="Прямая соединительная линия 25"/>
            <p:cNvCxnSpPr/>
            <p:nvPr/>
          </p:nvCxnSpPr>
          <p:spPr>
            <a:xfrm>
              <a:off x="428596" y="2285998"/>
              <a:ext cx="7215238" cy="158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7" name="Дуга 26"/>
            <p:cNvSpPr/>
            <p:nvPr/>
          </p:nvSpPr>
          <p:spPr>
            <a:xfrm>
              <a:off x="6643702" y="2285998"/>
              <a:ext cx="1928826" cy="1928826"/>
            </a:xfrm>
            <a:prstGeom prst="arc">
              <a:avLst>
                <a:gd name="adj1" fmla="val 16200000"/>
                <a:gd name="adj2" fmla="val 5437699"/>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2400"/>
            </a:p>
          </p:txBody>
        </p:sp>
        <p:cxnSp>
          <p:nvCxnSpPr>
            <p:cNvPr id="39" name="Прямая соединительная линия 38"/>
            <p:cNvCxnSpPr/>
            <p:nvPr/>
          </p:nvCxnSpPr>
          <p:spPr>
            <a:xfrm>
              <a:off x="428596" y="4214824"/>
              <a:ext cx="7215238" cy="158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428717" y="2602330"/>
            <a:ext cx="2286016" cy="584968"/>
          </a:xfrm>
          <a:prstGeom prst="rect">
            <a:avLst/>
          </a:prstGeom>
          <a:solidFill>
            <a:schemeClr val="accent1">
              <a:lumMod val="20000"/>
              <a:lumOff val="80000"/>
            </a:schemeClr>
          </a:solidFill>
        </p:spPr>
        <p:txBody>
          <a:bodyPr wrap="square" rtlCol="0" anchor="b">
            <a:spAutoFit/>
          </a:bodyPr>
          <a:lstStyle/>
          <a:p>
            <a:pPr lvl="0"/>
            <a:r>
              <a:rPr lang="et-EE" sz="1067" b="1" dirty="0"/>
              <a:t>14.01 </a:t>
            </a:r>
            <a:r>
              <a:rPr lang="et-EE" sz="1067" dirty="0"/>
              <a:t>Terviseamet: hoiatused Hiina reisides, naastes tervise jälgimine 14 päeva</a:t>
            </a:r>
          </a:p>
        </p:txBody>
      </p:sp>
      <p:sp>
        <p:nvSpPr>
          <p:cNvPr id="49" name="TextBox 48"/>
          <p:cNvSpPr txBox="1"/>
          <p:nvPr/>
        </p:nvSpPr>
        <p:spPr>
          <a:xfrm>
            <a:off x="2000221" y="1432967"/>
            <a:ext cx="1524011" cy="584968"/>
          </a:xfrm>
          <a:prstGeom prst="rect">
            <a:avLst/>
          </a:prstGeom>
          <a:noFill/>
        </p:spPr>
        <p:txBody>
          <a:bodyPr wrap="square" rtlCol="0" anchor="b">
            <a:spAutoFit/>
          </a:bodyPr>
          <a:lstStyle/>
          <a:p>
            <a:pPr lvl="0"/>
            <a:r>
              <a:rPr lang="et-EE" sz="1067" b="1" dirty="0"/>
              <a:t>17.01</a:t>
            </a:r>
            <a:r>
              <a:rPr lang="et-EE" sz="1067" dirty="0"/>
              <a:t> ECDC: Euroopasse sisse toomise risk on madal</a:t>
            </a:r>
          </a:p>
        </p:txBody>
      </p:sp>
      <p:sp>
        <p:nvSpPr>
          <p:cNvPr id="50" name="TextBox 49"/>
          <p:cNvSpPr txBox="1"/>
          <p:nvPr/>
        </p:nvSpPr>
        <p:spPr>
          <a:xfrm>
            <a:off x="3428982" y="1415273"/>
            <a:ext cx="2476517" cy="584968"/>
          </a:xfrm>
          <a:prstGeom prst="rect">
            <a:avLst/>
          </a:prstGeom>
          <a:solidFill>
            <a:schemeClr val="accent1">
              <a:lumMod val="20000"/>
              <a:lumOff val="80000"/>
            </a:schemeClr>
          </a:solidFill>
        </p:spPr>
        <p:txBody>
          <a:bodyPr wrap="square" rtlCol="0" anchor="b">
            <a:spAutoFit/>
          </a:bodyPr>
          <a:lstStyle/>
          <a:p>
            <a:pPr lvl="0"/>
            <a:r>
              <a:rPr lang="et-EE" sz="1067" b="1" dirty="0"/>
              <a:t>23.-24.01 </a:t>
            </a:r>
            <a:r>
              <a:rPr lang="et-EE" sz="1067" dirty="0"/>
              <a:t>WHO ei hinda viirust rahvatervise hädaolukorraks, ei soovita reisipiiranguid</a:t>
            </a:r>
          </a:p>
        </p:txBody>
      </p:sp>
      <p:sp>
        <p:nvSpPr>
          <p:cNvPr id="51" name="TextBox 50"/>
          <p:cNvSpPr txBox="1"/>
          <p:nvPr/>
        </p:nvSpPr>
        <p:spPr>
          <a:xfrm>
            <a:off x="4000486" y="2766477"/>
            <a:ext cx="2476517" cy="584968"/>
          </a:xfrm>
          <a:prstGeom prst="rect">
            <a:avLst/>
          </a:prstGeom>
          <a:noFill/>
        </p:spPr>
        <p:txBody>
          <a:bodyPr wrap="square" rtlCol="0" anchor="b">
            <a:spAutoFit/>
          </a:bodyPr>
          <a:lstStyle/>
          <a:p>
            <a:pPr lvl="0"/>
            <a:r>
              <a:rPr lang="et-EE" sz="1067" b="1" dirty="0"/>
              <a:t>24.01</a:t>
            </a:r>
            <a:r>
              <a:rPr lang="et-EE" sz="1067" dirty="0"/>
              <a:t> Ülevaade ametkondadele, juhised Häirekeskusele, </a:t>
            </a:r>
            <a:r>
              <a:rPr lang="et-EE" sz="1067" b="1" dirty="0">
                <a:solidFill>
                  <a:srgbClr val="0471BD"/>
                </a:solidFill>
              </a:rPr>
              <a:t>info Tallinna Lennujaamale ja sadamatele</a:t>
            </a:r>
          </a:p>
        </p:txBody>
      </p:sp>
      <p:sp>
        <p:nvSpPr>
          <p:cNvPr id="52" name="TextBox 51"/>
          <p:cNvSpPr txBox="1"/>
          <p:nvPr/>
        </p:nvSpPr>
        <p:spPr>
          <a:xfrm>
            <a:off x="8096264" y="1579484"/>
            <a:ext cx="3048021" cy="420756"/>
          </a:xfrm>
          <a:prstGeom prst="rect">
            <a:avLst/>
          </a:prstGeom>
          <a:noFill/>
        </p:spPr>
        <p:txBody>
          <a:bodyPr wrap="square" rtlCol="0" anchor="b">
            <a:spAutoFit/>
          </a:bodyPr>
          <a:lstStyle/>
          <a:p>
            <a:pPr lvl="0"/>
            <a:r>
              <a:rPr lang="et-EE" sz="1067" b="1" dirty="0"/>
              <a:t>26.01</a:t>
            </a:r>
            <a:r>
              <a:rPr lang="et-EE" sz="1067" dirty="0"/>
              <a:t> ECDC: Euroopasse sissetoomise risk keskmine, kohapealse leviku risk madal </a:t>
            </a:r>
          </a:p>
        </p:txBody>
      </p:sp>
      <p:sp>
        <p:nvSpPr>
          <p:cNvPr id="54" name="TextBox 53"/>
          <p:cNvSpPr txBox="1"/>
          <p:nvPr/>
        </p:nvSpPr>
        <p:spPr>
          <a:xfrm>
            <a:off x="9334523" y="2766477"/>
            <a:ext cx="1714512" cy="584968"/>
          </a:xfrm>
          <a:prstGeom prst="rect">
            <a:avLst/>
          </a:prstGeom>
          <a:noFill/>
        </p:spPr>
        <p:txBody>
          <a:bodyPr wrap="square" rtlCol="0" anchor="b">
            <a:spAutoFit/>
          </a:bodyPr>
          <a:lstStyle/>
          <a:p>
            <a:pPr lvl="0"/>
            <a:r>
              <a:rPr lang="et-EE" sz="1067" b="1" dirty="0"/>
              <a:t>27.01</a:t>
            </a:r>
            <a:r>
              <a:rPr lang="et-EE" sz="1067" dirty="0"/>
              <a:t> Terviseamet käivitas kriisiaegse juhtimise struktuuri (kriisistaabi)</a:t>
            </a:r>
          </a:p>
        </p:txBody>
      </p:sp>
      <p:sp>
        <p:nvSpPr>
          <p:cNvPr id="56" name="TextBox 55"/>
          <p:cNvSpPr txBox="1"/>
          <p:nvPr/>
        </p:nvSpPr>
        <p:spPr>
          <a:xfrm>
            <a:off x="8286765" y="5502263"/>
            <a:ext cx="1428760" cy="913392"/>
          </a:xfrm>
          <a:prstGeom prst="rect">
            <a:avLst/>
          </a:prstGeom>
          <a:noFill/>
        </p:spPr>
        <p:txBody>
          <a:bodyPr wrap="square" rtlCol="0" anchor="b">
            <a:spAutoFit/>
          </a:bodyPr>
          <a:lstStyle/>
          <a:p>
            <a:r>
              <a:rPr lang="et-EE" sz="1067" b="1" dirty="0"/>
              <a:t>28.01</a:t>
            </a:r>
            <a:r>
              <a:rPr lang="et-EE" sz="1067" dirty="0"/>
              <a:t> Terviseamet: sissetoomise risk Eestisse ja selle kohapealse leviku tõenäosus madal</a:t>
            </a:r>
          </a:p>
        </p:txBody>
      </p:sp>
      <p:sp>
        <p:nvSpPr>
          <p:cNvPr id="58" name="TextBox 57"/>
          <p:cNvSpPr txBox="1"/>
          <p:nvPr/>
        </p:nvSpPr>
        <p:spPr>
          <a:xfrm>
            <a:off x="7810512" y="3814170"/>
            <a:ext cx="2476517" cy="749179"/>
          </a:xfrm>
          <a:prstGeom prst="rect">
            <a:avLst/>
          </a:prstGeom>
          <a:noFill/>
        </p:spPr>
        <p:txBody>
          <a:bodyPr wrap="square" rtlCol="0" anchor="b">
            <a:spAutoFit/>
          </a:bodyPr>
          <a:lstStyle/>
          <a:p>
            <a:pPr lvl="0"/>
            <a:r>
              <a:rPr lang="et-EE" sz="1067" b="1" dirty="0"/>
              <a:t>30.01</a:t>
            </a:r>
            <a:r>
              <a:rPr lang="et-EE" sz="1067" dirty="0"/>
              <a:t> WHO kuulutas välja rahvusvahelise terviseohu (õiguslike volituste saamiseks ja Hiinat toetavate tegevuste käivitamiseks)</a:t>
            </a:r>
          </a:p>
        </p:txBody>
      </p:sp>
      <p:sp>
        <p:nvSpPr>
          <p:cNvPr id="60" name="TextBox 59"/>
          <p:cNvSpPr txBox="1"/>
          <p:nvPr/>
        </p:nvSpPr>
        <p:spPr>
          <a:xfrm>
            <a:off x="6000750" y="5502200"/>
            <a:ext cx="2190765" cy="1077603"/>
          </a:xfrm>
          <a:prstGeom prst="rect">
            <a:avLst/>
          </a:prstGeom>
          <a:noFill/>
        </p:spPr>
        <p:txBody>
          <a:bodyPr wrap="square" rtlCol="0" anchor="b">
            <a:spAutoFit/>
          </a:bodyPr>
          <a:lstStyle/>
          <a:p>
            <a:pPr lvl="0"/>
            <a:r>
              <a:rPr lang="et-EE" sz="1067" b="1" dirty="0"/>
              <a:t>30.01 </a:t>
            </a:r>
            <a:r>
              <a:rPr lang="et-EE" sz="1067" dirty="0"/>
              <a:t>Terviseameti pressibriif: uue viiruse risk. Sissetoomise risk keskmine, kohapealse leviku tõenäosus madal, </a:t>
            </a:r>
            <a:r>
              <a:rPr lang="et-EE" sz="1067" b="1" dirty="0">
                <a:solidFill>
                  <a:srgbClr val="0471BD"/>
                </a:solidFill>
              </a:rPr>
              <a:t>võimalusel vältida Hiina Rahvavabariiki reisimist</a:t>
            </a:r>
          </a:p>
        </p:txBody>
      </p:sp>
      <p:sp>
        <p:nvSpPr>
          <p:cNvPr id="62" name="TextBox 61"/>
          <p:cNvSpPr txBox="1"/>
          <p:nvPr/>
        </p:nvSpPr>
        <p:spPr>
          <a:xfrm>
            <a:off x="5619747" y="4126404"/>
            <a:ext cx="2381267" cy="420756"/>
          </a:xfrm>
          <a:prstGeom prst="rect">
            <a:avLst/>
          </a:prstGeom>
          <a:noFill/>
        </p:spPr>
        <p:txBody>
          <a:bodyPr wrap="square" rtlCol="0" anchor="b">
            <a:spAutoFit/>
          </a:bodyPr>
          <a:lstStyle/>
          <a:p>
            <a:pPr lvl="0"/>
            <a:r>
              <a:rPr lang="et-EE" sz="1067" b="1" dirty="0"/>
              <a:t>14.02</a:t>
            </a:r>
            <a:r>
              <a:rPr lang="et-EE" sz="1067" dirty="0"/>
              <a:t> ECDC: nakatumisrisk Euroopas madal</a:t>
            </a:r>
          </a:p>
        </p:txBody>
      </p:sp>
      <p:sp>
        <p:nvSpPr>
          <p:cNvPr id="64" name="TextBox 63"/>
          <p:cNvSpPr txBox="1"/>
          <p:nvPr/>
        </p:nvSpPr>
        <p:spPr>
          <a:xfrm>
            <a:off x="4381488" y="3814170"/>
            <a:ext cx="1333509" cy="749179"/>
          </a:xfrm>
          <a:prstGeom prst="rect">
            <a:avLst/>
          </a:prstGeom>
          <a:noFill/>
        </p:spPr>
        <p:txBody>
          <a:bodyPr wrap="square" rtlCol="0" anchor="b">
            <a:spAutoFit/>
          </a:bodyPr>
          <a:lstStyle/>
          <a:p>
            <a:pPr lvl="0"/>
            <a:r>
              <a:rPr lang="et-EE" sz="1067" b="1" dirty="0"/>
              <a:t>23.02</a:t>
            </a:r>
            <a:r>
              <a:rPr lang="et-EE" sz="1067" dirty="0"/>
              <a:t> ECDC: nakatumisrisk Euroopas madal kuni keskmine</a:t>
            </a:r>
          </a:p>
        </p:txBody>
      </p:sp>
      <p:sp>
        <p:nvSpPr>
          <p:cNvPr id="66" name="TextBox 65"/>
          <p:cNvSpPr txBox="1"/>
          <p:nvPr/>
        </p:nvSpPr>
        <p:spPr>
          <a:xfrm>
            <a:off x="3809984" y="5502200"/>
            <a:ext cx="2095515" cy="1077603"/>
          </a:xfrm>
          <a:prstGeom prst="rect">
            <a:avLst/>
          </a:prstGeom>
          <a:noFill/>
        </p:spPr>
        <p:txBody>
          <a:bodyPr wrap="square" rtlCol="0" anchor="b">
            <a:spAutoFit/>
          </a:bodyPr>
          <a:lstStyle/>
          <a:p>
            <a:pPr lvl="0"/>
            <a:r>
              <a:rPr lang="et-EE" sz="1067" b="1" dirty="0"/>
              <a:t>25.02</a:t>
            </a:r>
            <a:r>
              <a:rPr lang="et-EE" sz="1067" dirty="0"/>
              <a:t> Terviseamet: </a:t>
            </a:r>
            <a:r>
              <a:rPr lang="et-EE" sz="1067" b="1" dirty="0">
                <a:solidFill>
                  <a:srgbClr val="0471BD"/>
                </a:solidFill>
              </a:rPr>
              <a:t>Hiina ja Põhja-Itaaliasse reisimist tasub vältida, sealt naastes võimalusel püsida 2 nädalat kodus. </a:t>
            </a:r>
            <a:r>
              <a:rPr lang="et-EE" sz="1067" dirty="0"/>
              <a:t>Euroopas registreeritud 276 haigusjuhtu, neist Itaalias 229</a:t>
            </a:r>
          </a:p>
        </p:txBody>
      </p:sp>
      <p:sp>
        <p:nvSpPr>
          <p:cNvPr id="68" name="TextBox 67"/>
          <p:cNvSpPr txBox="1"/>
          <p:nvPr/>
        </p:nvSpPr>
        <p:spPr>
          <a:xfrm>
            <a:off x="476211" y="5502200"/>
            <a:ext cx="3333773" cy="1077603"/>
          </a:xfrm>
          <a:prstGeom prst="rect">
            <a:avLst/>
          </a:prstGeom>
          <a:noFill/>
        </p:spPr>
        <p:txBody>
          <a:bodyPr wrap="square" rtlCol="0" anchor="b">
            <a:spAutoFit/>
          </a:bodyPr>
          <a:lstStyle/>
          <a:p>
            <a:pPr lvl="0"/>
            <a:r>
              <a:rPr lang="et-EE" sz="1067" b="1" dirty="0"/>
              <a:t>26.02</a:t>
            </a:r>
            <a:r>
              <a:rPr lang="et-EE" sz="1067" dirty="0"/>
              <a:t> Terviseameti ringkiri ametkondadele: haiguse sissetoomise risk kõrge, kohapealse leviku tõenäosus on madal, kui rakendatakse asjakohaseid ohjamismeetmeid (vältida kokkupuudet haigussümptomitega inimestega; nina ja suu katmine; kätehügieen; pindade puhastus; riskipiirkonnast tulles 2 nädalat kodus)</a:t>
            </a:r>
          </a:p>
        </p:txBody>
      </p:sp>
      <p:sp>
        <p:nvSpPr>
          <p:cNvPr id="82" name="TextBox 81"/>
          <p:cNvSpPr txBox="1"/>
          <p:nvPr/>
        </p:nvSpPr>
        <p:spPr>
          <a:xfrm>
            <a:off x="6572254" y="2766476"/>
            <a:ext cx="2476517" cy="584968"/>
          </a:xfrm>
          <a:prstGeom prst="rect">
            <a:avLst/>
          </a:prstGeom>
          <a:noFill/>
        </p:spPr>
        <p:txBody>
          <a:bodyPr wrap="square" rtlCol="0" anchor="b">
            <a:spAutoFit/>
          </a:bodyPr>
          <a:lstStyle/>
          <a:p>
            <a:pPr lvl="0"/>
            <a:r>
              <a:rPr lang="et-EE" sz="1067" b="1" dirty="0"/>
              <a:t>25.01 </a:t>
            </a:r>
            <a:r>
              <a:rPr lang="et-EE" sz="1067" dirty="0"/>
              <a:t>Terviseameti veeb: haiguse edasise laialdase leviku tõenäosus Euroopas on madal (Prantsusmaal tuvastati haige)</a:t>
            </a:r>
          </a:p>
        </p:txBody>
      </p:sp>
      <p:sp>
        <p:nvSpPr>
          <p:cNvPr id="83" name="Прямоугольник 82"/>
          <p:cNvSpPr>
            <a:spLocks noChangeAspect="1"/>
          </p:cNvSpPr>
          <p:nvPr/>
        </p:nvSpPr>
        <p:spPr>
          <a:xfrm>
            <a:off x="579928" y="20954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4" name="Прямоугольник 83"/>
          <p:cNvSpPr>
            <a:spLocks noChangeAspect="1"/>
          </p:cNvSpPr>
          <p:nvPr/>
        </p:nvSpPr>
        <p:spPr>
          <a:xfrm>
            <a:off x="1511261" y="22902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5" name="Прямоугольник 84"/>
          <p:cNvSpPr>
            <a:spLocks noChangeAspect="1"/>
          </p:cNvSpPr>
          <p:nvPr/>
        </p:nvSpPr>
        <p:spPr>
          <a:xfrm>
            <a:off x="4102061" y="22902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6" name="Прямоугольник 85"/>
          <p:cNvSpPr>
            <a:spLocks noChangeAspect="1"/>
          </p:cNvSpPr>
          <p:nvPr/>
        </p:nvSpPr>
        <p:spPr>
          <a:xfrm>
            <a:off x="6675928" y="22902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7" name="Прямоугольник 86"/>
          <p:cNvSpPr>
            <a:spLocks noChangeAspect="1"/>
          </p:cNvSpPr>
          <p:nvPr/>
        </p:nvSpPr>
        <p:spPr>
          <a:xfrm>
            <a:off x="9444528" y="2290224"/>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8" name="Прямоугольник 87"/>
          <p:cNvSpPr>
            <a:spLocks noChangeAspect="1"/>
          </p:cNvSpPr>
          <p:nvPr/>
        </p:nvSpPr>
        <p:spPr>
          <a:xfrm>
            <a:off x="2146261" y="20954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0" name="Прямоугольник 89"/>
          <p:cNvSpPr>
            <a:spLocks noChangeAspect="1"/>
          </p:cNvSpPr>
          <p:nvPr/>
        </p:nvSpPr>
        <p:spPr>
          <a:xfrm>
            <a:off x="3551728" y="20954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1" name="Прямоугольник 90"/>
          <p:cNvSpPr>
            <a:spLocks noChangeAspect="1"/>
          </p:cNvSpPr>
          <p:nvPr/>
        </p:nvSpPr>
        <p:spPr>
          <a:xfrm>
            <a:off x="8216861" y="20954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2" name="Прямоугольник 91"/>
          <p:cNvSpPr>
            <a:spLocks noChangeAspect="1"/>
          </p:cNvSpPr>
          <p:nvPr/>
        </p:nvSpPr>
        <p:spPr>
          <a:xfrm>
            <a:off x="579928" y="4872557"/>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3" name="Прямоугольник 92"/>
          <p:cNvSpPr>
            <a:spLocks noChangeAspect="1"/>
          </p:cNvSpPr>
          <p:nvPr/>
        </p:nvSpPr>
        <p:spPr>
          <a:xfrm>
            <a:off x="4499995" y="46608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4" name="Прямоугольник 93"/>
          <p:cNvSpPr>
            <a:spLocks noChangeAspect="1"/>
          </p:cNvSpPr>
          <p:nvPr/>
        </p:nvSpPr>
        <p:spPr>
          <a:xfrm>
            <a:off x="5761528" y="46608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5" name="Прямоугольник 94"/>
          <p:cNvSpPr>
            <a:spLocks noChangeAspect="1"/>
          </p:cNvSpPr>
          <p:nvPr/>
        </p:nvSpPr>
        <p:spPr>
          <a:xfrm>
            <a:off x="7937461" y="4660891"/>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6" name="Прямоугольник 95"/>
          <p:cNvSpPr>
            <a:spLocks noChangeAspect="1"/>
          </p:cNvSpPr>
          <p:nvPr/>
        </p:nvSpPr>
        <p:spPr>
          <a:xfrm>
            <a:off x="3915795" y="4872557"/>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7" name="Прямоугольник 96"/>
          <p:cNvSpPr>
            <a:spLocks noChangeAspect="1"/>
          </p:cNvSpPr>
          <p:nvPr/>
        </p:nvSpPr>
        <p:spPr>
          <a:xfrm>
            <a:off x="6108661" y="4872557"/>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8" name="Прямоугольник 97"/>
          <p:cNvSpPr>
            <a:spLocks noChangeAspect="1"/>
          </p:cNvSpPr>
          <p:nvPr/>
        </p:nvSpPr>
        <p:spPr>
          <a:xfrm>
            <a:off x="8394661" y="4872557"/>
            <a:ext cx="192000" cy="192000"/>
          </a:xfrm>
          <a:prstGeom prst="rect">
            <a:avLst/>
          </a:prstGeom>
          <a:solidFill>
            <a:srgbClr val="006D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524310592"/>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2782</TotalTime>
  <Words>1477</Words>
  <Application>Microsoft Office PowerPoint</Application>
  <PresentationFormat>Laiekraan</PresentationFormat>
  <Paragraphs>271</Paragraphs>
  <Slides>16</Slides>
  <Notes>0</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16</vt:i4>
      </vt:variant>
    </vt:vector>
  </HeadingPairs>
  <TitlesOfParts>
    <vt:vector size="24" baseType="lpstr">
      <vt:lpstr>Arial</vt:lpstr>
      <vt:lpstr>Calibri</vt:lpstr>
      <vt:lpstr>Calibri Light</vt:lpstr>
      <vt:lpstr>Helvetica Neue</vt:lpstr>
      <vt:lpstr>Open Sans</vt:lpstr>
      <vt:lpstr>Times New Roman</vt:lpstr>
      <vt:lpstr>Wingdings</vt:lpstr>
      <vt:lpstr>Office'i kujundus</vt:lpstr>
      <vt:lpstr>Eesti Turismifirmade Liidu Volikogu „Viiruse levik ja turism, kuidas edasi?“  Terviseamet 2020  Mari-Anne Härma</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Company>Sotsiaalministeerium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TERVISEAMETI 2020-2024 LISAVAJADUSED</dc:title>
  <dc:creator>mari-anne.harma@terviseamet.ee</dc:creator>
  <cp:lastModifiedBy>Mari-Anne Härma</cp:lastModifiedBy>
  <cp:revision>128</cp:revision>
  <dcterms:created xsi:type="dcterms:W3CDTF">2020-08-04T14:43:27Z</dcterms:created>
  <dcterms:modified xsi:type="dcterms:W3CDTF">2020-09-10T10:28:56Z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320919279</vt:i4>
  </property>
  <property fmtid="{D5CDD505-2E9C-101B-9397-08002B2CF9AE}" pid="4" name="_EmailSubject">
    <vt:lpwstr>ETFL volikogu 10.09_küsimused külalistele</vt:lpwstr>
  </property>
  <property fmtid="{D5CDD505-2E9C-101B-9397-08002B2CF9AE}" pid="5" name="_AuthorEmail">
    <vt:lpwstr>mari-anne.harma@terviseamet.ee</vt:lpwstr>
  </property>
  <property fmtid="{D5CDD505-2E9C-101B-9397-08002B2CF9AE}" pid="6" name="_AuthorEmailDisplayName">
    <vt:lpwstr>Mari-Anne Härma</vt:lpwstr>
  </property>
  <property fmtid="{D5CDD505-2E9C-101B-9397-08002B2CF9AE}" pid="7" name="_PreviousAdHocReviewCycleID">
    <vt:i4>-253630108</vt:i4>
  </property>
</Properties>
</file>