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4" r:id="rId1"/>
  </p:sldMasterIdLst>
  <p:sldIdLst>
    <p:sldId id="256" r:id="rId2"/>
    <p:sldId id="259" r:id="rId3"/>
    <p:sldId id="257" r:id="rId4"/>
    <p:sldId id="298" r:id="rId5"/>
    <p:sldId id="260" r:id="rId6"/>
    <p:sldId id="301" r:id="rId7"/>
    <p:sldId id="261" r:id="rId8"/>
    <p:sldId id="258" r:id="rId9"/>
    <p:sldId id="262" r:id="rId10"/>
    <p:sldId id="302" r:id="rId11"/>
    <p:sldId id="264" r:id="rId12"/>
    <p:sldId id="263" r:id="rId13"/>
    <p:sldId id="277" r:id="rId14"/>
    <p:sldId id="306" r:id="rId15"/>
    <p:sldId id="307" r:id="rId16"/>
    <p:sldId id="309" r:id="rId17"/>
    <p:sldId id="280" r:id="rId18"/>
    <p:sldId id="268" r:id="rId19"/>
    <p:sldId id="281" r:id="rId20"/>
    <p:sldId id="265" r:id="rId21"/>
    <p:sldId id="266" r:id="rId22"/>
    <p:sldId id="292" r:id="rId23"/>
    <p:sldId id="267" r:id="rId24"/>
    <p:sldId id="293" r:id="rId25"/>
    <p:sldId id="294" r:id="rId26"/>
    <p:sldId id="282" r:id="rId27"/>
    <p:sldId id="279" r:id="rId28"/>
    <p:sldId id="284" r:id="rId29"/>
    <p:sldId id="269" r:id="rId30"/>
    <p:sldId id="270" r:id="rId31"/>
    <p:sldId id="285" r:id="rId32"/>
    <p:sldId id="305" r:id="rId33"/>
    <p:sldId id="299" r:id="rId34"/>
    <p:sldId id="286" r:id="rId35"/>
    <p:sldId id="308" r:id="rId36"/>
    <p:sldId id="297" r:id="rId37"/>
    <p:sldId id="296" r:id="rId38"/>
    <p:sldId id="295" r:id="rId39"/>
    <p:sldId id="275" r:id="rId40"/>
    <p:sldId id="288" r:id="rId41"/>
    <p:sldId id="300" r:id="rId42"/>
    <p:sldId id="304" r:id="rId43"/>
    <p:sldId id="303" r:id="rId4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29"/>
  </p:normalViewPr>
  <p:slideViewPr>
    <p:cSldViewPr snapToGrid="0" snapToObjects="1">
      <p:cViewPr varScale="1">
        <p:scale>
          <a:sx n="64" d="100"/>
          <a:sy n="64" d="100"/>
        </p:scale>
        <p:origin x="84" y="150"/>
      </p:cViewPr>
      <p:guideLst/>
    </p:cSldViewPr>
  </p:slideViewPr>
  <p:notesTextViewPr>
    <p:cViewPr>
      <p:scale>
        <a:sx n="1" d="1"/>
        <a:sy n="1" d="1"/>
      </p:scale>
      <p:origin x="0" y="0"/>
    </p:cViewPr>
  </p:notesTextViewPr>
  <p:sorterViewPr>
    <p:cViewPr varScale="1">
      <p:scale>
        <a:sx n="100" d="100"/>
        <a:sy n="100" d="100"/>
      </p:scale>
      <p:origin x="0" y="-1647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29162" y="1122363"/>
            <a:ext cx="5938837" cy="2387600"/>
          </a:xfrm>
        </p:spPr>
        <p:txBody>
          <a:bodyPr anchor="b"/>
          <a:lstStyle>
            <a:lvl1pPr algn="ctr">
              <a:defRPr sz="6000">
                <a:solidFill>
                  <a:schemeClr val="accent1">
                    <a:lumMod val="50000"/>
                  </a:schemeClr>
                </a:solidFill>
                <a:latin typeface="Helvetica Neue" charset="0"/>
                <a:ea typeface="Helvetica Neue" charset="0"/>
                <a:cs typeface="Helvetica Neue" charset="0"/>
              </a:defRPr>
            </a:lvl1pPr>
          </a:lstStyle>
          <a:p>
            <a:r>
              <a:rPr lang="en-US" dirty="0" err="1"/>
              <a:t>Pealkiri</a:t>
            </a:r>
            <a:endParaRPr lang="en-US" dirty="0"/>
          </a:p>
        </p:txBody>
      </p:sp>
      <p:sp>
        <p:nvSpPr>
          <p:cNvPr id="3" name="Subtitle 2"/>
          <p:cNvSpPr>
            <a:spLocks noGrp="1"/>
          </p:cNvSpPr>
          <p:nvPr>
            <p:ph type="subTitle" idx="1" hasCustomPrompt="1"/>
          </p:nvPr>
        </p:nvSpPr>
        <p:spPr>
          <a:xfrm>
            <a:off x="4729162" y="3602038"/>
            <a:ext cx="5938838" cy="1655762"/>
          </a:xfrm>
        </p:spPr>
        <p:txBody>
          <a:bodyPr/>
          <a:lstStyle>
            <a:lvl1pPr marL="0" indent="0" algn="ctr">
              <a:buNone/>
              <a:defRPr sz="2400">
                <a:solidFill>
                  <a:schemeClr val="accent2"/>
                </a:solidFill>
                <a:latin typeface="Helvetica Neue" charset="0"/>
                <a:ea typeface="Helvetica Neue" charset="0"/>
                <a:cs typeface="Helvetica Ne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Alapealkiri</a:t>
            </a:r>
            <a:endParaRPr lang="en-US" dirty="0"/>
          </a:p>
        </p:txBody>
      </p:sp>
      <p:sp>
        <p:nvSpPr>
          <p:cNvPr id="4" name="Date Placeholder 3"/>
          <p:cNvSpPr>
            <a:spLocks noGrp="1"/>
          </p:cNvSpPr>
          <p:nvPr>
            <p:ph type="dt" sz="half" idx="10"/>
          </p:nvPr>
        </p:nvSpPr>
        <p:spPr/>
        <p:txBody>
          <a:bodyPr/>
          <a:lstStyle/>
          <a:p>
            <a:fld id="{2F863A05-E6EA-9348-AA70-4361E146299A}" type="datetimeFigureOut">
              <a:rPr lang="en-US" smtClean="0"/>
              <a:t>9/17/2020</a:t>
            </a:fld>
            <a:endParaRPr lang="en-US" dirty="0"/>
          </a:p>
        </p:txBody>
      </p:sp>
      <p:sp>
        <p:nvSpPr>
          <p:cNvPr id="5" name="Footer Placeholder 4"/>
          <p:cNvSpPr>
            <a:spLocks noGrp="1"/>
          </p:cNvSpPr>
          <p:nvPr>
            <p:ph type="ftr" sz="quarter" idx="11"/>
          </p:nvPr>
        </p:nvSpPr>
        <p:spPr/>
        <p:txBody>
          <a:bodyPr/>
          <a:lstStyle/>
          <a:p>
            <a:r>
              <a:rPr lang="en-US" dirty="0" err="1"/>
              <a:t>Eesti</a:t>
            </a:r>
            <a:r>
              <a:rPr lang="en-US" dirty="0"/>
              <a:t> </a:t>
            </a:r>
            <a:r>
              <a:rPr lang="en-US" dirty="0" err="1"/>
              <a:t>Turismifirmade</a:t>
            </a:r>
            <a:r>
              <a:rPr lang="en-US" dirty="0"/>
              <a:t> </a:t>
            </a:r>
            <a:r>
              <a:rPr lang="en-US" dirty="0" err="1"/>
              <a:t>Liit</a:t>
            </a:r>
            <a:endParaRPr lang="en-US" dirty="0"/>
          </a:p>
        </p:txBody>
      </p:sp>
      <p:sp>
        <p:nvSpPr>
          <p:cNvPr id="6" name="Slide Number Placeholder 5"/>
          <p:cNvSpPr>
            <a:spLocks noGrp="1"/>
          </p:cNvSpPr>
          <p:nvPr>
            <p:ph type="sldNum" sz="quarter" idx="12"/>
          </p:nvPr>
        </p:nvSpPr>
        <p:spPr/>
        <p:txBody>
          <a:bodyPr/>
          <a:lstStyle/>
          <a:p>
            <a:r>
              <a:rPr lang="en-US" dirty="0" err="1"/>
              <a:t>info@etfl.ee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863A05-E6EA-9348-AA70-4361E146299A}"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863C03-594E-A74A-A6F7-8D45F9780FB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863A05-E6EA-9348-AA70-4361E146299A}"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863C03-594E-A74A-A6F7-8D45F9780FB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Helvetica Neue" charset="0"/>
                <a:ea typeface="Helvetica Neue" charset="0"/>
                <a:cs typeface="Helvetica Neue" charset="0"/>
              </a:defRPr>
            </a:lvl1pPr>
          </a:lstStyle>
          <a:p>
            <a:r>
              <a:rPr lang="en-US" dirty="0" err="1"/>
              <a:t>Slaidi</a:t>
            </a:r>
            <a:r>
              <a:rPr lang="en-US" dirty="0"/>
              <a:t> </a:t>
            </a:r>
            <a:r>
              <a:rPr lang="en-US" dirty="0" err="1"/>
              <a:t>pealkiri</a:t>
            </a:r>
            <a:endParaRPr lang="en-US" dirty="0"/>
          </a:p>
        </p:txBody>
      </p:sp>
      <p:sp>
        <p:nvSpPr>
          <p:cNvPr id="3" name="Content Placeholder 2"/>
          <p:cNvSpPr>
            <a:spLocks noGrp="1"/>
          </p:cNvSpPr>
          <p:nvPr>
            <p:ph idx="1"/>
          </p:nvPr>
        </p:nvSpPr>
        <p:spPr/>
        <p:txBody>
          <a:bodyPr/>
          <a:lstStyle>
            <a:lvl1pPr>
              <a:defRPr>
                <a:latin typeface="Helvetica Neue" charset="0"/>
                <a:ea typeface="Helvetica Neue" charset="0"/>
                <a:cs typeface="Helvetica Neue" charset="0"/>
              </a:defRPr>
            </a:lvl1pPr>
            <a:lvl2pPr>
              <a:defRPr>
                <a:latin typeface="Helvetica Neue" charset="0"/>
                <a:ea typeface="Helvetica Neue" charset="0"/>
                <a:cs typeface="Helvetica Neue" charset="0"/>
              </a:defRPr>
            </a:lvl2pPr>
            <a:lvl3pPr>
              <a:defRPr>
                <a:latin typeface="Helvetica Neue" charset="0"/>
                <a:ea typeface="Helvetica Neue" charset="0"/>
                <a:cs typeface="Helvetica Neue" charset="0"/>
              </a:defRPr>
            </a:lvl3pPr>
            <a:lvl4pPr>
              <a:defRPr>
                <a:latin typeface="Helvetica Neue" charset="0"/>
                <a:ea typeface="Helvetica Neue" charset="0"/>
                <a:cs typeface="Helvetica Neue" charset="0"/>
              </a:defRPr>
            </a:lvl4pPr>
            <a:lvl5pPr>
              <a:defRPr>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F863A05-E6EA-9348-AA70-4361E146299A}"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863C03-594E-A74A-A6F7-8D45F9780FB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863A05-E6EA-9348-AA70-4361E146299A}"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863C03-594E-A74A-A6F7-8D45F9780FB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863A05-E6EA-9348-AA70-4361E146299A}"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863C03-594E-A74A-A6F7-8D45F9780FB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863A05-E6EA-9348-AA70-4361E146299A}" type="datetimeFigureOut">
              <a:rPr lang="en-US" smtClean="0"/>
              <a:t>9/17/2020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863C03-594E-A74A-A6F7-8D45F9780FB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863A05-E6EA-9348-AA70-4361E146299A}" type="datetimeFigureOut">
              <a:rPr lang="en-US" smtClean="0"/>
              <a:t>9/17/2020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863C03-594E-A74A-A6F7-8D45F9780FB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863A05-E6EA-9348-AA70-4361E146299A}" type="datetimeFigureOut">
              <a:rPr lang="en-US" smtClean="0"/>
              <a:t>9/17/2020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863C03-594E-A74A-A6F7-8D45F9780FB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863A05-E6EA-9348-AA70-4361E146299A}"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863C03-594E-A74A-A6F7-8D45F9780FB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863A05-E6EA-9348-AA70-4361E146299A}"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863C03-594E-A74A-A6F7-8D45F9780FB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863A05-E6EA-9348-AA70-4361E146299A}" type="datetimeFigureOut">
              <a:rPr lang="en-US" smtClean="0"/>
              <a:t>9/17/2020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63C03-594E-A74A-A6F7-8D45F9780FBC}" type="slidenum">
              <a:rPr lang="en-US" smtClean="0"/>
              <a:t>‹#›</a:t>
            </a:fld>
            <a:endParaRPr lang="en-US"/>
          </a:p>
        </p:txBody>
      </p:sp>
    </p:spTree>
    <p:extLst>
      <p:ext uri="{BB962C8B-B14F-4D97-AF65-F5344CB8AC3E}">
        <p14:creationId xmlns:p14="http://schemas.microsoft.com/office/powerpoint/2010/main" val="116038976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rahandusministeerium.ee/system/files_force/document_files/rtj_14_-_mittetulundusuhingud_ja_sihtasutused_0.pdf?download=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9162" y="1811680"/>
            <a:ext cx="5938837" cy="2387600"/>
          </a:xfrm>
        </p:spPr>
        <p:txBody>
          <a:bodyPr/>
          <a:lstStyle/>
          <a:p>
            <a:r>
              <a:rPr lang="en-US" dirty="0">
                <a:solidFill>
                  <a:schemeClr val="accent1">
                    <a:lumMod val="25000"/>
                  </a:schemeClr>
                </a:solidFill>
              </a:rPr>
              <a:t>VOLIKOGU KOOSOLEK</a:t>
            </a:r>
          </a:p>
        </p:txBody>
      </p:sp>
      <p:sp>
        <p:nvSpPr>
          <p:cNvPr id="3" name="Subtitle 2"/>
          <p:cNvSpPr>
            <a:spLocks noGrp="1"/>
          </p:cNvSpPr>
          <p:nvPr>
            <p:ph type="subTitle" idx="1"/>
          </p:nvPr>
        </p:nvSpPr>
        <p:spPr>
          <a:xfrm>
            <a:off x="4729162" y="4429919"/>
            <a:ext cx="5938838" cy="1655762"/>
          </a:xfrm>
        </p:spPr>
        <p:txBody>
          <a:bodyPr/>
          <a:lstStyle/>
          <a:p>
            <a:r>
              <a:rPr lang="en-US" dirty="0">
                <a:solidFill>
                  <a:schemeClr val="accent1">
                    <a:lumMod val="50000"/>
                  </a:schemeClr>
                </a:solidFill>
              </a:rPr>
              <a:t>10. </a:t>
            </a:r>
            <a:r>
              <a:rPr lang="en-US" dirty="0" err="1">
                <a:solidFill>
                  <a:schemeClr val="accent1">
                    <a:lumMod val="50000"/>
                  </a:schemeClr>
                </a:solidFill>
              </a:rPr>
              <a:t>september</a:t>
            </a:r>
            <a:r>
              <a:rPr lang="en-US" dirty="0">
                <a:solidFill>
                  <a:schemeClr val="accent1">
                    <a:lumMod val="50000"/>
                  </a:schemeClr>
                </a:solidFill>
              </a:rPr>
              <a:t> 2020</a:t>
            </a:r>
          </a:p>
          <a:p>
            <a:r>
              <a:rPr lang="en-US" dirty="0">
                <a:solidFill>
                  <a:schemeClr val="accent1">
                    <a:lumMod val="50000"/>
                  </a:schemeClr>
                </a:solidFill>
              </a:rPr>
              <a:t>Radisson Blu Hotell </a:t>
            </a:r>
            <a:r>
              <a:rPr lang="en-US" dirty="0" err="1">
                <a:solidFill>
                  <a:schemeClr val="accent1">
                    <a:lumMod val="50000"/>
                  </a:schemeClr>
                </a:solidFill>
              </a:rPr>
              <a:t>Olümpia</a:t>
            </a:r>
            <a:endParaRPr lang="en-US" dirty="0">
              <a:solidFill>
                <a:schemeClr val="accent1">
                  <a:lumMod val="50000"/>
                </a:schemeClr>
              </a:solidFill>
            </a:endParaRPr>
          </a:p>
        </p:txBody>
      </p:sp>
    </p:spTree>
    <p:extLst>
      <p:ext uri="{BB962C8B-B14F-4D97-AF65-F5344CB8AC3E}">
        <p14:creationId xmlns:p14="http://schemas.microsoft.com/office/powerpoint/2010/main" val="1263838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t>Küsimused</a:t>
            </a:r>
            <a:r>
              <a:rPr lang="en-US" dirty="0"/>
              <a:t> II</a:t>
            </a:r>
            <a:endParaRPr lang="et-EE" dirty="0"/>
          </a:p>
        </p:txBody>
      </p:sp>
      <p:sp>
        <p:nvSpPr>
          <p:cNvPr id="4" name="TextBox 3">
            <a:extLst>
              <a:ext uri="{FF2B5EF4-FFF2-40B4-BE49-F238E27FC236}">
                <a16:creationId xmlns:a16="http://schemas.microsoft.com/office/drawing/2014/main" id="{5722CABE-101F-4532-A7C5-C1C9D198D697}"/>
              </a:ext>
            </a:extLst>
          </p:cNvPr>
          <p:cNvSpPr txBox="1"/>
          <p:nvPr/>
        </p:nvSpPr>
        <p:spPr>
          <a:xfrm>
            <a:off x="838199" y="1825407"/>
            <a:ext cx="10261209" cy="3077766"/>
          </a:xfrm>
          <a:prstGeom prst="rect">
            <a:avLst/>
          </a:prstGeom>
          <a:noFill/>
        </p:spPr>
        <p:txBody>
          <a:bodyPr wrap="square">
            <a:spAutoFit/>
          </a:bodyPr>
          <a:lstStyle/>
          <a:p>
            <a:r>
              <a:rPr lang="en-US" sz="2000" u="sng" dirty="0">
                <a:solidFill>
                  <a:schemeClr val="accent6"/>
                </a:solidFill>
                <a:effectLst/>
                <a:ea typeface="Calibri" panose="020F0502020204030204" pitchFamily="34" charset="0"/>
              </a:rPr>
              <a:t>KÜSIMUS:</a:t>
            </a:r>
            <a:br>
              <a:rPr lang="en-US" sz="2000" u="sng" dirty="0">
                <a:solidFill>
                  <a:schemeClr val="accent6"/>
                </a:solidFill>
                <a:effectLst/>
                <a:ea typeface="Calibri" panose="020F0502020204030204" pitchFamily="34" charset="0"/>
              </a:rPr>
            </a:br>
            <a:r>
              <a:rPr lang="en-US" sz="2000" dirty="0" err="1">
                <a:solidFill>
                  <a:schemeClr val="accent6"/>
                </a:solidFill>
                <a:effectLst/>
                <a:ea typeface="Calibri" panose="020F0502020204030204" pitchFamily="34" charset="0"/>
              </a:rPr>
              <a:t>Miks</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saab</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Juhatuse</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tegemistest</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volinikud</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teada</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saama</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vaid</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üks</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kord</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aastas</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Volikogul</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lühikese</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aruande</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järgi</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Miks</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Liidu</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liikmed</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ei</a:t>
            </a:r>
            <a:r>
              <a:rPr lang="en-US" sz="2000" dirty="0">
                <a:solidFill>
                  <a:schemeClr val="accent6"/>
                </a:solidFill>
                <a:effectLst/>
                <a:ea typeface="Calibri" panose="020F0502020204030204" pitchFamily="34" charset="0"/>
              </a:rPr>
              <a:t> tea </a:t>
            </a:r>
            <a:r>
              <a:rPr lang="en-US" sz="2000" dirty="0" err="1">
                <a:solidFill>
                  <a:schemeClr val="accent6"/>
                </a:solidFill>
                <a:effectLst/>
                <a:ea typeface="Calibri" panose="020F0502020204030204" pitchFamily="34" charset="0"/>
              </a:rPr>
              <a:t>millal</a:t>
            </a:r>
            <a:r>
              <a:rPr lang="en-US" sz="2000" dirty="0">
                <a:solidFill>
                  <a:schemeClr val="accent6"/>
                </a:solidFill>
                <a:effectLst/>
                <a:ea typeface="Calibri" panose="020F0502020204030204" pitchFamily="34" charset="0"/>
              </a:rPr>
              <a:t> Juhatus </a:t>
            </a:r>
            <a:r>
              <a:rPr lang="en-US" sz="2000" dirty="0" err="1">
                <a:solidFill>
                  <a:schemeClr val="accent6"/>
                </a:solidFill>
                <a:effectLst/>
                <a:ea typeface="Calibri" panose="020F0502020204030204" pitchFamily="34" charset="0"/>
              </a:rPr>
              <a:t>koos</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käib</a:t>
            </a:r>
            <a:r>
              <a:rPr lang="en-US" sz="2000" dirty="0">
                <a:solidFill>
                  <a:schemeClr val="accent6"/>
                </a:solidFill>
                <a:effectLst/>
                <a:ea typeface="Calibri" panose="020F0502020204030204" pitchFamily="34" charset="0"/>
              </a:rPr>
              <a:t> ja </a:t>
            </a:r>
            <a:r>
              <a:rPr lang="en-US" sz="2000" dirty="0" err="1">
                <a:solidFill>
                  <a:schemeClr val="accent6"/>
                </a:solidFill>
                <a:effectLst/>
                <a:ea typeface="Calibri" panose="020F0502020204030204" pitchFamily="34" charset="0"/>
              </a:rPr>
              <a:t>milliseid</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teemasid</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arutada</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plaanitakse</a:t>
            </a:r>
            <a:r>
              <a:rPr lang="en-US" sz="2000" dirty="0">
                <a:solidFill>
                  <a:schemeClr val="accent6"/>
                </a:solidFill>
                <a:effectLst/>
                <a:ea typeface="Calibri" panose="020F0502020204030204" pitchFamily="34" charset="0"/>
              </a:rPr>
              <a:t> et </a:t>
            </a:r>
            <a:r>
              <a:rPr lang="en-US" sz="2000" dirty="0" err="1">
                <a:solidFill>
                  <a:schemeClr val="accent6"/>
                </a:solidFill>
                <a:effectLst/>
                <a:ea typeface="Calibri" panose="020F0502020204030204" pitchFamily="34" charset="0"/>
              </a:rPr>
              <a:t>võiks</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oma</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ettepanekuid</a:t>
            </a:r>
            <a:r>
              <a:rPr lang="en-US" sz="2000" dirty="0">
                <a:solidFill>
                  <a:schemeClr val="accent6"/>
                </a:solidFill>
                <a:effectLst/>
                <a:ea typeface="Calibri" panose="020F0502020204030204" pitchFamily="34" charset="0"/>
              </a:rPr>
              <a:t> ja </a:t>
            </a:r>
            <a:r>
              <a:rPr lang="en-US" sz="2000" dirty="0" err="1">
                <a:solidFill>
                  <a:schemeClr val="accent6"/>
                </a:solidFill>
                <a:effectLst/>
                <a:ea typeface="Calibri" panose="020F0502020204030204" pitchFamily="34" charset="0"/>
              </a:rPr>
              <a:t>arvamusi</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arutatavate</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teemade</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kohta</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lisada</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Miks</a:t>
            </a:r>
            <a:r>
              <a:rPr lang="en-US" sz="2000" dirty="0">
                <a:solidFill>
                  <a:schemeClr val="accent6"/>
                </a:solidFill>
                <a:effectLst/>
                <a:ea typeface="Calibri" panose="020F0502020204030204" pitchFamily="34" charset="0"/>
              </a:rPr>
              <a:t> on </a:t>
            </a:r>
            <a:r>
              <a:rPr lang="en-US" sz="2000" dirty="0" err="1">
                <a:solidFill>
                  <a:schemeClr val="accent6"/>
                </a:solidFill>
                <a:effectLst/>
                <a:ea typeface="Calibri" panose="020F0502020204030204" pitchFamily="34" charset="0"/>
              </a:rPr>
              <a:t>viimane</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juhatuse</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koosoleku</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protokoll</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kodulehel</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leitav</a:t>
            </a:r>
            <a:r>
              <a:rPr lang="en-US" sz="2000" dirty="0">
                <a:solidFill>
                  <a:schemeClr val="accent6"/>
                </a:solidFill>
                <a:effectLst/>
                <a:ea typeface="Calibri" panose="020F0502020204030204" pitchFamily="34" charset="0"/>
              </a:rPr>
              <a:t> </a:t>
            </a:r>
            <a:r>
              <a:rPr lang="en-US" sz="2000" dirty="0" err="1">
                <a:solidFill>
                  <a:schemeClr val="accent6"/>
                </a:solidFill>
                <a:effectLst/>
                <a:ea typeface="Calibri" panose="020F0502020204030204" pitchFamily="34" charset="0"/>
              </a:rPr>
              <a:t>aastast</a:t>
            </a:r>
            <a:r>
              <a:rPr lang="en-US" sz="2000" dirty="0">
                <a:solidFill>
                  <a:schemeClr val="accent6"/>
                </a:solidFill>
                <a:effectLst/>
                <a:ea typeface="Calibri" panose="020F0502020204030204" pitchFamily="34" charset="0"/>
              </a:rPr>
              <a:t> 2017?!  </a:t>
            </a:r>
          </a:p>
          <a:p>
            <a:endParaRPr lang="en-US" sz="2000" dirty="0">
              <a:solidFill>
                <a:schemeClr val="accent6"/>
              </a:solidFill>
              <a:ea typeface="Calibri" panose="020F0502020204030204" pitchFamily="34" charset="0"/>
            </a:endParaRPr>
          </a:p>
          <a:p>
            <a:r>
              <a:rPr lang="en-US" sz="2000" u="sng" dirty="0">
                <a:solidFill>
                  <a:schemeClr val="accent6"/>
                </a:solidFill>
                <a:effectLst/>
                <a:ea typeface="Calibri" panose="020F0502020204030204" pitchFamily="34" charset="0"/>
              </a:rPr>
              <a:t>VASTUS: </a:t>
            </a:r>
          </a:p>
          <a:p>
            <a:endParaRPr lang="en-US" sz="2000" u="sng" dirty="0">
              <a:solidFill>
                <a:schemeClr val="accent6"/>
              </a:solidFill>
              <a:ea typeface="Calibri" panose="020F0502020204030204" pitchFamily="34" charset="0"/>
            </a:endParaRPr>
          </a:p>
          <a:p>
            <a:endParaRPr lang="en-US" sz="2000" u="sng" dirty="0">
              <a:solidFill>
                <a:schemeClr val="accent6"/>
              </a:solidFill>
              <a:effectLst/>
              <a:ea typeface="Calibri" panose="020F0502020204030204" pitchFamily="34" charset="0"/>
            </a:endParaRPr>
          </a:p>
          <a:p>
            <a:endParaRPr lang="et-EE" sz="1400" dirty="0"/>
          </a:p>
        </p:txBody>
      </p:sp>
      <p:pic>
        <p:nvPicPr>
          <p:cNvPr id="6" name="Picture 5">
            <a:extLst>
              <a:ext uri="{FF2B5EF4-FFF2-40B4-BE49-F238E27FC236}">
                <a16:creationId xmlns:a16="http://schemas.microsoft.com/office/drawing/2014/main" id="{CD8B8D3F-5312-4B50-AC99-55B2BE65C475}"/>
              </a:ext>
            </a:extLst>
          </p:cNvPr>
          <p:cNvPicPr>
            <a:picLocks noChangeAspect="1"/>
          </p:cNvPicPr>
          <p:nvPr/>
        </p:nvPicPr>
        <p:blipFill>
          <a:blip r:embed="rId2"/>
          <a:stretch>
            <a:fillRect/>
          </a:stretch>
        </p:blipFill>
        <p:spPr>
          <a:xfrm>
            <a:off x="2317072" y="4168751"/>
            <a:ext cx="4990117" cy="2454258"/>
          </a:xfrm>
          <a:prstGeom prst="rect">
            <a:avLst/>
          </a:prstGeom>
        </p:spPr>
      </p:pic>
    </p:spTree>
    <p:extLst>
      <p:ext uri="{BB962C8B-B14F-4D97-AF65-F5344CB8AC3E}">
        <p14:creationId xmlns:p14="http://schemas.microsoft.com/office/powerpoint/2010/main" val="576057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Tourest 2020 </a:t>
            </a:r>
            <a:r>
              <a:rPr lang="en-US" dirty="0" err="1"/>
              <a:t>tulemused</a:t>
            </a:r>
            <a:endParaRPr lang="en-US" dirty="0"/>
          </a:p>
        </p:txBody>
      </p:sp>
      <p:pic>
        <p:nvPicPr>
          <p:cNvPr id="3" name="Picture 2">
            <a:extLst>
              <a:ext uri="{FF2B5EF4-FFF2-40B4-BE49-F238E27FC236}">
                <a16:creationId xmlns:a16="http://schemas.microsoft.com/office/drawing/2014/main" id="{473CB31D-0621-4FE9-A35E-0710B1A7D772}"/>
              </a:ext>
            </a:extLst>
          </p:cNvPr>
          <p:cNvPicPr>
            <a:picLocks noChangeAspect="1"/>
          </p:cNvPicPr>
          <p:nvPr/>
        </p:nvPicPr>
        <p:blipFill>
          <a:blip r:embed="rId2"/>
          <a:stretch>
            <a:fillRect/>
          </a:stretch>
        </p:blipFill>
        <p:spPr>
          <a:xfrm>
            <a:off x="838200" y="2294938"/>
            <a:ext cx="10495208" cy="3121124"/>
          </a:xfrm>
          <a:prstGeom prst="rect">
            <a:avLst/>
          </a:prstGeom>
        </p:spPr>
      </p:pic>
      <p:sp>
        <p:nvSpPr>
          <p:cNvPr id="4" name="TextBox 3">
            <a:extLst>
              <a:ext uri="{FF2B5EF4-FFF2-40B4-BE49-F238E27FC236}">
                <a16:creationId xmlns:a16="http://schemas.microsoft.com/office/drawing/2014/main" id="{D4075017-BBA2-4F63-89AC-4D8B1DE66B1C}"/>
              </a:ext>
            </a:extLst>
          </p:cNvPr>
          <p:cNvSpPr txBox="1"/>
          <p:nvPr/>
        </p:nvSpPr>
        <p:spPr>
          <a:xfrm>
            <a:off x="838200" y="5809957"/>
            <a:ext cx="11050333" cy="877163"/>
          </a:xfrm>
          <a:prstGeom prst="rect">
            <a:avLst/>
          </a:prstGeom>
          <a:noFill/>
        </p:spPr>
        <p:txBody>
          <a:bodyPr wrap="none" rtlCol="0">
            <a:spAutoFit/>
          </a:bodyPr>
          <a:lstStyle/>
          <a:p>
            <a:r>
              <a:rPr lang="en-US" sz="1700" i="1" dirty="0"/>
              <a:t>2020 </a:t>
            </a:r>
            <a:r>
              <a:rPr lang="et-EE" sz="1700" i="1" dirty="0"/>
              <a:t>kuludesse on arvestatud ka tegevtöötajate tasud, et kulukoht Tourest oleks hõlmatud kõikide selleks tehtud kuludega. </a:t>
            </a:r>
            <a:br>
              <a:rPr lang="et-EE" sz="1700" i="1" dirty="0"/>
            </a:br>
            <a:r>
              <a:rPr lang="et-EE" sz="1700" i="1" dirty="0"/>
              <a:t>Varem tegevtöötajaid sisse ei arvestatud. Seega 2020* on võrreldav eelnevate aastatega. 2020 prognoositud tulu oli </a:t>
            </a:r>
            <a:br>
              <a:rPr lang="et-EE" sz="1700" i="1" dirty="0"/>
            </a:br>
            <a:r>
              <a:rPr lang="et-EE" sz="1700" i="1" dirty="0"/>
              <a:t>130 000 eurot, saavutati 13 400 eurot parem tulemus. </a:t>
            </a:r>
          </a:p>
        </p:txBody>
      </p:sp>
    </p:spTree>
    <p:extLst>
      <p:ext uri="{BB962C8B-B14F-4D97-AF65-F5344CB8AC3E}">
        <p14:creationId xmlns:p14="http://schemas.microsoft.com/office/powerpoint/2010/main" val="1141973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Finantstulemused</a:t>
            </a:r>
            <a:r>
              <a:rPr lang="en-US" dirty="0"/>
              <a:t> 2019-2020</a:t>
            </a:r>
          </a:p>
        </p:txBody>
      </p:sp>
      <p:pic>
        <p:nvPicPr>
          <p:cNvPr id="5" name="Picture 4">
            <a:extLst>
              <a:ext uri="{FF2B5EF4-FFF2-40B4-BE49-F238E27FC236}">
                <a16:creationId xmlns:a16="http://schemas.microsoft.com/office/drawing/2014/main" id="{D2D25C19-C490-4538-AD37-0D99F3C57C61}"/>
              </a:ext>
            </a:extLst>
          </p:cNvPr>
          <p:cNvPicPr>
            <a:picLocks noChangeAspect="1"/>
          </p:cNvPicPr>
          <p:nvPr/>
        </p:nvPicPr>
        <p:blipFill>
          <a:blip r:embed="rId2"/>
          <a:stretch>
            <a:fillRect/>
          </a:stretch>
        </p:blipFill>
        <p:spPr>
          <a:xfrm>
            <a:off x="838200" y="1690688"/>
            <a:ext cx="8572500" cy="4606487"/>
          </a:xfrm>
          <a:prstGeom prst="rect">
            <a:avLst/>
          </a:prstGeom>
        </p:spPr>
      </p:pic>
    </p:spTree>
    <p:extLst>
      <p:ext uri="{BB962C8B-B14F-4D97-AF65-F5344CB8AC3E}">
        <p14:creationId xmlns:p14="http://schemas.microsoft.com/office/powerpoint/2010/main" val="2924847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br>
              <a:rPr lang="en-US" dirty="0"/>
            </a:br>
            <a:br>
              <a:rPr lang="en-US" dirty="0"/>
            </a:br>
            <a:r>
              <a:rPr lang="en-US" dirty="0"/>
              <a:t>Majandusaasta 2020-2021</a:t>
            </a:r>
          </a:p>
        </p:txBody>
      </p:sp>
      <p:sp>
        <p:nvSpPr>
          <p:cNvPr id="3" name="Text Placeholder 2"/>
          <p:cNvSpPr>
            <a:spLocks noGrp="1"/>
          </p:cNvSpPr>
          <p:nvPr>
            <p:ph type="body" idx="1"/>
          </p:nvPr>
        </p:nvSpPr>
        <p:spPr/>
        <p:txBody>
          <a:bodyPr/>
          <a:lstStyle/>
          <a:p>
            <a:endParaRPr lang="en-US" dirty="0"/>
          </a:p>
          <a:p>
            <a:r>
              <a:rPr lang="en-US" dirty="0"/>
              <a:t>Mariann Lugus, peasekretär</a:t>
            </a:r>
          </a:p>
        </p:txBody>
      </p:sp>
    </p:spTree>
    <p:extLst>
      <p:ext uri="{BB962C8B-B14F-4D97-AF65-F5344CB8AC3E}">
        <p14:creationId xmlns:p14="http://schemas.microsoft.com/office/powerpoint/2010/main" val="1990150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err="1"/>
              <a:t>Märksõnad</a:t>
            </a:r>
            <a:r>
              <a:rPr lang="en-US" sz="3000" dirty="0"/>
              <a:t> ja </a:t>
            </a:r>
            <a:r>
              <a:rPr lang="en-US" sz="3000" dirty="0" err="1"/>
              <a:t>tegevused</a:t>
            </a:r>
            <a:r>
              <a:rPr lang="en-US" sz="3000" dirty="0"/>
              <a:t>. Kas </a:t>
            </a:r>
            <a:r>
              <a:rPr lang="en-US" sz="3000" dirty="0" err="1"/>
              <a:t>ainult</a:t>
            </a:r>
            <a:r>
              <a:rPr lang="en-US" sz="3000" dirty="0"/>
              <a:t> COVID?</a:t>
            </a:r>
            <a:endParaRPr lang="et-EE" sz="3000" dirty="0"/>
          </a:p>
        </p:txBody>
      </p:sp>
      <p:sp>
        <p:nvSpPr>
          <p:cNvPr id="3" name="TextBox 2">
            <a:extLst>
              <a:ext uri="{FF2B5EF4-FFF2-40B4-BE49-F238E27FC236}">
                <a16:creationId xmlns:a16="http://schemas.microsoft.com/office/drawing/2014/main" id="{7FAF82E9-2A82-4064-AB1C-6D1DE50ECB93}"/>
              </a:ext>
            </a:extLst>
          </p:cNvPr>
          <p:cNvSpPr txBox="1"/>
          <p:nvPr/>
        </p:nvSpPr>
        <p:spPr>
          <a:xfrm>
            <a:off x="838200" y="1689771"/>
            <a:ext cx="10208581" cy="9664184"/>
          </a:xfrm>
          <a:prstGeom prst="rect">
            <a:avLst/>
          </a:prstGeom>
          <a:noFill/>
        </p:spPr>
        <p:txBody>
          <a:bodyPr wrap="square" rtlCol="0">
            <a:spAutoFit/>
          </a:bodyPr>
          <a:lstStyle/>
          <a:p>
            <a:r>
              <a:rPr lang="en-US" sz="2400" b="1" dirty="0" err="1">
                <a:latin typeface="Calibri" panose="020F0502020204030204" pitchFamily="34" charset="0"/>
              </a:rPr>
              <a:t>Seni</a:t>
            </a:r>
            <a:r>
              <a:rPr lang="en-US" sz="2400" b="1" dirty="0">
                <a:latin typeface="Calibri" panose="020F0502020204030204" pitchFamily="34" charset="0"/>
              </a:rPr>
              <a:t> </a:t>
            </a:r>
            <a:r>
              <a:rPr lang="en-US" sz="2400" b="1" dirty="0" err="1">
                <a:latin typeface="Calibri" panose="020F0502020204030204" pitchFamily="34" charset="0"/>
              </a:rPr>
              <a:t>ongi</a:t>
            </a:r>
            <a:r>
              <a:rPr lang="en-US" sz="2400" b="1" dirty="0">
                <a:latin typeface="Calibri" panose="020F0502020204030204" pitchFamily="34" charset="0"/>
              </a:rPr>
              <a:t> </a:t>
            </a:r>
            <a:r>
              <a:rPr lang="en-US" sz="2400" b="1" dirty="0" err="1">
                <a:latin typeface="Calibri" panose="020F0502020204030204" pitchFamily="34" charset="0"/>
              </a:rPr>
              <a:t>olnud</a:t>
            </a:r>
            <a:r>
              <a:rPr lang="en-US" sz="2400" b="1" dirty="0">
                <a:latin typeface="Calibri" panose="020F0502020204030204" pitchFamily="34" charset="0"/>
              </a:rPr>
              <a:t> </a:t>
            </a:r>
            <a:r>
              <a:rPr lang="en-US" sz="2400" b="1" dirty="0" err="1">
                <a:latin typeface="Calibri" panose="020F0502020204030204" pitchFamily="34" charset="0"/>
              </a:rPr>
              <a:t>ainult</a:t>
            </a:r>
            <a:r>
              <a:rPr lang="en-US" sz="2400" b="1" dirty="0">
                <a:latin typeface="Calibri" panose="020F0502020204030204" pitchFamily="34" charset="0"/>
              </a:rPr>
              <a:t> COVID</a:t>
            </a:r>
          </a:p>
          <a:p>
            <a:pPr marL="342900" indent="-342900">
              <a:buFont typeface="Arial" panose="020B0604020202020204" pitchFamily="34" charset="0"/>
              <a:buChar char="•"/>
            </a:pPr>
            <a:r>
              <a:rPr lang="en-US" sz="2400" dirty="0">
                <a:latin typeface="Calibri" panose="020F0502020204030204" pitchFamily="34" charset="0"/>
              </a:rPr>
              <a:t>Kriis </a:t>
            </a:r>
            <a:r>
              <a:rPr lang="en-US" sz="2400" dirty="0" err="1">
                <a:latin typeface="Calibri" panose="020F0502020204030204" pitchFamily="34" charset="0"/>
              </a:rPr>
              <a:t>algas</a:t>
            </a:r>
            <a:r>
              <a:rPr lang="en-US" sz="2400" dirty="0">
                <a:latin typeface="Calibri" panose="020F0502020204030204" pitchFamily="34" charset="0"/>
              </a:rPr>
              <a:t> 26.02, </a:t>
            </a:r>
            <a:r>
              <a:rPr lang="en-US" sz="2400" dirty="0" err="1">
                <a:latin typeface="Calibri" panose="020F0502020204030204" pitchFamily="34" charset="0"/>
              </a:rPr>
              <a:t>kriisikoosolek</a:t>
            </a:r>
            <a:r>
              <a:rPr lang="en-US" sz="2400" dirty="0">
                <a:latin typeface="Calibri" panose="020F0502020204030204" pitchFamily="34" charset="0"/>
              </a:rPr>
              <a:t>: MKM, </a:t>
            </a:r>
            <a:r>
              <a:rPr lang="en-US" sz="2400" dirty="0" err="1">
                <a:latin typeface="Calibri" panose="020F0502020204030204" pitchFamily="34" charset="0"/>
              </a:rPr>
              <a:t>SoM</a:t>
            </a:r>
            <a:r>
              <a:rPr lang="en-US" sz="2400" dirty="0">
                <a:latin typeface="Calibri" panose="020F0502020204030204" pitchFamily="34" charset="0"/>
              </a:rPr>
              <a:t>, VM, TTJA, </a:t>
            </a:r>
            <a:r>
              <a:rPr lang="en-US" sz="2400" dirty="0" err="1">
                <a:latin typeface="Calibri" panose="020F0502020204030204" pitchFamily="34" charset="0"/>
              </a:rPr>
              <a:t>Terviseamet</a:t>
            </a:r>
            <a:endParaRPr lang="en-US" sz="2400" dirty="0">
              <a:latin typeface="Calibri" panose="020F0502020204030204" pitchFamily="34" charset="0"/>
            </a:endParaRPr>
          </a:p>
          <a:p>
            <a:pPr marL="342900" indent="-342900">
              <a:buFont typeface="Arial" panose="020B0604020202020204" pitchFamily="34" charset="0"/>
              <a:buChar char="•"/>
            </a:pPr>
            <a:r>
              <a:rPr lang="en-US" sz="2400" dirty="0" err="1">
                <a:latin typeface="Calibri" panose="020F0502020204030204" pitchFamily="34" charset="0"/>
              </a:rPr>
              <a:t>Konstantne</a:t>
            </a:r>
            <a:r>
              <a:rPr lang="en-US" sz="2400" dirty="0">
                <a:latin typeface="Calibri" panose="020F0502020204030204" pitchFamily="34" charset="0"/>
              </a:rPr>
              <a:t> </a:t>
            </a:r>
            <a:r>
              <a:rPr lang="en-US" sz="2400" dirty="0" err="1">
                <a:latin typeface="Calibri" panose="020F0502020204030204" pitchFamily="34" charset="0"/>
              </a:rPr>
              <a:t>kriisikommunikatsioon</a:t>
            </a:r>
            <a:endParaRPr lang="en-US" sz="2400" dirty="0">
              <a:latin typeface="Calibri" panose="020F0502020204030204" pitchFamily="34" charset="0"/>
            </a:endParaRPr>
          </a:p>
          <a:p>
            <a:pPr marL="342900" indent="-342900">
              <a:buFont typeface="Arial" panose="020B0604020202020204" pitchFamily="34" charset="0"/>
              <a:buChar char="•"/>
            </a:pPr>
            <a:r>
              <a:rPr lang="en-US" sz="2400" dirty="0" err="1">
                <a:latin typeface="Calibri" panose="020F0502020204030204" pitchFamily="34" charset="0"/>
              </a:rPr>
              <a:t>Ööseks</a:t>
            </a:r>
            <a:r>
              <a:rPr lang="en-US" sz="2400" dirty="0">
                <a:latin typeface="Calibri" panose="020F0502020204030204" pitchFamily="34" charset="0"/>
              </a:rPr>
              <a:t> </a:t>
            </a:r>
            <a:r>
              <a:rPr lang="en-US" sz="2400" dirty="0" err="1">
                <a:latin typeface="Calibri" panose="020F0502020204030204" pitchFamily="34" charset="0"/>
              </a:rPr>
              <a:t>valmis</a:t>
            </a:r>
            <a:r>
              <a:rPr lang="en-US" sz="2400" dirty="0">
                <a:latin typeface="Calibri" panose="020F0502020204030204" pitchFamily="34" charset="0"/>
              </a:rPr>
              <a:t> </a:t>
            </a:r>
            <a:r>
              <a:rPr lang="en-US" sz="2400" dirty="0" err="1">
                <a:latin typeface="Calibri" panose="020F0502020204030204" pitchFamily="34" charset="0"/>
              </a:rPr>
              <a:t>saanud</a:t>
            </a:r>
            <a:r>
              <a:rPr lang="en-US" sz="2400" dirty="0">
                <a:latin typeface="Calibri" panose="020F0502020204030204" pitchFamily="34" charset="0"/>
              </a:rPr>
              <a:t> </a:t>
            </a:r>
            <a:r>
              <a:rPr lang="en-US" sz="2400" dirty="0" err="1">
                <a:latin typeface="Calibri" panose="020F0502020204030204" pitchFamily="34" charset="0"/>
              </a:rPr>
              <a:t>analüüs</a:t>
            </a:r>
            <a:r>
              <a:rPr lang="en-US" sz="2400" dirty="0">
                <a:latin typeface="Calibri" panose="020F0502020204030204" pitchFamily="34" charset="0"/>
              </a:rPr>
              <a:t> on </a:t>
            </a:r>
            <a:r>
              <a:rPr lang="en-US" sz="2400" dirty="0" err="1">
                <a:latin typeface="Calibri" panose="020F0502020204030204" pitchFamily="34" charset="0"/>
              </a:rPr>
              <a:t>hommikuks</a:t>
            </a:r>
            <a:r>
              <a:rPr lang="en-US" sz="2400" dirty="0">
                <a:latin typeface="Calibri" panose="020F0502020204030204" pitchFamily="34" charset="0"/>
              </a:rPr>
              <a:t> </a:t>
            </a:r>
            <a:r>
              <a:rPr lang="en-US" sz="2400" dirty="0" err="1">
                <a:latin typeface="Calibri" panose="020F0502020204030204" pitchFamily="34" charset="0"/>
              </a:rPr>
              <a:t>aegunud</a:t>
            </a:r>
            <a:endParaRPr lang="en-US" sz="2400" dirty="0">
              <a:latin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rPr>
              <a:t>PTD </a:t>
            </a:r>
            <a:r>
              <a:rPr lang="en-US" sz="2400" dirty="0" err="1">
                <a:latin typeface="Calibri" panose="020F0502020204030204" pitchFamily="34" charset="0"/>
              </a:rPr>
              <a:t>tõlgendamine</a:t>
            </a:r>
            <a:r>
              <a:rPr lang="en-US" sz="2400" dirty="0">
                <a:latin typeface="Calibri" panose="020F0502020204030204" pitchFamily="34" charset="0"/>
              </a:rPr>
              <a:t>- </a:t>
            </a:r>
            <a:r>
              <a:rPr lang="en-US" sz="2400" dirty="0" err="1">
                <a:latin typeface="Calibri" panose="020F0502020204030204" pitchFamily="34" charset="0"/>
              </a:rPr>
              <a:t>tagasimaksed</a:t>
            </a:r>
            <a:r>
              <a:rPr lang="en-US" sz="2400" dirty="0">
                <a:latin typeface="Calibri" panose="020F0502020204030204" pitchFamily="34" charset="0"/>
              </a:rPr>
              <a:t>, </a:t>
            </a:r>
            <a:r>
              <a:rPr lang="en-US" sz="2400" dirty="0" err="1">
                <a:latin typeface="Calibri" panose="020F0502020204030204" pitchFamily="34" charset="0"/>
              </a:rPr>
              <a:t>vautšerid</a:t>
            </a:r>
            <a:r>
              <a:rPr lang="en-US" sz="2400" dirty="0">
                <a:latin typeface="Calibri" panose="020F0502020204030204" pitchFamily="34" charset="0"/>
              </a:rPr>
              <a:t>, ….</a:t>
            </a:r>
          </a:p>
          <a:p>
            <a:pPr marL="342900" indent="-342900">
              <a:buFont typeface="Arial" panose="020B0604020202020204" pitchFamily="34" charset="0"/>
              <a:buChar char="•"/>
            </a:pPr>
            <a:r>
              <a:rPr lang="en-US" sz="2400" dirty="0">
                <a:latin typeface="Calibri" panose="020F0502020204030204" pitchFamily="34" charset="0"/>
              </a:rPr>
              <a:t>“</a:t>
            </a:r>
            <a:r>
              <a:rPr lang="en-US" sz="2400" dirty="0" err="1">
                <a:latin typeface="Calibri" panose="020F0502020204030204" pitchFamily="34" charset="0"/>
              </a:rPr>
              <a:t>Ettevõtluskeeld</a:t>
            </a:r>
            <a:r>
              <a:rPr lang="en-US" sz="2400" dirty="0">
                <a:latin typeface="Calibri" panose="020F0502020204030204" pitchFamily="34" charset="0"/>
              </a:rPr>
              <a:t>”, mis </a:t>
            </a:r>
            <a:r>
              <a:rPr lang="en-US" sz="2400" dirty="0" err="1">
                <a:latin typeface="Calibri" panose="020F0502020204030204" pitchFamily="34" charset="0"/>
              </a:rPr>
              <a:t>aina</a:t>
            </a:r>
            <a:r>
              <a:rPr lang="en-US" sz="2400" dirty="0">
                <a:latin typeface="Calibri" panose="020F0502020204030204" pitchFamily="34" charset="0"/>
              </a:rPr>
              <a:t> </a:t>
            </a:r>
            <a:r>
              <a:rPr lang="en-US" sz="2400" dirty="0" err="1">
                <a:latin typeface="Calibri" panose="020F0502020204030204" pitchFamily="34" charset="0"/>
              </a:rPr>
              <a:t>jätkub</a:t>
            </a:r>
            <a:r>
              <a:rPr lang="en-US" sz="2400" dirty="0">
                <a:latin typeface="Calibri" panose="020F0502020204030204" pitchFamily="34" charset="0"/>
              </a:rPr>
              <a:t>, </a:t>
            </a:r>
            <a:r>
              <a:rPr lang="en-US" sz="2400" dirty="0" err="1">
                <a:latin typeface="Calibri" panose="020F0502020204030204" pitchFamily="34" charset="0"/>
              </a:rPr>
              <a:t>otsitakse</a:t>
            </a:r>
            <a:r>
              <a:rPr lang="en-US" sz="2400" dirty="0">
                <a:latin typeface="Calibri" panose="020F0502020204030204" pitchFamily="34" charset="0"/>
              </a:rPr>
              <a:t> “</a:t>
            </a:r>
            <a:r>
              <a:rPr lang="en-US" sz="2400" dirty="0" err="1">
                <a:latin typeface="Calibri" panose="020F0502020204030204" pitchFamily="34" charset="0"/>
              </a:rPr>
              <a:t>õlekõrsi</a:t>
            </a:r>
            <a:r>
              <a:rPr lang="en-US" sz="2400" dirty="0">
                <a:latin typeface="Calibri" panose="020F0502020204030204" pitchFamily="34" charset="0"/>
              </a:rPr>
              <a:t>”</a:t>
            </a:r>
          </a:p>
          <a:p>
            <a:pPr marL="342900" indent="-342900">
              <a:buFont typeface="Arial" panose="020B0604020202020204" pitchFamily="34" charset="0"/>
              <a:buChar char="•"/>
            </a:pPr>
            <a:r>
              <a:rPr lang="en-US" sz="2400" dirty="0" err="1">
                <a:latin typeface="Calibri" panose="020F0502020204030204" pitchFamily="34" charset="0"/>
              </a:rPr>
              <a:t>Nõustame</a:t>
            </a:r>
            <a:r>
              <a:rPr lang="en-US" sz="2400" dirty="0">
                <a:latin typeface="Calibri" panose="020F0502020204030204" pitchFamily="34" charset="0"/>
              </a:rPr>
              <a:t> ja </a:t>
            </a:r>
            <a:r>
              <a:rPr lang="en-US" sz="2400" dirty="0" err="1">
                <a:latin typeface="Calibri" panose="020F0502020204030204" pitchFamily="34" charset="0"/>
              </a:rPr>
              <a:t>lohutame</a:t>
            </a:r>
            <a:endParaRPr lang="en-US" sz="2400" dirty="0">
              <a:latin typeface="Calibri" panose="020F0502020204030204" pitchFamily="34" charset="0"/>
            </a:endParaRPr>
          </a:p>
          <a:p>
            <a:pPr marL="342900" indent="-342900">
              <a:buFont typeface="Arial" panose="020B0604020202020204" pitchFamily="34" charset="0"/>
              <a:buChar char="•"/>
            </a:pPr>
            <a:r>
              <a:rPr lang="en-US" sz="2400" dirty="0" err="1">
                <a:latin typeface="Calibri" panose="020F0502020204030204" pitchFamily="34" charset="0"/>
              </a:rPr>
              <a:t>Kuidas</a:t>
            </a:r>
            <a:r>
              <a:rPr lang="en-US" sz="2400" dirty="0">
                <a:latin typeface="Calibri" panose="020F0502020204030204" pitchFamily="34" charset="0"/>
              </a:rPr>
              <a:t> </a:t>
            </a:r>
            <a:r>
              <a:rPr lang="en-US" sz="2400" dirty="0" err="1">
                <a:latin typeface="Calibri" panose="020F0502020204030204" pitchFamily="34" charset="0"/>
              </a:rPr>
              <a:t>öelda</a:t>
            </a:r>
            <a:r>
              <a:rPr lang="en-US" sz="2400" dirty="0">
                <a:latin typeface="Calibri" panose="020F0502020204030204" pitchFamily="34" charset="0"/>
              </a:rPr>
              <a:t> </a:t>
            </a:r>
            <a:r>
              <a:rPr lang="en-US" sz="2400" dirty="0" err="1">
                <a:latin typeface="Calibri" panose="020F0502020204030204" pitchFamily="34" charset="0"/>
              </a:rPr>
              <a:t>nii</a:t>
            </a:r>
            <a:r>
              <a:rPr lang="en-US" sz="2400" dirty="0">
                <a:latin typeface="Calibri" panose="020F0502020204030204" pitchFamily="34" charset="0"/>
              </a:rPr>
              <a:t>, et </a:t>
            </a:r>
            <a:r>
              <a:rPr lang="en-US" sz="2400" dirty="0" err="1">
                <a:latin typeface="Calibri" panose="020F0502020204030204" pitchFamily="34" charset="0"/>
              </a:rPr>
              <a:t>sind</a:t>
            </a:r>
            <a:r>
              <a:rPr lang="en-US" sz="2400" dirty="0">
                <a:latin typeface="Calibri" panose="020F0502020204030204" pitchFamily="34" charset="0"/>
              </a:rPr>
              <a:t> </a:t>
            </a:r>
            <a:r>
              <a:rPr lang="en-US" sz="2400" dirty="0" err="1">
                <a:latin typeface="Calibri" panose="020F0502020204030204" pitchFamily="34" charset="0"/>
              </a:rPr>
              <a:t>tegelikult</a:t>
            </a:r>
            <a:r>
              <a:rPr lang="en-US" sz="2400" dirty="0">
                <a:latin typeface="Calibri" panose="020F0502020204030204" pitchFamily="34" charset="0"/>
              </a:rPr>
              <a:t> </a:t>
            </a:r>
            <a:r>
              <a:rPr lang="en-US" sz="2400" dirty="0" err="1">
                <a:latin typeface="Calibri" panose="020F0502020204030204" pitchFamily="34" charset="0"/>
              </a:rPr>
              <a:t>kuuldaks</a:t>
            </a:r>
            <a:r>
              <a:rPr lang="en-US" sz="2400" dirty="0">
                <a:latin typeface="Calibri" panose="020F0502020204030204" pitchFamily="34" charset="0"/>
              </a:rPr>
              <a:t>?</a:t>
            </a:r>
          </a:p>
          <a:p>
            <a:pPr marL="342900" indent="-342900">
              <a:buFont typeface="Arial" panose="020B0604020202020204" pitchFamily="34" charset="0"/>
              <a:buChar char="•"/>
            </a:pPr>
            <a:r>
              <a:rPr lang="en-US" sz="2400" dirty="0" err="1">
                <a:latin typeface="Calibri" panose="020F0502020204030204" pitchFamily="34" charset="0"/>
              </a:rPr>
              <a:t>Piirid</a:t>
            </a:r>
            <a:r>
              <a:rPr lang="en-US" sz="2400" dirty="0">
                <a:latin typeface="Calibri" panose="020F0502020204030204" pitchFamily="34" charset="0"/>
              </a:rPr>
              <a:t> </a:t>
            </a:r>
            <a:r>
              <a:rPr lang="en-US" sz="2400" dirty="0" err="1">
                <a:latin typeface="Calibri" panose="020F0502020204030204" pitchFamily="34" charset="0"/>
              </a:rPr>
              <a:t>lahti</a:t>
            </a:r>
            <a:r>
              <a:rPr lang="en-US" sz="2400" dirty="0">
                <a:latin typeface="Calibri" panose="020F0502020204030204" pitchFamily="34" charset="0"/>
              </a:rPr>
              <a:t>, </a:t>
            </a:r>
            <a:r>
              <a:rPr lang="en-US" sz="2400" dirty="0" err="1">
                <a:latin typeface="Calibri" panose="020F0502020204030204" pitchFamily="34" charset="0"/>
              </a:rPr>
              <a:t>piirid</a:t>
            </a:r>
            <a:r>
              <a:rPr lang="en-US" sz="2400" dirty="0">
                <a:latin typeface="Calibri" panose="020F0502020204030204" pitchFamily="34" charset="0"/>
              </a:rPr>
              <a:t> </a:t>
            </a:r>
            <a:r>
              <a:rPr lang="en-US" sz="2400" dirty="0" err="1">
                <a:latin typeface="Calibri" panose="020F0502020204030204" pitchFamily="34" charset="0"/>
              </a:rPr>
              <a:t>kinni</a:t>
            </a:r>
            <a:endParaRPr lang="en-US" sz="2400" dirty="0">
              <a:latin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rPr>
              <a:t>Siseturism </a:t>
            </a:r>
            <a:r>
              <a:rPr lang="en-US" sz="2400" dirty="0" err="1">
                <a:latin typeface="Calibri" panose="020F0502020204030204" pitchFamily="34" charset="0"/>
              </a:rPr>
              <a:t>lokkab</a:t>
            </a:r>
            <a:r>
              <a:rPr lang="en-US" sz="2400" dirty="0">
                <a:latin typeface="Calibri" panose="020F0502020204030204" pitchFamily="34" charset="0"/>
              </a:rPr>
              <a:t>- </a:t>
            </a:r>
            <a:r>
              <a:rPr lang="en-US" sz="2400" dirty="0" err="1">
                <a:latin typeface="Calibri" panose="020F0502020204030204" pitchFamily="34" charset="0"/>
              </a:rPr>
              <a:t>turismisektor</a:t>
            </a:r>
            <a:r>
              <a:rPr lang="en-US" sz="2400" dirty="0">
                <a:latin typeface="Calibri" panose="020F0502020204030204" pitchFamily="34" charset="0"/>
              </a:rPr>
              <a:t> on </a:t>
            </a:r>
            <a:r>
              <a:rPr lang="en-US" sz="2400" dirty="0" err="1">
                <a:latin typeface="Calibri" panose="020F0502020204030204" pitchFamily="34" charset="0"/>
              </a:rPr>
              <a:t>päästetud</a:t>
            </a:r>
            <a:endParaRPr lang="en-US" sz="2400" dirty="0">
              <a:latin typeface="Calibri" panose="020F0502020204030204" pitchFamily="34" charset="0"/>
            </a:endParaRPr>
          </a:p>
          <a:p>
            <a:pPr marL="342900" indent="-342900">
              <a:buFont typeface="Arial" panose="020B0604020202020204" pitchFamily="34" charset="0"/>
              <a:buChar char="•"/>
            </a:pPr>
            <a:r>
              <a:rPr lang="en-US" sz="2400" dirty="0" err="1">
                <a:latin typeface="Calibri" panose="020F0502020204030204" pitchFamily="34" charset="0"/>
              </a:rPr>
              <a:t>Uus</a:t>
            </a:r>
            <a:r>
              <a:rPr lang="en-US" sz="2400" dirty="0">
                <a:latin typeface="Calibri" panose="020F0502020204030204" pitchFamily="34" charset="0"/>
              </a:rPr>
              <a:t> </a:t>
            </a:r>
            <a:r>
              <a:rPr lang="en-US" sz="2400" dirty="0" err="1">
                <a:latin typeface="Calibri" panose="020F0502020204030204" pitchFamily="34" charset="0"/>
              </a:rPr>
              <a:t>normaalsus</a:t>
            </a:r>
            <a:r>
              <a:rPr lang="en-US" sz="2400" dirty="0">
                <a:latin typeface="Calibri" panose="020F0502020204030204" pitchFamily="34" charset="0"/>
              </a:rPr>
              <a:t>, kas ja </a:t>
            </a:r>
            <a:r>
              <a:rPr lang="en-US" sz="2400" dirty="0" err="1">
                <a:latin typeface="Calibri" panose="020F0502020204030204" pitchFamily="34" charset="0"/>
              </a:rPr>
              <a:t>kuidas</a:t>
            </a:r>
            <a:r>
              <a:rPr lang="en-US" sz="2400" dirty="0">
                <a:latin typeface="Calibri" panose="020F0502020204030204" pitchFamily="34" charset="0"/>
              </a:rPr>
              <a:t> </a:t>
            </a:r>
            <a:r>
              <a:rPr lang="en-US" sz="2400" dirty="0" err="1">
                <a:latin typeface="Calibri" panose="020F0502020204030204" pitchFamily="34" charset="0"/>
              </a:rPr>
              <a:t>sellega</a:t>
            </a:r>
            <a:r>
              <a:rPr lang="en-US" sz="2400" dirty="0">
                <a:latin typeface="Calibri" panose="020F0502020204030204" pitchFamily="34" charset="0"/>
              </a:rPr>
              <a:t> </a:t>
            </a:r>
            <a:r>
              <a:rPr lang="en-US" sz="2400" dirty="0" err="1">
                <a:latin typeface="Calibri" panose="020F0502020204030204" pitchFamily="34" charset="0"/>
              </a:rPr>
              <a:t>harjuda</a:t>
            </a:r>
            <a:endParaRPr lang="en-US" sz="2400" dirty="0">
              <a:latin typeface="Calibri" panose="020F0502020204030204" pitchFamily="34" charset="0"/>
            </a:endParaRPr>
          </a:p>
          <a:p>
            <a:pPr marL="342900" indent="-342900">
              <a:buFont typeface="Arial" panose="020B0604020202020204" pitchFamily="34" charset="0"/>
              <a:buChar char="•"/>
            </a:pPr>
            <a:r>
              <a:rPr lang="en-US" sz="2400" dirty="0" err="1">
                <a:latin typeface="Calibri" panose="020F0502020204030204" pitchFamily="34" charset="0"/>
              </a:rPr>
              <a:t>Arvamuste</a:t>
            </a:r>
            <a:r>
              <a:rPr lang="en-US" sz="2400" dirty="0">
                <a:latin typeface="Calibri" panose="020F0502020204030204" pitchFamily="34" charset="0"/>
              </a:rPr>
              <a:t> </a:t>
            </a:r>
            <a:r>
              <a:rPr lang="en-US" sz="2400" dirty="0" err="1">
                <a:latin typeface="Calibri" panose="020F0502020204030204" pitchFamily="34" charset="0"/>
              </a:rPr>
              <a:t>paljusus</a:t>
            </a:r>
            <a:r>
              <a:rPr lang="en-US" sz="2400" dirty="0">
                <a:latin typeface="Calibri" panose="020F0502020204030204" pitchFamily="34" charset="0"/>
              </a:rPr>
              <a:t>. </a:t>
            </a:r>
            <a:r>
              <a:rPr lang="en-US" sz="2400" dirty="0" err="1">
                <a:latin typeface="Calibri" panose="020F0502020204030204" pitchFamily="34" charset="0"/>
              </a:rPr>
              <a:t>Keda</a:t>
            </a:r>
            <a:r>
              <a:rPr lang="en-US" sz="2400" dirty="0">
                <a:latin typeface="Calibri" panose="020F0502020204030204" pitchFamily="34" charset="0"/>
              </a:rPr>
              <a:t> </a:t>
            </a:r>
            <a:r>
              <a:rPr lang="en-US" sz="2400" dirty="0" err="1">
                <a:latin typeface="Calibri" panose="020F0502020204030204" pitchFamily="34" charset="0"/>
              </a:rPr>
              <a:t>siis</a:t>
            </a:r>
            <a:r>
              <a:rPr lang="en-US" sz="2400" dirty="0">
                <a:latin typeface="Calibri" panose="020F0502020204030204" pitchFamily="34" charset="0"/>
              </a:rPr>
              <a:t> </a:t>
            </a:r>
            <a:r>
              <a:rPr lang="en-US" sz="2400" dirty="0" err="1">
                <a:latin typeface="Calibri" panose="020F0502020204030204" pitchFamily="34" charset="0"/>
              </a:rPr>
              <a:t>lõpuks</a:t>
            </a:r>
            <a:r>
              <a:rPr lang="en-US" sz="2400" dirty="0">
                <a:latin typeface="Calibri" panose="020F0502020204030204" pitchFamily="34" charset="0"/>
              </a:rPr>
              <a:t> </a:t>
            </a:r>
            <a:r>
              <a:rPr lang="en-US" sz="2400" dirty="0" err="1">
                <a:latin typeface="Calibri" panose="020F0502020204030204" pitchFamily="34" charset="0"/>
              </a:rPr>
              <a:t>uskuda</a:t>
            </a:r>
            <a:r>
              <a:rPr lang="en-US" sz="2400" dirty="0">
                <a:latin typeface="Calibri" panose="020F0502020204030204" pitchFamily="34" charset="0"/>
              </a:rPr>
              <a:t>?</a:t>
            </a:r>
          </a:p>
          <a:p>
            <a:pPr marL="342900" indent="-342900">
              <a:buFont typeface="Arial" panose="020B0604020202020204" pitchFamily="34" charset="0"/>
              <a:buChar char="•"/>
            </a:pPr>
            <a:r>
              <a:rPr lang="en-US" sz="2400" dirty="0" err="1">
                <a:latin typeface="Calibri" panose="020F0502020204030204" pitchFamily="34" charset="0"/>
              </a:rPr>
              <a:t>Palju</a:t>
            </a:r>
            <a:r>
              <a:rPr lang="en-US" sz="2400" dirty="0">
                <a:latin typeface="Calibri" panose="020F0502020204030204" pitchFamily="34" charset="0"/>
              </a:rPr>
              <a:t> </a:t>
            </a:r>
            <a:r>
              <a:rPr lang="en-US" sz="2400" dirty="0" err="1">
                <a:latin typeface="Calibri" panose="020F0502020204030204" pitchFamily="34" charset="0"/>
              </a:rPr>
              <a:t>sooje</a:t>
            </a:r>
            <a:r>
              <a:rPr lang="en-US" sz="2400" dirty="0">
                <a:latin typeface="Calibri" panose="020F0502020204030204" pitchFamily="34" charset="0"/>
              </a:rPr>
              <a:t> </a:t>
            </a:r>
            <a:r>
              <a:rPr lang="en-US" sz="2400" dirty="0" err="1">
                <a:latin typeface="Calibri" panose="020F0502020204030204" pitchFamily="34" charset="0"/>
              </a:rPr>
              <a:t>sõnu</a:t>
            </a:r>
            <a:endParaRPr lang="en-US" sz="2400" dirty="0">
              <a:latin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ndParaRPr>
          </a:p>
          <a:p>
            <a:endParaRPr lang="en-US" sz="2400" dirty="0">
              <a:latin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ndParaRPr>
          </a:p>
          <a:p>
            <a:endParaRPr lang="en-US" sz="2400" dirty="0">
              <a:latin typeface="Calibri" panose="020F0502020204030204" pitchFamily="34" charset="0"/>
            </a:endParaRPr>
          </a:p>
          <a:p>
            <a:endParaRPr lang="en-US" sz="2400" dirty="0">
              <a:latin typeface="Calibri" panose="020F0502020204030204" pitchFamily="34" charset="0"/>
            </a:endParaRPr>
          </a:p>
          <a:p>
            <a:endParaRPr lang="en-US" sz="2000" dirty="0">
              <a:latin typeface="Calibri" panose="020F0502020204030204" pitchFamily="34" charset="0"/>
            </a:endParaRPr>
          </a:p>
          <a:p>
            <a:endParaRPr lang="en-US" sz="2000" dirty="0">
              <a:latin typeface="Calibri" panose="020F0502020204030204" pitchFamily="34" charset="0"/>
            </a:endParaRPr>
          </a:p>
          <a:p>
            <a:endParaRPr lang="en-US" sz="2000" dirty="0">
              <a:latin typeface="Calibri" panose="020F0502020204030204" pitchFamily="34" charset="0"/>
            </a:endParaRPr>
          </a:p>
          <a:p>
            <a:endParaRPr lang="en-US" sz="2000" dirty="0">
              <a:latin typeface="Calibri" panose="020F0502020204030204" pitchFamily="34" charset="0"/>
            </a:endParaRPr>
          </a:p>
          <a:p>
            <a:endParaRPr lang="en-US" sz="2000" dirty="0">
              <a:latin typeface="Calibri" panose="020F0502020204030204" pitchFamily="34" charset="0"/>
            </a:endParaRPr>
          </a:p>
          <a:p>
            <a:endParaRPr lang="et-EE" dirty="0"/>
          </a:p>
        </p:txBody>
      </p:sp>
    </p:spTree>
    <p:extLst>
      <p:ext uri="{BB962C8B-B14F-4D97-AF65-F5344CB8AC3E}">
        <p14:creationId xmlns:p14="http://schemas.microsoft.com/office/powerpoint/2010/main" val="2733601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COVID-19</a:t>
            </a:r>
            <a:endParaRPr lang="et-EE" sz="3000" dirty="0"/>
          </a:p>
        </p:txBody>
      </p:sp>
      <p:sp>
        <p:nvSpPr>
          <p:cNvPr id="3" name="TextBox 2">
            <a:extLst>
              <a:ext uri="{FF2B5EF4-FFF2-40B4-BE49-F238E27FC236}">
                <a16:creationId xmlns:a16="http://schemas.microsoft.com/office/drawing/2014/main" id="{7FAF82E9-2A82-4064-AB1C-6D1DE50ECB93}"/>
              </a:ext>
            </a:extLst>
          </p:cNvPr>
          <p:cNvSpPr txBox="1"/>
          <p:nvPr/>
        </p:nvSpPr>
        <p:spPr>
          <a:xfrm>
            <a:off x="1358283" y="1968560"/>
            <a:ext cx="10208581" cy="4524315"/>
          </a:xfrm>
          <a:prstGeom prst="rect">
            <a:avLst/>
          </a:prstGeom>
          <a:noFill/>
        </p:spPr>
        <p:txBody>
          <a:bodyPr wrap="square" rtlCol="0">
            <a:spAutoFit/>
          </a:bodyPr>
          <a:lstStyle/>
          <a:p>
            <a:r>
              <a:rPr lang="en-US" dirty="0">
                <a:latin typeface="Calibri" panose="020F0502020204030204" pitchFamily="34" charset="0"/>
                <a:ea typeface="Times New Roman" panose="02020603050405020304" pitchFamily="18" charset="0"/>
              </a:rPr>
              <a:t>JUHATUSE KOOSOLEKUD JA KOHTUMISED	</a:t>
            </a:r>
          </a:p>
          <a:p>
            <a:r>
              <a:rPr lang="en-US" dirty="0">
                <a:latin typeface="Calibri" panose="020F0502020204030204" pitchFamily="34" charset="0"/>
                <a:ea typeface="Times New Roman" panose="02020603050405020304" pitchFamily="18" charset="0"/>
              </a:rPr>
              <a:t>	16 </a:t>
            </a:r>
            <a:r>
              <a:rPr lang="en-US" dirty="0" err="1">
                <a:latin typeface="Calibri" panose="020F0502020204030204" pitchFamily="34" charset="0"/>
                <a:ea typeface="Times New Roman" panose="02020603050405020304" pitchFamily="18" charset="0"/>
              </a:rPr>
              <a:t>koosolekut_zoom</a:t>
            </a:r>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füüsilised</a:t>
            </a:r>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poole</a:t>
            </a:r>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ööni</a:t>
            </a:r>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nädalavahetustel</a:t>
            </a:r>
            <a:endParaRPr lang="en-US" dirty="0">
              <a:latin typeface="Calibri" panose="020F0502020204030204" pitchFamily="34" charset="0"/>
              <a:ea typeface="Times New Roman" panose="02020603050405020304" pitchFamily="18" charset="0"/>
            </a:endParaRPr>
          </a:p>
          <a:p>
            <a:r>
              <a:rPr lang="en-US" dirty="0">
                <a:latin typeface="Calibri" panose="020F0502020204030204" pitchFamily="34" charset="0"/>
                <a:ea typeface="Times New Roman" panose="02020603050405020304" pitchFamily="18" charset="0"/>
              </a:rPr>
              <a:t>	27 </a:t>
            </a:r>
            <a:r>
              <a:rPr lang="en-US" dirty="0" err="1">
                <a:latin typeface="Calibri" panose="020F0502020204030204" pitchFamily="34" charset="0"/>
                <a:ea typeface="Times New Roman" panose="02020603050405020304" pitchFamily="18" charset="0"/>
              </a:rPr>
              <a:t>kohtumist</a:t>
            </a:r>
            <a:r>
              <a:rPr lang="en-US" dirty="0">
                <a:latin typeface="Calibri" panose="020F0502020204030204" pitchFamily="34" charset="0"/>
                <a:ea typeface="Times New Roman" panose="02020603050405020304" pitchFamily="18" charset="0"/>
              </a:rPr>
              <a:t> ja </a:t>
            </a:r>
            <a:r>
              <a:rPr lang="en-US" dirty="0" err="1">
                <a:latin typeface="Calibri" panose="020F0502020204030204" pitchFamily="34" charset="0"/>
                <a:ea typeface="Times New Roman" panose="02020603050405020304" pitchFamily="18" charset="0"/>
              </a:rPr>
              <a:t>ettekannet</a:t>
            </a:r>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erinevatele</a:t>
            </a:r>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võtmeisikutele</a:t>
            </a:r>
            <a:endParaRPr lang="en-US" dirty="0">
              <a:latin typeface="Calibri" panose="020F0502020204030204" pitchFamily="34" charset="0"/>
              <a:ea typeface="Times New Roman" panose="02020603050405020304" pitchFamily="18" charset="0"/>
            </a:endParaRPr>
          </a:p>
          <a:p>
            <a:r>
              <a:rPr lang="en-US" dirty="0">
                <a:latin typeface="Calibri" panose="020F0502020204030204" pitchFamily="34" charset="0"/>
                <a:ea typeface="Times New Roman" panose="02020603050405020304" pitchFamily="18" charset="0"/>
              </a:rPr>
              <a:t>	</a:t>
            </a:r>
          </a:p>
          <a:p>
            <a:r>
              <a:rPr lang="en-US" dirty="0">
                <a:latin typeface="Calibri" panose="020F0502020204030204" pitchFamily="34" charset="0"/>
                <a:ea typeface="Times New Roman" panose="02020603050405020304" pitchFamily="18" charset="0"/>
              </a:rPr>
              <a:t>TÖÖGRUPID JA VÕRGUSTIKUD</a:t>
            </a:r>
          </a:p>
          <a:p>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peaministri</a:t>
            </a:r>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erialaliitude</a:t>
            </a:r>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töögrupp</a:t>
            </a:r>
            <a:endParaRPr lang="en-US" dirty="0">
              <a:latin typeface="Calibri" panose="020F0502020204030204" pitchFamily="34" charset="0"/>
              <a:ea typeface="Times New Roman" panose="02020603050405020304" pitchFamily="18" charset="0"/>
            </a:endParaRPr>
          </a:p>
          <a:p>
            <a:r>
              <a:rPr lang="en-US" dirty="0">
                <a:latin typeface="Calibri" panose="020F0502020204030204" pitchFamily="34" charset="0"/>
                <a:ea typeface="Times New Roman" panose="02020603050405020304" pitchFamily="18" charset="0"/>
              </a:rPr>
              <a:t>	minister </a:t>
            </a:r>
            <a:r>
              <a:rPr lang="en-US" dirty="0" err="1">
                <a:latin typeface="Calibri" panose="020F0502020204030204" pitchFamily="34" charset="0"/>
                <a:ea typeface="Times New Roman" panose="02020603050405020304" pitchFamily="18" charset="0"/>
              </a:rPr>
              <a:t>Siemi</a:t>
            </a:r>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jätkumeetmete</a:t>
            </a:r>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töögrupp</a:t>
            </a:r>
            <a:endParaRPr lang="en-US" dirty="0">
              <a:latin typeface="Calibri" panose="020F0502020204030204" pitchFamily="34" charset="0"/>
              <a:ea typeface="Times New Roman" panose="02020603050405020304" pitchFamily="18" charset="0"/>
            </a:endParaRPr>
          </a:p>
          <a:p>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erakonnad</a:t>
            </a:r>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tagatoad</a:t>
            </a:r>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võtmeisikud</a:t>
            </a:r>
            <a:endParaRPr lang="en-US" dirty="0">
              <a:latin typeface="Calibri" panose="020F0502020204030204" pitchFamily="34" charset="0"/>
              <a:ea typeface="Times New Roman" panose="02020603050405020304" pitchFamily="18" charset="0"/>
            </a:endParaRPr>
          </a:p>
          <a:p>
            <a:endParaRPr lang="en-US" dirty="0">
              <a:latin typeface="Calibri" panose="020F0502020204030204" pitchFamily="34" charset="0"/>
              <a:ea typeface="Times New Roman" panose="02020603050405020304" pitchFamily="18" charset="0"/>
            </a:endParaRPr>
          </a:p>
          <a:p>
            <a:r>
              <a:rPr lang="en-US" dirty="0">
                <a:latin typeface="Calibri" panose="020F0502020204030204" pitchFamily="34" charset="0"/>
                <a:ea typeface="Times New Roman" panose="02020603050405020304" pitchFamily="18" charset="0"/>
              </a:rPr>
              <a:t>ANALÜÜSID JA PÖÖRDUMISED</a:t>
            </a:r>
          </a:p>
          <a:p>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üle</a:t>
            </a:r>
            <a:r>
              <a:rPr lang="en-US" dirty="0">
                <a:latin typeface="Calibri" panose="020F0502020204030204" pitchFamily="34" charset="0"/>
                <a:ea typeface="Times New Roman" panose="02020603050405020304" pitchFamily="18" charset="0"/>
              </a:rPr>
              <a:t> 30 </a:t>
            </a:r>
            <a:r>
              <a:rPr lang="en-US" dirty="0" err="1">
                <a:latin typeface="Calibri" panose="020F0502020204030204" pitchFamily="34" charset="0"/>
                <a:ea typeface="Times New Roman" panose="02020603050405020304" pitchFamily="18" charset="0"/>
              </a:rPr>
              <a:t>erineva</a:t>
            </a:r>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analüüsi</a:t>
            </a:r>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ettepaneku</a:t>
            </a:r>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pöördumise</a:t>
            </a:r>
            <a:r>
              <a:rPr lang="en-US" dirty="0">
                <a:latin typeface="Calibri" panose="020F0502020204030204" pitchFamily="34" charset="0"/>
                <a:ea typeface="Times New Roman" panose="02020603050405020304" pitchFamily="18" charset="0"/>
              </a:rPr>
              <a:t>, </a:t>
            </a:r>
            <a:r>
              <a:rPr lang="en-US" dirty="0" err="1">
                <a:latin typeface="Calibri" panose="020F0502020204030204" pitchFamily="34" charset="0"/>
                <a:ea typeface="Times New Roman" panose="02020603050405020304" pitchFamily="18" charset="0"/>
              </a:rPr>
              <a:t>kirja</a:t>
            </a:r>
            <a:endParaRPr lang="en-US" dirty="0">
              <a:latin typeface="Calibri" panose="020F0502020204030204" pitchFamily="34" charset="0"/>
              <a:ea typeface="Times New Roman" panose="02020603050405020304" pitchFamily="18" charset="0"/>
            </a:endParaRPr>
          </a:p>
          <a:p>
            <a:endParaRPr lang="en-US" dirty="0">
              <a:latin typeface="Calibri" panose="020F0502020204030204" pitchFamily="34" charset="0"/>
              <a:ea typeface="Times New Roman" panose="02020603050405020304" pitchFamily="18" charset="0"/>
            </a:endParaRPr>
          </a:p>
          <a:p>
            <a:r>
              <a:rPr lang="en-US" dirty="0">
                <a:latin typeface="Calibri" panose="020F0502020204030204" pitchFamily="34" charset="0"/>
                <a:ea typeface="Times New Roman" panose="02020603050405020304" pitchFamily="18" charset="0"/>
              </a:rPr>
              <a:t>MEEDIA</a:t>
            </a:r>
          </a:p>
          <a:p>
            <a:r>
              <a:rPr lang="en-US" dirty="0">
                <a:latin typeface="Calibri" panose="020F0502020204030204" pitchFamily="34" charset="0"/>
                <a:ea typeface="Times New Roman" panose="02020603050405020304" pitchFamily="18" charset="0"/>
              </a:rPr>
              <a:t>	271</a:t>
            </a:r>
            <a:r>
              <a:rPr lang="et-EE" sz="1800" dirty="0">
                <a:effectLst/>
                <a:latin typeface="Calibri" panose="020F0502020204030204" pitchFamily="34" charset="0"/>
                <a:ea typeface="Times New Roman" panose="02020603050405020304" pitchFamily="18" charset="0"/>
              </a:rPr>
              <a:t> kajastust, pressiteateid </a:t>
            </a:r>
            <a:r>
              <a:rPr lang="en-US" dirty="0">
                <a:latin typeface="Calibri" panose="020F0502020204030204" pitchFamily="34" charset="0"/>
                <a:ea typeface="Times New Roman" panose="02020603050405020304" pitchFamily="18" charset="0"/>
              </a:rPr>
              <a:t>11</a:t>
            </a:r>
            <a:r>
              <a:rPr lang="et-EE" sz="1800" dirty="0">
                <a:effectLst/>
                <a:latin typeface="Calibri" panose="020F0502020204030204" pitchFamily="34" charset="0"/>
                <a:ea typeface="Times New Roman" panose="02020603050405020304" pitchFamily="18" charset="0"/>
              </a:rPr>
              <a:t>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a:t>
            </a:r>
            <a:r>
              <a:rPr lang="et-EE" sz="1800" dirty="0">
                <a:effectLst/>
                <a:latin typeface="Calibri" panose="020F0502020204030204" pitchFamily="34" charset="0"/>
                <a:ea typeface="Times New Roman" panose="02020603050405020304" pitchFamily="18" charset="0"/>
              </a:rPr>
              <a:t>+ muu jooksev suhtlus meediaga, kus oleme ise teemat pakkunud.</a:t>
            </a:r>
            <a:endParaRPr lang="et-EE" sz="1800" dirty="0">
              <a:effectLst/>
              <a:latin typeface="Calibri" panose="020F0502020204030204" pitchFamily="34" charset="0"/>
              <a:ea typeface="Calibri" panose="020F0502020204030204" pitchFamily="34" charset="0"/>
            </a:endParaRPr>
          </a:p>
          <a:p>
            <a:endParaRPr lang="et-EE" dirty="0"/>
          </a:p>
        </p:txBody>
      </p:sp>
    </p:spTree>
    <p:extLst>
      <p:ext uri="{BB962C8B-B14F-4D97-AF65-F5344CB8AC3E}">
        <p14:creationId xmlns:p14="http://schemas.microsoft.com/office/powerpoint/2010/main" val="3172926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4" y="0"/>
            <a:ext cx="10515600" cy="1325563"/>
          </a:xfrm>
        </p:spPr>
        <p:txBody>
          <a:bodyPr>
            <a:normAutofit/>
          </a:bodyPr>
          <a:lstStyle/>
          <a:p>
            <a:r>
              <a:rPr lang="en-US" sz="3000" dirty="0"/>
              <a:t>ETFL30 </a:t>
            </a:r>
            <a:r>
              <a:rPr lang="en-US" sz="3000" dirty="0" err="1"/>
              <a:t>suvepiknik</a:t>
            </a:r>
            <a:endParaRPr lang="et-EE" sz="3000" dirty="0"/>
          </a:p>
        </p:txBody>
      </p:sp>
      <p:pic>
        <p:nvPicPr>
          <p:cNvPr id="4" name="Picture 3">
            <a:extLst>
              <a:ext uri="{FF2B5EF4-FFF2-40B4-BE49-F238E27FC236}">
                <a16:creationId xmlns:a16="http://schemas.microsoft.com/office/drawing/2014/main" id="{53A226F2-07F2-461B-B109-E8AD30602106}"/>
              </a:ext>
            </a:extLst>
          </p:cNvPr>
          <p:cNvPicPr>
            <a:picLocks noChangeAspect="1"/>
          </p:cNvPicPr>
          <p:nvPr/>
        </p:nvPicPr>
        <p:blipFill>
          <a:blip r:embed="rId2"/>
          <a:stretch>
            <a:fillRect/>
          </a:stretch>
        </p:blipFill>
        <p:spPr>
          <a:xfrm>
            <a:off x="1802167" y="1003931"/>
            <a:ext cx="8779367" cy="5854069"/>
          </a:xfrm>
          <a:prstGeom prst="rect">
            <a:avLst/>
          </a:prstGeom>
        </p:spPr>
      </p:pic>
    </p:spTree>
    <p:extLst>
      <p:ext uri="{BB962C8B-B14F-4D97-AF65-F5344CB8AC3E}">
        <p14:creationId xmlns:p14="http://schemas.microsoft.com/office/powerpoint/2010/main" val="3059199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t>Rahalised vahendid</a:t>
            </a:r>
          </a:p>
        </p:txBody>
      </p:sp>
      <p:sp>
        <p:nvSpPr>
          <p:cNvPr id="3" name="Content Placeholder 2">
            <a:extLst>
              <a:ext uri="{FF2B5EF4-FFF2-40B4-BE49-F238E27FC236}">
                <a16:creationId xmlns:a16="http://schemas.microsoft.com/office/drawing/2014/main" id="{0E44A6BC-E729-4412-91CF-DAB8D330AF79}"/>
              </a:ext>
            </a:extLst>
          </p:cNvPr>
          <p:cNvSpPr>
            <a:spLocks noGrp="1"/>
          </p:cNvSpPr>
          <p:nvPr>
            <p:ph idx="1"/>
          </p:nvPr>
        </p:nvSpPr>
        <p:spPr>
          <a:xfrm>
            <a:off x="855363" y="1719096"/>
            <a:ext cx="10605117" cy="4062725"/>
          </a:xfrm>
        </p:spPr>
        <p:txBody>
          <a:bodyPr>
            <a:normAutofit fontScale="92500" lnSpcReduction="20000"/>
          </a:bodyPr>
          <a:lstStyle/>
          <a:p>
            <a:pPr marL="0" lvl="0" indent="0" algn="just">
              <a:buNone/>
            </a:pPr>
            <a:r>
              <a:rPr lang="et-EE" dirty="0"/>
              <a:t>Seisuga 08.09.2020</a:t>
            </a:r>
          </a:p>
          <a:p>
            <a:pPr marL="0" lvl="0" indent="0" algn="just">
              <a:buNone/>
            </a:pPr>
            <a:endParaRPr lang="et-EE" dirty="0"/>
          </a:p>
          <a:p>
            <a:pPr marL="0" lvl="0" indent="0" algn="just">
              <a:buNone/>
            </a:pPr>
            <a:endParaRPr lang="et-EE" dirty="0"/>
          </a:p>
          <a:p>
            <a:pPr marL="0" lvl="0" indent="0" algn="just">
              <a:buNone/>
            </a:pPr>
            <a:r>
              <a:rPr lang="et-EE" dirty="0"/>
              <a:t>Pangakontod	192 050 eur</a:t>
            </a:r>
          </a:p>
          <a:p>
            <a:pPr marL="0" lvl="0" indent="0">
              <a:buNone/>
            </a:pPr>
            <a:r>
              <a:rPr lang="et-EE" dirty="0"/>
              <a:t>InBank		223 515 eur (leping kuni 05.06.2021)</a:t>
            </a:r>
          </a:p>
          <a:p>
            <a:pPr marL="0" lvl="0" indent="0">
              <a:buNone/>
            </a:pPr>
            <a:r>
              <a:rPr lang="et-EE" u="sng" dirty="0"/>
              <a:t>KOKKU		415 565 eur</a:t>
            </a:r>
          </a:p>
          <a:p>
            <a:pPr marL="0" lvl="0" indent="0">
              <a:buNone/>
            </a:pPr>
            <a:br>
              <a:rPr lang="et-EE" dirty="0"/>
            </a:br>
            <a:endParaRPr lang="et-EE" dirty="0"/>
          </a:p>
          <a:p>
            <a:pPr marL="0" lvl="0" indent="0" algn="just">
              <a:buNone/>
            </a:pPr>
            <a:r>
              <a:rPr lang="et-EE" dirty="0"/>
              <a:t>LHV võlakirjad väärtuses 26 173 eur</a:t>
            </a:r>
          </a:p>
          <a:p>
            <a:pPr marL="0" lvl="0" indent="0" algn="just">
              <a:buNone/>
            </a:pPr>
            <a:r>
              <a:rPr lang="et-EE" dirty="0"/>
              <a:t>Vector Nordic AB	2500 aktsiat kogusummas </a:t>
            </a:r>
            <a:r>
              <a:rPr lang="en-US" dirty="0"/>
              <a:t>50 000 SEK	  </a:t>
            </a:r>
            <a:endParaRPr lang="et-EE" dirty="0"/>
          </a:p>
        </p:txBody>
      </p:sp>
    </p:spTree>
    <p:extLst>
      <p:ext uri="{BB962C8B-B14F-4D97-AF65-F5344CB8AC3E}">
        <p14:creationId xmlns:p14="http://schemas.microsoft.com/office/powerpoint/2010/main" val="4196700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t-EE" dirty="0"/>
              <a:t>ETFLi liikmemaksude tasumisest </a:t>
            </a:r>
            <a:br>
              <a:rPr lang="en-US" dirty="0"/>
            </a:br>
            <a:r>
              <a:rPr lang="et-EE" dirty="0"/>
              <a:t>2020-2021</a:t>
            </a:r>
          </a:p>
        </p:txBody>
      </p:sp>
      <p:sp>
        <p:nvSpPr>
          <p:cNvPr id="3" name="Content Placeholder 2"/>
          <p:cNvSpPr>
            <a:spLocks noGrp="1"/>
          </p:cNvSpPr>
          <p:nvPr>
            <p:ph idx="1"/>
          </p:nvPr>
        </p:nvSpPr>
        <p:spPr>
          <a:xfrm>
            <a:off x="838200" y="2166497"/>
            <a:ext cx="10515600" cy="4351338"/>
          </a:xfrm>
        </p:spPr>
        <p:txBody>
          <a:bodyPr>
            <a:normAutofit fontScale="92500" lnSpcReduction="10000"/>
          </a:bodyPr>
          <a:lstStyle/>
          <a:p>
            <a:pPr marL="0" lvl="0" indent="0" algn="just">
              <a:buNone/>
            </a:pPr>
            <a:r>
              <a:rPr lang="et-EE" sz="2000" u="sng" dirty="0">
                <a:solidFill>
                  <a:srgbClr val="000000"/>
                </a:solidFill>
                <a:effectLst/>
                <a:latin typeface="Calibri" panose="020F0502020204030204" pitchFamily="34" charset="0"/>
                <a:ea typeface="Calibri" panose="020F0502020204030204" pitchFamily="34" charset="0"/>
              </a:rPr>
              <a:t>ETFLi juhatuse ettepanek </a:t>
            </a:r>
            <a:r>
              <a:rPr lang="et-EE" sz="2000" dirty="0">
                <a:solidFill>
                  <a:srgbClr val="000000"/>
                </a:solidFill>
                <a:effectLst/>
                <a:latin typeface="Calibri" panose="020F0502020204030204" pitchFamily="34" charset="0"/>
                <a:ea typeface="Calibri" panose="020F0502020204030204" pitchFamily="34" charset="0"/>
              </a:rPr>
              <a:t>on seoses Eesti Vabariigis välja kuulutatud eriolukorraga</a:t>
            </a:r>
            <a:r>
              <a:rPr lang="en-US" sz="2000" dirty="0">
                <a:solidFill>
                  <a:srgbClr val="000000"/>
                </a:solidFill>
                <a:effectLst/>
                <a:latin typeface="Calibri" panose="020F0502020204030204" pitchFamily="34" charset="0"/>
                <a:ea typeface="Calibri" panose="020F0502020204030204" pitchFamily="34" charset="0"/>
              </a:rPr>
              <a:t>: </a:t>
            </a:r>
          </a:p>
          <a:p>
            <a:pPr marL="0" lvl="0" indent="0" algn="just">
              <a:buNone/>
            </a:pPr>
            <a:endParaRPr lang="en-US" sz="2000" dirty="0">
              <a:solidFill>
                <a:srgbClr val="000000"/>
              </a:solidFill>
              <a:effectLst/>
              <a:latin typeface="Calibri" panose="020F0502020204030204" pitchFamily="34" charset="0"/>
              <a:ea typeface="Calibri" panose="020F0502020204030204" pitchFamily="34" charset="0"/>
            </a:endParaRPr>
          </a:p>
          <a:p>
            <a:pPr marL="342900" lvl="0" indent="-342900" algn="just">
              <a:buAutoNum type="arabicPeriod"/>
            </a:pPr>
            <a:r>
              <a:rPr lang="en-US" sz="2000" dirty="0">
                <a:solidFill>
                  <a:srgbClr val="000000"/>
                </a:solidFill>
                <a:latin typeface="Calibri" panose="020F0502020204030204" pitchFamily="34" charset="0"/>
                <a:ea typeface="Calibri" panose="020F0502020204030204" pitchFamily="34" charset="0"/>
              </a:rPr>
              <a:t>V</a:t>
            </a:r>
            <a:r>
              <a:rPr lang="et-EE" sz="2000" dirty="0">
                <a:solidFill>
                  <a:srgbClr val="000000"/>
                </a:solidFill>
                <a:effectLst/>
                <a:latin typeface="Calibri" panose="020F0502020204030204" pitchFamily="34" charset="0"/>
                <a:ea typeface="Calibri" panose="020F0502020204030204" pitchFamily="34" charset="0"/>
              </a:rPr>
              <a:t>abastada ETFLi kõik liikmed majandusaasta 2020/2021 liikmemaksust. ETFL kannab oma tegevuskulud kogunenud reservide arvelt.</a:t>
            </a:r>
            <a:endParaRPr lang="en-US" sz="2000" dirty="0">
              <a:solidFill>
                <a:srgbClr val="000000"/>
              </a:solidFill>
              <a:latin typeface="Arial" panose="020B0604020202020204" pitchFamily="34" charset="0"/>
              <a:ea typeface="Calibri" panose="020F0502020204030204" pitchFamily="34" charset="0"/>
            </a:endParaRPr>
          </a:p>
          <a:p>
            <a:pPr marL="342900" lvl="0" indent="-342900" algn="just">
              <a:buAutoNum type="arabicPeriod"/>
            </a:pPr>
            <a:r>
              <a:rPr lang="en-US" sz="2000" dirty="0">
                <a:solidFill>
                  <a:srgbClr val="000000"/>
                </a:solidFill>
                <a:effectLst/>
                <a:latin typeface="Calibri" panose="020F0502020204030204" pitchFamily="34" charset="0"/>
                <a:ea typeface="Calibri" panose="020F0502020204030204" pitchFamily="34" charset="0"/>
              </a:rPr>
              <a:t>V</a:t>
            </a:r>
            <a:r>
              <a:rPr lang="et-EE" sz="2000" dirty="0">
                <a:solidFill>
                  <a:srgbClr val="000000"/>
                </a:solidFill>
                <a:effectLst/>
                <a:latin typeface="Calibri" panose="020F0502020204030204" pitchFamily="34" charset="0"/>
                <a:ea typeface="Calibri" panose="020F0502020204030204" pitchFamily="34" charset="0"/>
              </a:rPr>
              <a:t>abastada perioodil 1.0</a:t>
            </a:r>
            <a:r>
              <a:rPr lang="en-US" sz="2000" dirty="0">
                <a:solidFill>
                  <a:srgbClr val="000000"/>
                </a:solidFill>
                <a:effectLst/>
                <a:latin typeface="Calibri" panose="020F0502020204030204" pitchFamily="34" charset="0"/>
                <a:ea typeface="Calibri" panose="020F0502020204030204" pitchFamily="34" charset="0"/>
              </a:rPr>
              <a:t>4</a:t>
            </a:r>
            <a:r>
              <a:rPr lang="et-EE" sz="2000" dirty="0">
                <a:solidFill>
                  <a:srgbClr val="000000"/>
                </a:solidFill>
                <a:effectLst/>
                <a:latin typeface="Calibri" panose="020F0502020204030204" pitchFamily="34" charset="0"/>
                <a:ea typeface="Calibri" panose="020F0502020204030204" pitchFamily="34" charset="0"/>
              </a:rPr>
              <a:t>.2020 – 31.03.2021 ETFLi liikmeks vastu võetud isikud ETFL’i esimese aasta (2020/2021) liikmemaksust tingimusel, et isik jätkab ETFLi liikmena vähemalt kuni 31.03.2023 ja täidab nimetatud kuupäevani nõuetekohaselt ETFLi põhikirjas sätestatud kohustusi. Juhul, kui isiku liikmelisus lõppeb mistahes põhjusel (v.a. ETFLi tegevuse lõpetamine) enne 31.03.2023, kohustub isik tasuma ETFL’i liikmemaksu esimese 2020/2021 aasta eest 10 päeva jooksul ETFLi nõude saamisest.</a:t>
            </a:r>
            <a:endParaRPr lang="en-US" sz="2000" dirty="0">
              <a:solidFill>
                <a:srgbClr val="000000"/>
              </a:solidFill>
              <a:effectLst/>
              <a:latin typeface="Calibri" panose="020F0502020204030204" pitchFamily="34" charset="0"/>
              <a:ea typeface="Calibri" panose="020F0502020204030204" pitchFamily="34" charset="0"/>
            </a:endParaRPr>
          </a:p>
          <a:p>
            <a:pPr marL="342900" lvl="0" indent="-342900" algn="just">
              <a:buAutoNum type="arabicPeriod"/>
            </a:pPr>
            <a:endParaRPr lang="en-US" sz="2000" dirty="0">
              <a:solidFill>
                <a:srgbClr val="000000"/>
              </a:solidFill>
              <a:effectLst/>
              <a:latin typeface="Calibri" panose="020F0502020204030204" pitchFamily="34" charset="0"/>
              <a:ea typeface="Calibri" panose="020F0502020204030204" pitchFamily="34" charset="0"/>
            </a:endParaRPr>
          </a:p>
          <a:p>
            <a:pPr marL="0" lvl="0" indent="0" algn="just">
              <a:buNone/>
            </a:pPr>
            <a:endParaRPr lang="en-US" sz="2000" dirty="0">
              <a:solidFill>
                <a:srgbClr val="000000"/>
              </a:solidFill>
              <a:effectLst/>
              <a:latin typeface="Calibri" panose="020F0502020204030204" pitchFamily="34" charset="0"/>
              <a:ea typeface="Calibri" panose="020F0502020204030204" pitchFamily="34" charset="0"/>
            </a:endParaRPr>
          </a:p>
          <a:p>
            <a:pPr marL="0" lvl="0" indent="0" algn="just">
              <a:buNone/>
            </a:pPr>
            <a:r>
              <a:rPr lang="en-US" sz="2000" dirty="0">
                <a:solidFill>
                  <a:srgbClr val="000000"/>
                </a:solidFill>
                <a:latin typeface="Calibri" panose="020F0502020204030204" pitchFamily="34" charset="0"/>
                <a:ea typeface="Calibri" panose="020F0502020204030204" pitchFamily="34" charset="0"/>
              </a:rPr>
              <a:t>HÄÄLETAMINE</a:t>
            </a:r>
            <a:endParaRPr lang="en-US" sz="2000" dirty="0">
              <a:solidFill>
                <a:srgbClr val="000000"/>
              </a:solidFill>
              <a:effectLst/>
              <a:latin typeface="Calibri" panose="020F0502020204030204" pitchFamily="34" charset="0"/>
              <a:ea typeface="Calibri" panose="020F0502020204030204" pitchFamily="34" charset="0"/>
            </a:endParaRPr>
          </a:p>
          <a:p>
            <a:pPr marL="342900" lvl="0" indent="-342900" algn="just">
              <a:buAutoNum type="arabicPeriod"/>
            </a:pPr>
            <a:endParaRPr lang="en-US" sz="2000" dirty="0">
              <a:solidFill>
                <a:srgbClr val="000000"/>
              </a:solidFill>
              <a:latin typeface="Calibri" panose="020F0502020204030204" pitchFamily="34" charset="0"/>
              <a:ea typeface="Calibri" panose="020F0502020204030204" pitchFamily="34" charset="0"/>
            </a:endParaRPr>
          </a:p>
          <a:p>
            <a:pPr marL="0" lvl="0" indent="0" algn="just">
              <a:buNone/>
            </a:pPr>
            <a:r>
              <a:rPr lang="en-US" sz="2000" dirty="0">
                <a:solidFill>
                  <a:srgbClr val="000000"/>
                </a:solidFill>
                <a:effectLst/>
                <a:latin typeface="Calibri" panose="020F0502020204030204" pitchFamily="34" charset="0"/>
                <a:ea typeface="Calibri" panose="020F0502020204030204" pitchFamily="34" charset="0"/>
              </a:rPr>
              <a:t>	</a:t>
            </a:r>
            <a:endParaRPr lang="et-EE" sz="2000" dirty="0">
              <a:solidFill>
                <a:srgbClr val="000000"/>
              </a:solidFill>
              <a:effectLst/>
              <a:latin typeface="Arial" panose="020B0604020202020204" pitchFamily="34" charset="0"/>
              <a:ea typeface="Calibri" panose="020F0502020204030204" pitchFamily="34" charset="0"/>
            </a:endParaRPr>
          </a:p>
          <a:p>
            <a:endParaRPr lang="et-EE" dirty="0"/>
          </a:p>
        </p:txBody>
      </p:sp>
    </p:spTree>
    <p:extLst>
      <p:ext uri="{BB962C8B-B14F-4D97-AF65-F5344CB8AC3E}">
        <p14:creationId xmlns:p14="http://schemas.microsoft.com/office/powerpoint/2010/main" val="2753144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6579"/>
            <a:ext cx="10515600" cy="2852737"/>
          </a:xfrm>
        </p:spPr>
        <p:txBody>
          <a:bodyPr>
            <a:normAutofit fontScale="90000"/>
          </a:bodyPr>
          <a:lstStyle/>
          <a:p>
            <a:br>
              <a:rPr lang="en-US" dirty="0"/>
            </a:br>
            <a:br>
              <a:rPr lang="en-US" dirty="0"/>
            </a:br>
            <a:br>
              <a:rPr lang="en-US" dirty="0"/>
            </a:br>
            <a:r>
              <a:rPr lang="en-US" b="1" dirty="0">
                <a:latin typeface="VAG Rounded" panose="020B0500000000000000" pitchFamily="34" charset="0"/>
              </a:rPr>
              <a:t>TOUREST 30</a:t>
            </a:r>
          </a:p>
        </p:txBody>
      </p:sp>
      <p:pic>
        <p:nvPicPr>
          <p:cNvPr id="5" name="Picture 4">
            <a:extLst>
              <a:ext uri="{FF2B5EF4-FFF2-40B4-BE49-F238E27FC236}">
                <a16:creationId xmlns:a16="http://schemas.microsoft.com/office/drawing/2014/main" id="{A9D1CAB9-F2F6-4F82-80E6-8A1084B8DB1F}"/>
              </a:ext>
            </a:extLst>
          </p:cNvPr>
          <p:cNvPicPr>
            <a:picLocks noChangeAspect="1"/>
          </p:cNvPicPr>
          <p:nvPr/>
        </p:nvPicPr>
        <p:blipFill>
          <a:blip r:embed="rId2"/>
          <a:stretch>
            <a:fillRect/>
          </a:stretch>
        </p:blipFill>
        <p:spPr>
          <a:xfrm>
            <a:off x="6471821" y="3802947"/>
            <a:ext cx="5199281" cy="2431259"/>
          </a:xfrm>
          <a:prstGeom prst="rect">
            <a:avLst/>
          </a:prstGeom>
        </p:spPr>
      </p:pic>
    </p:spTree>
    <p:extLst>
      <p:ext uri="{BB962C8B-B14F-4D97-AF65-F5344CB8AC3E}">
        <p14:creationId xmlns:p14="http://schemas.microsoft.com/office/powerpoint/2010/main" val="192911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t-EE" dirty="0">
                <a:effectLst/>
                <a:latin typeface="Calibri Light" panose="020F0302020204030204" pitchFamily="34" charset="0"/>
                <a:ea typeface="Times New Roman" panose="02020603050405020304" pitchFamily="18" charset="0"/>
                <a:cs typeface="Calibri Light" panose="020F0302020204030204" pitchFamily="34" charset="0"/>
              </a:rPr>
              <a:t>Koroonaviirus Eestis ja maailmas </a:t>
            </a:r>
            <a:endParaRPr lang="et-EE" dirty="0">
              <a:latin typeface="Calibri Light" panose="020F0302020204030204" pitchFamily="34" charset="0"/>
              <a:cs typeface="Calibri Light" panose="020F0302020204030204" pitchFamily="34" charset="0"/>
            </a:endParaRPr>
          </a:p>
        </p:txBody>
      </p:sp>
      <p:sp>
        <p:nvSpPr>
          <p:cNvPr id="3" name="Text Placeholder 2"/>
          <p:cNvSpPr>
            <a:spLocks noGrp="1"/>
          </p:cNvSpPr>
          <p:nvPr>
            <p:ph type="body" idx="1"/>
          </p:nvPr>
        </p:nvSpPr>
        <p:spPr/>
        <p:txBody>
          <a:bodyPr>
            <a:normAutofit lnSpcReduction="10000"/>
          </a:bodyPr>
          <a:lstStyle/>
          <a:p>
            <a:r>
              <a:rPr lang="et-EE" dirty="0">
                <a:effectLst/>
                <a:latin typeface="Calibri" panose="020F0502020204030204" pitchFamily="34" charset="0"/>
                <a:ea typeface="Calibri" panose="020F0502020204030204" pitchFamily="34" charset="0"/>
                <a:cs typeface="Times New Roman" panose="02020603050405020304" pitchFamily="18" charset="0"/>
              </a:rPr>
              <a:t>Prof. Irja Lutsar</a:t>
            </a:r>
            <a:br>
              <a:rPr lang="en-US" dirty="0">
                <a:effectLst/>
                <a:latin typeface="Calibri" panose="020F0502020204030204" pitchFamily="34" charset="0"/>
                <a:ea typeface="Calibri" panose="020F0502020204030204" pitchFamily="34" charset="0"/>
                <a:cs typeface="Times New Roman" panose="02020603050405020304" pitchFamily="18" charset="0"/>
              </a:rPr>
            </a:br>
            <a:r>
              <a:rPr lang="et-EE" dirty="0">
                <a:effectLst/>
                <a:latin typeface="Calibri" panose="020F0502020204030204" pitchFamily="34" charset="0"/>
                <a:ea typeface="Times New Roman" panose="02020603050405020304" pitchFamily="18" charset="0"/>
                <a:cs typeface="Times New Roman" panose="02020603050405020304" pitchFamily="18" charset="0"/>
              </a:rPr>
              <a:t>TÜ meditsiinilise mikrobioloogia professor, valitsust nõustava teadusnõukogu juht</a:t>
            </a:r>
            <a:endParaRPr lang="et-EE" dirty="0">
              <a:effectLst/>
              <a:latin typeface="Calibri" panose="020F0502020204030204" pitchFamily="34" charset="0"/>
              <a:ea typeface="Calibri" panose="020F0502020204030204" pitchFamily="34" charset="0"/>
              <a:cs typeface="Times New Roman" panose="02020603050405020304" pitchFamily="18" charset="0"/>
            </a:endParaRPr>
          </a:p>
          <a:p>
            <a:br>
              <a:rPr lang="en-US" dirty="0"/>
            </a:br>
            <a:r>
              <a:rPr lang="en-US" dirty="0"/>
              <a:t>10:30-11:00</a:t>
            </a:r>
          </a:p>
        </p:txBody>
      </p:sp>
    </p:spTree>
    <p:extLst>
      <p:ext uri="{BB962C8B-B14F-4D97-AF65-F5344CB8AC3E}">
        <p14:creationId xmlns:p14="http://schemas.microsoft.com/office/powerpoint/2010/main" val="1358574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Tourest 2021, </a:t>
            </a:r>
            <a:r>
              <a:rPr lang="et-EE" dirty="0"/>
              <a:t>juubelimess </a:t>
            </a:r>
            <a:br>
              <a:rPr lang="en-US" dirty="0"/>
            </a:br>
            <a:r>
              <a:rPr lang="et-EE" sz="3600" dirty="0"/>
              <a:t>stsenaariumid</a:t>
            </a:r>
            <a:r>
              <a:rPr lang="en-US" sz="3600" dirty="0"/>
              <a:t> </a:t>
            </a:r>
            <a:r>
              <a:rPr lang="et-EE" sz="3600" dirty="0"/>
              <a:t>seisuga</a:t>
            </a:r>
            <a:r>
              <a:rPr lang="en-US" sz="3600" dirty="0"/>
              <a:t> 3.08.2020</a:t>
            </a:r>
            <a:endParaRPr lang="et-EE" sz="3600" dirty="0"/>
          </a:p>
        </p:txBody>
      </p:sp>
      <p:pic>
        <p:nvPicPr>
          <p:cNvPr id="4" name="Picture 3">
            <a:extLst>
              <a:ext uri="{FF2B5EF4-FFF2-40B4-BE49-F238E27FC236}">
                <a16:creationId xmlns:a16="http://schemas.microsoft.com/office/drawing/2014/main" id="{F47589E5-EFD8-44B8-AFE7-96942ACC4362}"/>
              </a:ext>
            </a:extLst>
          </p:cNvPr>
          <p:cNvPicPr>
            <a:picLocks noChangeAspect="1"/>
          </p:cNvPicPr>
          <p:nvPr/>
        </p:nvPicPr>
        <p:blipFill>
          <a:blip r:embed="rId2"/>
          <a:stretch>
            <a:fillRect/>
          </a:stretch>
        </p:blipFill>
        <p:spPr>
          <a:xfrm>
            <a:off x="630314" y="1690688"/>
            <a:ext cx="7533951" cy="5063930"/>
          </a:xfrm>
          <a:prstGeom prst="rect">
            <a:avLst/>
          </a:prstGeom>
        </p:spPr>
      </p:pic>
    </p:spTree>
    <p:extLst>
      <p:ext uri="{BB962C8B-B14F-4D97-AF65-F5344CB8AC3E}">
        <p14:creationId xmlns:p14="http://schemas.microsoft.com/office/powerpoint/2010/main" val="836605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Tourest 2021, </a:t>
            </a:r>
            <a:r>
              <a:rPr lang="et-EE" dirty="0"/>
              <a:t>juubelimess</a:t>
            </a:r>
            <a:br>
              <a:rPr lang="en-US" dirty="0"/>
            </a:br>
            <a:r>
              <a:rPr lang="et-EE" sz="3600" dirty="0"/>
              <a:t>stsenaariumid</a:t>
            </a:r>
            <a:r>
              <a:rPr lang="en-US" sz="3600" dirty="0"/>
              <a:t> seisuga 26.08.2020</a:t>
            </a:r>
            <a:endParaRPr lang="et-EE" sz="3600" dirty="0"/>
          </a:p>
        </p:txBody>
      </p:sp>
      <p:pic>
        <p:nvPicPr>
          <p:cNvPr id="5" name="Picture 4">
            <a:extLst>
              <a:ext uri="{FF2B5EF4-FFF2-40B4-BE49-F238E27FC236}">
                <a16:creationId xmlns:a16="http://schemas.microsoft.com/office/drawing/2014/main" id="{49526B47-06CC-4685-B336-B0BDC9C30ED3}"/>
              </a:ext>
            </a:extLst>
          </p:cNvPr>
          <p:cNvPicPr>
            <a:picLocks noChangeAspect="1"/>
          </p:cNvPicPr>
          <p:nvPr/>
        </p:nvPicPr>
        <p:blipFill>
          <a:blip r:embed="rId2"/>
          <a:stretch>
            <a:fillRect/>
          </a:stretch>
        </p:blipFill>
        <p:spPr>
          <a:xfrm>
            <a:off x="838200" y="1817810"/>
            <a:ext cx="7431142" cy="4675065"/>
          </a:xfrm>
          <a:prstGeom prst="rect">
            <a:avLst/>
          </a:prstGeom>
        </p:spPr>
      </p:pic>
    </p:spTree>
    <p:extLst>
      <p:ext uri="{BB962C8B-B14F-4D97-AF65-F5344CB8AC3E}">
        <p14:creationId xmlns:p14="http://schemas.microsoft.com/office/powerpoint/2010/main" val="2761505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Tourest 2021</a:t>
            </a:r>
            <a:br>
              <a:rPr lang="en-US" dirty="0"/>
            </a:br>
            <a:r>
              <a:rPr lang="et-EE" sz="3600" dirty="0"/>
              <a:t>stsenaariumid</a:t>
            </a:r>
            <a:r>
              <a:rPr lang="en-US" sz="3600" dirty="0"/>
              <a:t> </a:t>
            </a:r>
            <a:r>
              <a:rPr lang="en-US" sz="3600" dirty="0" err="1"/>
              <a:t>seisuga</a:t>
            </a:r>
            <a:r>
              <a:rPr lang="en-US" sz="3600" dirty="0"/>
              <a:t> 8.09.2020</a:t>
            </a:r>
            <a:endParaRPr lang="et-EE" sz="3600" dirty="0"/>
          </a:p>
        </p:txBody>
      </p:sp>
      <p:sp>
        <p:nvSpPr>
          <p:cNvPr id="3" name="TextBox 2">
            <a:extLst>
              <a:ext uri="{FF2B5EF4-FFF2-40B4-BE49-F238E27FC236}">
                <a16:creationId xmlns:a16="http://schemas.microsoft.com/office/drawing/2014/main" id="{7FAF82E9-2A82-4064-AB1C-6D1DE50ECB93}"/>
              </a:ext>
            </a:extLst>
          </p:cNvPr>
          <p:cNvSpPr txBox="1"/>
          <p:nvPr/>
        </p:nvSpPr>
        <p:spPr>
          <a:xfrm>
            <a:off x="1145219" y="2139928"/>
            <a:ext cx="10208581" cy="4678204"/>
          </a:xfrm>
          <a:prstGeom prst="rect">
            <a:avLst/>
          </a:prstGeom>
          <a:noFill/>
        </p:spPr>
        <p:txBody>
          <a:bodyPr wrap="square" rtlCol="0">
            <a:spAutoFit/>
          </a:bodyPr>
          <a:lstStyle/>
          <a:p>
            <a:r>
              <a:rPr lang="en-US" sz="2000" b="1" dirty="0"/>
              <a:t>Variant A</a:t>
            </a:r>
            <a:br>
              <a:rPr lang="en-US" sz="2000" dirty="0"/>
            </a:br>
            <a:endParaRPr lang="en-US" sz="2000" dirty="0"/>
          </a:p>
          <a:p>
            <a:r>
              <a:rPr lang="en-US" sz="2000" b="1" dirty="0"/>
              <a:t>Tourest 2021 </a:t>
            </a:r>
            <a:r>
              <a:rPr lang="et-EE" sz="2000" b="1" dirty="0"/>
              <a:t>toimub </a:t>
            </a:r>
            <a:r>
              <a:rPr lang="et-EE" sz="1800" b="1" dirty="0">
                <a:effectLst/>
                <a:latin typeface="Arial" panose="020B0604020202020204" pitchFamily="34" charset="0"/>
                <a:ea typeface="Calibri" panose="020F0502020204030204" pitchFamily="34" charset="0"/>
              </a:rPr>
              <a:t>7 – 9.05.2021</a:t>
            </a:r>
            <a:endParaRPr lang="en-US" sz="2000" b="1" dirty="0"/>
          </a:p>
          <a:p>
            <a:r>
              <a:rPr lang="en-US" sz="2000" b="1" dirty="0" err="1"/>
              <a:t>lükkame</a:t>
            </a:r>
            <a:r>
              <a:rPr lang="en-US" sz="2000" b="1" dirty="0"/>
              <a:t> </a:t>
            </a:r>
            <a:r>
              <a:rPr lang="en-US" sz="2000" b="1" dirty="0" err="1"/>
              <a:t>edasi</a:t>
            </a:r>
            <a:r>
              <a:rPr lang="en-US" sz="2000" b="1" dirty="0"/>
              <a:t> </a:t>
            </a:r>
            <a:r>
              <a:rPr lang="en-US" sz="2000" b="1" dirty="0" err="1"/>
              <a:t>kevadesse</a:t>
            </a:r>
            <a:endParaRPr lang="en-US" sz="2000" b="1" dirty="0"/>
          </a:p>
          <a:p>
            <a:endParaRPr lang="en-US" sz="2000" dirty="0"/>
          </a:p>
          <a:p>
            <a:r>
              <a:rPr lang="et-EE" sz="2000" dirty="0"/>
              <a:t>Ajendatud MATKA 2021 otsusest</a:t>
            </a:r>
            <a:r>
              <a:rPr lang="en-US" sz="2000" dirty="0"/>
              <a:t>, mis </a:t>
            </a:r>
            <a:r>
              <a:rPr lang="et-EE" sz="2000" dirty="0"/>
              <a:t>lükatakse edasi ja toimub </a:t>
            </a:r>
            <a:r>
              <a:rPr lang="en-US" sz="2000" dirty="0"/>
              <a:t>19.-23.05.2021, </a:t>
            </a:r>
            <a:r>
              <a:rPr lang="et-EE" sz="2000" dirty="0"/>
              <a:t>tõsta Tourest 2021 kevadesse</a:t>
            </a:r>
            <a:r>
              <a:rPr lang="en-US" sz="2000" dirty="0"/>
              <a:t>, </a:t>
            </a:r>
            <a:r>
              <a:rPr lang="et-EE" sz="2000" dirty="0"/>
              <a:t>toimuks vähendatud pinnal (peahall + nn toiduhall</a:t>
            </a:r>
            <a:r>
              <a:rPr lang="en-US" sz="2000" dirty="0"/>
              <a:t>) ja</a:t>
            </a:r>
            <a:r>
              <a:rPr lang="et-EE" sz="2000" dirty="0"/>
              <a:t> kus </a:t>
            </a:r>
            <a:r>
              <a:rPr lang="et-EE" sz="2000" i="1" u="sng" dirty="0"/>
              <a:t>tänaste teadmiste juures </a:t>
            </a:r>
            <a:r>
              <a:rPr lang="et-EE" sz="2000" dirty="0"/>
              <a:t>saaks osaleda </a:t>
            </a:r>
            <a:endParaRPr lang="en-US" sz="2000" dirty="0"/>
          </a:p>
          <a:p>
            <a:br>
              <a:rPr lang="en-US" sz="2000" dirty="0"/>
            </a:br>
            <a:r>
              <a:rPr lang="en-US" sz="2000" dirty="0"/>
              <a:t>- “</a:t>
            </a:r>
            <a:r>
              <a:rPr lang="et-EE" sz="2000" dirty="0"/>
              <a:t>Balti Mull</a:t>
            </a:r>
            <a:r>
              <a:rPr lang="en-US" sz="2000" dirty="0"/>
              <a:t>”</a:t>
            </a:r>
            <a:r>
              <a:rPr lang="et-EE" sz="2000" dirty="0"/>
              <a:t>, Soome ja veel mõni riik</a:t>
            </a:r>
            <a:endParaRPr lang="en-US" sz="2000" dirty="0"/>
          </a:p>
          <a:p>
            <a:r>
              <a:rPr lang="en-US" sz="2000" dirty="0"/>
              <a:t>- </a:t>
            </a:r>
            <a:r>
              <a:rPr lang="et-EE" sz="2000" dirty="0"/>
              <a:t>võib-olla üksik reisiettevõte- </a:t>
            </a:r>
            <a:r>
              <a:rPr lang="et-EE" sz="2000" i="1" dirty="0"/>
              <a:t>nt TUI</a:t>
            </a:r>
          </a:p>
          <a:p>
            <a:pPr marL="342900" indent="-342900">
              <a:buFontTx/>
              <a:buChar char="-"/>
            </a:pPr>
            <a:r>
              <a:rPr lang="et-EE" sz="2000" dirty="0"/>
              <a:t>Puhka Eestis, Eesti Toidutee</a:t>
            </a:r>
          </a:p>
          <a:p>
            <a:pPr marL="342900" indent="-342900">
              <a:buFontTx/>
              <a:buChar char="-"/>
            </a:pPr>
            <a:endParaRPr lang="et-EE" sz="2000" dirty="0"/>
          </a:p>
          <a:p>
            <a:r>
              <a:rPr lang="et-EE" sz="2000" dirty="0"/>
              <a:t>Rahalist tulemit raske prognoosida</a:t>
            </a:r>
            <a:r>
              <a:rPr lang="en-US" sz="2000" dirty="0"/>
              <a:t>, max 10 (– 20) 000 </a:t>
            </a:r>
            <a:r>
              <a:rPr lang="en-US" sz="2000" dirty="0" err="1"/>
              <a:t>eur.</a:t>
            </a:r>
            <a:r>
              <a:rPr lang="en-US" sz="2000" dirty="0"/>
              <a:t>  ???</a:t>
            </a:r>
            <a:br>
              <a:rPr lang="en-US" sz="2000" dirty="0"/>
            </a:br>
            <a:endParaRPr lang="et-EE" dirty="0"/>
          </a:p>
        </p:txBody>
      </p:sp>
    </p:spTree>
    <p:extLst>
      <p:ext uri="{BB962C8B-B14F-4D97-AF65-F5344CB8AC3E}">
        <p14:creationId xmlns:p14="http://schemas.microsoft.com/office/powerpoint/2010/main" val="1108005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Tourest 2021</a:t>
            </a:r>
            <a:br>
              <a:rPr lang="en-US" dirty="0"/>
            </a:br>
            <a:r>
              <a:rPr lang="et-EE" sz="3600" dirty="0"/>
              <a:t>stsenaariumid</a:t>
            </a:r>
            <a:r>
              <a:rPr lang="en-US" sz="3600" dirty="0"/>
              <a:t> </a:t>
            </a:r>
            <a:r>
              <a:rPr lang="en-US" sz="3600" dirty="0" err="1"/>
              <a:t>seisuga</a:t>
            </a:r>
            <a:r>
              <a:rPr lang="en-US" sz="3600" dirty="0"/>
              <a:t> 8.09.2020</a:t>
            </a:r>
            <a:endParaRPr lang="et-EE" sz="3600" dirty="0"/>
          </a:p>
        </p:txBody>
      </p:sp>
      <p:sp>
        <p:nvSpPr>
          <p:cNvPr id="3" name="TextBox 2">
            <a:extLst>
              <a:ext uri="{FF2B5EF4-FFF2-40B4-BE49-F238E27FC236}">
                <a16:creationId xmlns:a16="http://schemas.microsoft.com/office/drawing/2014/main" id="{7FAF82E9-2A82-4064-AB1C-6D1DE50ECB93}"/>
              </a:ext>
            </a:extLst>
          </p:cNvPr>
          <p:cNvSpPr txBox="1"/>
          <p:nvPr/>
        </p:nvSpPr>
        <p:spPr>
          <a:xfrm>
            <a:off x="1145219" y="2463483"/>
            <a:ext cx="10208581" cy="3477875"/>
          </a:xfrm>
          <a:prstGeom prst="rect">
            <a:avLst/>
          </a:prstGeom>
          <a:noFill/>
        </p:spPr>
        <p:txBody>
          <a:bodyPr wrap="square" rtlCol="0">
            <a:spAutoFit/>
          </a:bodyPr>
          <a:lstStyle/>
          <a:p>
            <a:r>
              <a:rPr lang="en-US" sz="2000" b="1" dirty="0"/>
              <a:t>Variant B</a:t>
            </a:r>
          </a:p>
          <a:p>
            <a:endParaRPr lang="en-US" sz="2000" b="1" dirty="0"/>
          </a:p>
          <a:p>
            <a:endParaRPr lang="en-US" sz="2000" b="1" dirty="0"/>
          </a:p>
          <a:p>
            <a:r>
              <a:rPr lang="en-US" sz="2000" b="1" dirty="0"/>
              <a:t>Tourest 30 </a:t>
            </a:r>
            <a:r>
              <a:rPr lang="et-EE" sz="2000" b="1" dirty="0"/>
              <a:t>toimub</a:t>
            </a:r>
            <a:r>
              <a:rPr lang="en-US" sz="2000" b="1" dirty="0"/>
              <a:t> 11.-13.02.2022</a:t>
            </a:r>
          </a:p>
          <a:p>
            <a:r>
              <a:rPr lang="en-US" sz="2000" b="1" dirty="0" err="1"/>
              <a:t>Lükkame</a:t>
            </a:r>
            <a:r>
              <a:rPr lang="en-US" sz="2000" b="1" dirty="0"/>
              <a:t> </a:t>
            </a:r>
            <a:r>
              <a:rPr lang="en-US" sz="2000" b="1" dirty="0" err="1"/>
              <a:t>aasta</a:t>
            </a:r>
            <a:r>
              <a:rPr lang="en-US" sz="2000" b="1" dirty="0"/>
              <a:t> </a:t>
            </a:r>
            <a:r>
              <a:rPr lang="en-US" sz="2000" b="1" dirty="0" err="1"/>
              <a:t>jagu</a:t>
            </a:r>
            <a:r>
              <a:rPr lang="en-US" sz="2000" b="1" dirty="0"/>
              <a:t> </a:t>
            </a:r>
            <a:r>
              <a:rPr lang="en-US" sz="2000" b="1" dirty="0" err="1"/>
              <a:t>edasi</a:t>
            </a:r>
            <a:r>
              <a:rPr lang="en-US" sz="2000" b="1" dirty="0"/>
              <a:t>!</a:t>
            </a:r>
            <a:br>
              <a:rPr lang="en-US" sz="2000" dirty="0"/>
            </a:br>
            <a:endParaRPr lang="en-US" sz="2000" dirty="0"/>
          </a:p>
          <a:p>
            <a:r>
              <a:rPr lang="en-US" sz="2000" dirty="0"/>
              <a:t>L</a:t>
            </a:r>
            <a:r>
              <a:rPr lang="et-EE" sz="2000" dirty="0"/>
              <a:t>ükata </a:t>
            </a:r>
            <a:r>
              <a:rPr lang="en-US" sz="2000" dirty="0"/>
              <a:t>Tourest </a:t>
            </a:r>
            <a:r>
              <a:rPr lang="et-EE" sz="2000" dirty="0"/>
              <a:t>aasta võrra edasi</a:t>
            </a:r>
            <a:r>
              <a:rPr lang="en-US" sz="2000" dirty="0"/>
              <a:t>. K</a:t>
            </a:r>
            <a:r>
              <a:rPr lang="et-EE" sz="2000" dirty="0"/>
              <a:t>orralda</a:t>
            </a:r>
            <a:r>
              <a:rPr lang="en-US" sz="2000" dirty="0"/>
              <a:t>me</a:t>
            </a:r>
            <a:r>
              <a:rPr lang="et-EE" sz="2000" dirty="0"/>
              <a:t> juubeliväärili</a:t>
            </a:r>
            <a:r>
              <a:rPr lang="en-US" sz="2000" dirty="0"/>
              <a:t>s</a:t>
            </a:r>
            <a:r>
              <a:rPr lang="et-EE" sz="2000" dirty="0"/>
              <a:t>e rahvusvaheli</a:t>
            </a:r>
            <a:r>
              <a:rPr lang="en-US" sz="2000" dirty="0"/>
              <a:t>s</a:t>
            </a:r>
            <a:r>
              <a:rPr lang="et-EE" sz="2000" dirty="0"/>
              <a:t>e </a:t>
            </a:r>
            <a:r>
              <a:rPr lang="en-US" sz="2000" dirty="0"/>
              <a:t>t</a:t>
            </a:r>
            <a:r>
              <a:rPr lang="et-EE" sz="2000" dirty="0"/>
              <a:t>urismimessi, kus on osalejaid ka mujalt kui lähiriikidest.</a:t>
            </a:r>
            <a:br>
              <a:rPr lang="en-US" sz="2000" dirty="0"/>
            </a:br>
            <a:endParaRPr lang="en-US" sz="2000" dirty="0"/>
          </a:p>
          <a:p>
            <a:br>
              <a:rPr lang="en-US" sz="2000" dirty="0"/>
            </a:br>
            <a:r>
              <a:rPr lang="et-EE" sz="2000" dirty="0"/>
              <a:t>Rahalist tulemit raske prognoosida. Kui turud on vähegi taastunud, siis ehk 100 000 eur. ???</a:t>
            </a:r>
          </a:p>
        </p:txBody>
      </p:sp>
    </p:spTree>
    <p:extLst>
      <p:ext uri="{BB962C8B-B14F-4D97-AF65-F5344CB8AC3E}">
        <p14:creationId xmlns:p14="http://schemas.microsoft.com/office/powerpoint/2010/main" val="2887173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Tourest 2021</a:t>
            </a:r>
            <a:br>
              <a:rPr lang="en-US" dirty="0"/>
            </a:br>
            <a:r>
              <a:rPr lang="et-EE" sz="3600" dirty="0"/>
              <a:t>stsenaariumid</a:t>
            </a:r>
            <a:r>
              <a:rPr lang="en-US" sz="3600" dirty="0"/>
              <a:t> </a:t>
            </a:r>
            <a:r>
              <a:rPr lang="en-US" sz="3600" dirty="0" err="1"/>
              <a:t>seisuga</a:t>
            </a:r>
            <a:r>
              <a:rPr lang="en-US" sz="3600" dirty="0"/>
              <a:t> 8.09.2020</a:t>
            </a:r>
            <a:endParaRPr lang="et-EE" sz="3600" dirty="0"/>
          </a:p>
        </p:txBody>
      </p:sp>
      <p:sp>
        <p:nvSpPr>
          <p:cNvPr id="3" name="TextBox 2">
            <a:extLst>
              <a:ext uri="{FF2B5EF4-FFF2-40B4-BE49-F238E27FC236}">
                <a16:creationId xmlns:a16="http://schemas.microsoft.com/office/drawing/2014/main" id="{7FAF82E9-2A82-4064-AB1C-6D1DE50ECB93}"/>
              </a:ext>
            </a:extLst>
          </p:cNvPr>
          <p:cNvSpPr txBox="1"/>
          <p:nvPr/>
        </p:nvSpPr>
        <p:spPr>
          <a:xfrm>
            <a:off x="1145219" y="2350942"/>
            <a:ext cx="10208581" cy="3447098"/>
          </a:xfrm>
          <a:prstGeom prst="rect">
            <a:avLst/>
          </a:prstGeom>
          <a:noFill/>
        </p:spPr>
        <p:txBody>
          <a:bodyPr wrap="square" rtlCol="0">
            <a:spAutoFit/>
          </a:bodyPr>
          <a:lstStyle/>
          <a:p>
            <a:r>
              <a:rPr lang="en-US" sz="2000" b="1" dirty="0"/>
              <a:t>Variant C</a:t>
            </a:r>
            <a:br>
              <a:rPr lang="en-US" sz="2000" dirty="0"/>
            </a:br>
            <a:endParaRPr lang="en-US" sz="2000" dirty="0"/>
          </a:p>
          <a:p>
            <a:r>
              <a:rPr lang="et-EE" sz="2000" dirty="0"/>
              <a:t>Algselt planeeritud ajal veebruaris</a:t>
            </a:r>
            <a:r>
              <a:rPr lang="en-US" sz="2000" dirty="0"/>
              <a:t>, 12-14.02.2020 </a:t>
            </a:r>
            <a:r>
              <a:rPr lang="et-EE" sz="2000" dirty="0"/>
              <a:t>ümbruses</a:t>
            </a:r>
            <a:r>
              <a:rPr lang="en-US" sz="2000" dirty="0"/>
              <a:t> </a:t>
            </a:r>
            <a:r>
              <a:rPr lang="et-EE" sz="2000" dirty="0"/>
              <a:t>korraldada</a:t>
            </a:r>
            <a:r>
              <a:rPr lang="en-US" sz="2000" dirty="0"/>
              <a:t> </a:t>
            </a:r>
            <a:r>
              <a:rPr lang="et-EE" sz="2000" dirty="0"/>
              <a:t>koostöös EAS TAKga </a:t>
            </a:r>
            <a:r>
              <a:rPr lang="en-US" sz="2000" b="1" dirty="0" err="1"/>
              <a:t>messi</a:t>
            </a:r>
            <a:r>
              <a:rPr lang="en-US" sz="2000" b="1" dirty="0"/>
              <a:t> </a:t>
            </a:r>
            <a:r>
              <a:rPr lang="en-US" sz="2000" b="1" dirty="0" err="1"/>
              <a:t>asendustegevusena</a:t>
            </a:r>
            <a:r>
              <a:rPr lang="en-US" sz="2000" b="1" dirty="0"/>
              <a:t> </a:t>
            </a:r>
            <a:r>
              <a:rPr lang="en-US" sz="2000" b="1" dirty="0" err="1"/>
              <a:t>turismiasjalistele</a:t>
            </a:r>
            <a:r>
              <a:rPr lang="et-EE" sz="2000" b="1" dirty="0"/>
              <a:t> Tourest</a:t>
            </a:r>
            <a:r>
              <a:rPr lang="en-US" sz="2000" b="1" dirty="0"/>
              <a:t>ACADEMY.</a:t>
            </a:r>
            <a:endParaRPr lang="en-US" sz="2000" dirty="0"/>
          </a:p>
          <a:p>
            <a:endParaRPr lang="en-US" sz="2000" dirty="0"/>
          </a:p>
          <a:p>
            <a:pPr marL="342900" indent="-342900">
              <a:buFontTx/>
              <a:buChar char="-"/>
            </a:pPr>
            <a:r>
              <a:rPr lang="en-US" sz="2000" dirty="0"/>
              <a:t>T</a:t>
            </a:r>
            <a:r>
              <a:rPr lang="et-EE" sz="2000" dirty="0"/>
              <a:t>urismiprofessionaalidele mõeldud</a:t>
            </a:r>
            <a:r>
              <a:rPr lang="en-US" sz="2000" dirty="0"/>
              <a:t> seminar/</a:t>
            </a:r>
            <a:r>
              <a:rPr lang="et-EE" sz="2000" dirty="0"/>
              <a:t>koolitusüritus</a:t>
            </a:r>
            <a:endParaRPr lang="en-US" sz="2000" dirty="0"/>
          </a:p>
          <a:p>
            <a:pPr marL="342900" indent="-342900">
              <a:buFontTx/>
              <a:buChar char="-"/>
            </a:pPr>
            <a:r>
              <a:rPr lang="et-EE" sz="2000" dirty="0"/>
              <a:t>TourestHACK</a:t>
            </a:r>
          </a:p>
          <a:p>
            <a:pPr marL="342900" indent="-342900">
              <a:buFontTx/>
              <a:buChar char="-"/>
            </a:pPr>
            <a:endParaRPr lang="en-US" sz="2000" dirty="0"/>
          </a:p>
          <a:p>
            <a:endParaRPr lang="en-US" sz="2000" dirty="0"/>
          </a:p>
          <a:p>
            <a:r>
              <a:rPr lang="et-EE" sz="2000" dirty="0"/>
              <a:t>EASi rahaline tugi, ETFL töö. ETFLi liikmetele tasuta, teistele mõõdukas tasu. Eesmärk jääda </a:t>
            </a:r>
            <a:r>
              <a:rPr lang="en-US" sz="2000" dirty="0"/>
              <a:t>“0”.</a:t>
            </a:r>
            <a:br>
              <a:rPr lang="en-US" sz="2000" dirty="0"/>
            </a:br>
            <a:endParaRPr lang="et-EE" dirty="0"/>
          </a:p>
        </p:txBody>
      </p:sp>
    </p:spTree>
    <p:extLst>
      <p:ext uri="{BB962C8B-B14F-4D97-AF65-F5344CB8AC3E}">
        <p14:creationId xmlns:p14="http://schemas.microsoft.com/office/powerpoint/2010/main" val="3707837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Tourest 2021</a:t>
            </a:r>
            <a:br>
              <a:rPr lang="en-US" dirty="0"/>
            </a:br>
            <a:r>
              <a:rPr lang="et-EE" sz="3600" dirty="0"/>
              <a:t>stsenaariumid</a:t>
            </a:r>
            <a:r>
              <a:rPr lang="en-US" sz="3600" dirty="0"/>
              <a:t> </a:t>
            </a:r>
            <a:r>
              <a:rPr lang="en-US" sz="3600" dirty="0" err="1"/>
              <a:t>seisuga</a:t>
            </a:r>
            <a:r>
              <a:rPr lang="en-US" sz="3600" dirty="0"/>
              <a:t> 8.09.2020</a:t>
            </a:r>
            <a:endParaRPr lang="et-EE" sz="3600" dirty="0"/>
          </a:p>
        </p:txBody>
      </p:sp>
      <p:sp>
        <p:nvSpPr>
          <p:cNvPr id="3" name="TextBox 2">
            <a:extLst>
              <a:ext uri="{FF2B5EF4-FFF2-40B4-BE49-F238E27FC236}">
                <a16:creationId xmlns:a16="http://schemas.microsoft.com/office/drawing/2014/main" id="{7FAF82E9-2A82-4064-AB1C-6D1DE50ECB93}"/>
              </a:ext>
            </a:extLst>
          </p:cNvPr>
          <p:cNvSpPr txBox="1"/>
          <p:nvPr/>
        </p:nvSpPr>
        <p:spPr>
          <a:xfrm>
            <a:off x="1145219" y="2350942"/>
            <a:ext cx="10208581" cy="3754874"/>
          </a:xfrm>
          <a:prstGeom prst="rect">
            <a:avLst/>
          </a:prstGeom>
          <a:noFill/>
        </p:spPr>
        <p:txBody>
          <a:bodyPr wrap="square" rtlCol="0">
            <a:spAutoFit/>
          </a:bodyPr>
          <a:lstStyle/>
          <a:p>
            <a:r>
              <a:rPr lang="en-US" sz="2000" b="1" dirty="0" err="1"/>
              <a:t>Taust</a:t>
            </a:r>
            <a:r>
              <a:rPr lang="en-US" sz="2000" b="1" dirty="0"/>
              <a:t> </a:t>
            </a:r>
            <a:r>
              <a:rPr lang="en-US" sz="2000" b="1" dirty="0" err="1"/>
              <a:t>muutub</a:t>
            </a:r>
            <a:r>
              <a:rPr lang="en-US" sz="2000" b="1" dirty="0"/>
              <a:t> </a:t>
            </a:r>
            <a:r>
              <a:rPr lang="en-US" sz="2000" b="1" dirty="0" err="1"/>
              <a:t>nii</a:t>
            </a:r>
            <a:r>
              <a:rPr lang="en-US" sz="2000" b="1" dirty="0"/>
              <a:t> </a:t>
            </a:r>
            <a:r>
              <a:rPr lang="en-US" sz="2000" b="1" dirty="0" err="1"/>
              <a:t>kiiresti</a:t>
            </a:r>
            <a:r>
              <a:rPr lang="en-US" sz="2000" b="1" dirty="0"/>
              <a:t>, et </a:t>
            </a:r>
            <a:r>
              <a:rPr lang="en-US" sz="2000" b="1" dirty="0" err="1"/>
              <a:t>täna</a:t>
            </a:r>
            <a:r>
              <a:rPr lang="en-US" sz="2000" b="1" dirty="0"/>
              <a:t> </a:t>
            </a:r>
            <a:r>
              <a:rPr lang="en-US" sz="2000" b="1" dirty="0" err="1"/>
              <a:t>ei</a:t>
            </a:r>
            <a:r>
              <a:rPr lang="en-US" sz="2000" b="1" dirty="0"/>
              <a:t> ole </a:t>
            </a:r>
            <a:r>
              <a:rPr lang="en-US" sz="2000" b="1" dirty="0" err="1"/>
              <a:t>võimalik</a:t>
            </a:r>
            <a:r>
              <a:rPr lang="en-US" sz="2000" b="1" dirty="0"/>
              <a:t> </a:t>
            </a:r>
            <a:r>
              <a:rPr lang="en-US" sz="2000" b="1" dirty="0" err="1"/>
              <a:t>otsustada</a:t>
            </a:r>
            <a:r>
              <a:rPr lang="en-US" sz="2000" b="1" dirty="0"/>
              <a:t>, kas ja </a:t>
            </a:r>
            <a:r>
              <a:rPr lang="en-US" sz="2000" b="1" dirty="0" err="1"/>
              <a:t>milline</a:t>
            </a:r>
            <a:r>
              <a:rPr lang="en-US" sz="2000" b="1" dirty="0"/>
              <a:t> </a:t>
            </a:r>
            <a:r>
              <a:rPr lang="en-US" sz="2000" b="1" dirty="0" err="1"/>
              <a:t>stsenaarium</a:t>
            </a:r>
            <a:r>
              <a:rPr lang="en-US" sz="2000" b="1" dirty="0"/>
              <a:t> </a:t>
            </a:r>
            <a:r>
              <a:rPr lang="en-US" sz="2000" b="1" dirty="0" err="1"/>
              <a:t>realiseerub</a:t>
            </a:r>
            <a:r>
              <a:rPr lang="en-US" sz="2000" b="1" dirty="0"/>
              <a:t>. </a:t>
            </a:r>
            <a:r>
              <a:rPr lang="en-US" sz="2000" b="1" dirty="0" err="1"/>
              <a:t>Teeme</a:t>
            </a:r>
            <a:r>
              <a:rPr lang="en-US" sz="2000" b="1" dirty="0"/>
              <a:t> </a:t>
            </a:r>
            <a:r>
              <a:rPr lang="en-US" sz="2000" b="1" dirty="0" err="1"/>
              <a:t>volikogule</a:t>
            </a:r>
            <a:r>
              <a:rPr lang="en-US" sz="2000" b="1" dirty="0"/>
              <a:t> </a:t>
            </a:r>
            <a:r>
              <a:rPr lang="en-US" sz="2000" b="1" dirty="0" err="1"/>
              <a:t>ettepaneku</a:t>
            </a:r>
            <a:r>
              <a:rPr lang="en-US" sz="2000" b="1" dirty="0"/>
              <a:t> </a:t>
            </a:r>
            <a:r>
              <a:rPr lang="en-US" sz="2000" b="1" dirty="0" err="1"/>
              <a:t>anda</a:t>
            </a:r>
            <a:r>
              <a:rPr lang="en-US" sz="2000" b="1" dirty="0"/>
              <a:t> </a:t>
            </a:r>
            <a:r>
              <a:rPr lang="en-US" sz="2000" b="1" dirty="0" err="1"/>
              <a:t>otsustamine</a:t>
            </a:r>
            <a:r>
              <a:rPr lang="en-US" sz="2000" b="1" dirty="0"/>
              <a:t> </a:t>
            </a:r>
            <a:r>
              <a:rPr lang="en-US" sz="2000" b="1" dirty="0" err="1"/>
              <a:t>juhatuse</a:t>
            </a:r>
            <a:r>
              <a:rPr lang="en-US" sz="2000" b="1" dirty="0"/>
              <a:t> </a:t>
            </a:r>
            <a:r>
              <a:rPr lang="en-US" sz="2000" b="1" dirty="0" err="1"/>
              <a:t>pädevusse</a:t>
            </a:r>
            <a:r>
              <a:rPr lang="en-US" sz="2000" b="1" dirty="0"/>
              <a:t>. </a:t>
            </a:r>
          </a:p>
          <a:p>
            <a:endParaRPr lang="en-US" sz="2000" b="1" dirty="0"/>
          </a:p>
          <a:p>
            <a:endParaRPr lang="en-US" sz="2000" dirty="0"/>
          </a:p>
          <a:p>
            <a:r>
              <a:rPr lang="en-US" sz="2000" dirty="0"/>
              <a:t>A) Tourest 12-14.02.2021 – </a:t>
            </a:r>
            <a:r>
              <a:rPr lang="en-US" sz="2000" dirty="0" err="1"/>
              <a:t>aina</a:t>
            </a:r>
            <a:r>
              <a:rPr lang="en-US" sz="2000" dirty="0"/>
              <a:t> </a:t>
            </a:r>
            <a:r>
              <a:rPr lang="en-US" sz="2000" dirty="0" err="1"/>
              <a:t>ebatõenäolisem</a:t>
            </a:r>
            <a:r>
              <a:rPr lang="en-US" sz="2000" dirty="0"/>
              <a:t>, </a:t>
            </a:r>
            <a:r>
              <a:rPr lang="en-US" sz="2000" dirty="0" err="1"/>
              <a:t>tänase</a:t>
            </a:r>
            <a:r>
              <a:rPr lang="en-US" sz="2000" dirty="0"/>
              <a:t> </a:t>
            </a:r>
            <a:r>
              <a:rPr lang="en-US" sz="2000" dirty="0" err="1"/>
              <a:t>seisuga</a:t>
            </a:r>
            <a:r>
              <a:rPr lang="en-US" sz="2000" dirty="0"/>
              <a:t> </a:t>
            </a:r>
            <a:r>
              <a:rPr lang="en-US" sz="2000" dirty="0" err="1"/>
              <a:t>pigem</a:t>
            </a:r>
            <a:r>
              <a:rPr lang="en-US" sz="2000" dirty="0"/>
              <a:t> </a:t>
            </a:r>
            <a:r>
              <a:rPr lang="en-US" sz="2000" dirty="0" err="1"/>
              <a:t>ei</a:t>
            </a:r>
            <a:r>
              <a:rPr lang="en-US" sz="2000" dirty="0"/>
              <a:t> tee !!!</a:t>
            </a:r>
          </a:p>
          <a:p>
            <a:r>
              <a:rPr lang="en-US" sz="2000" dirty="0"/>
              <a:t>B) Tourest 7-9.05.2021 – </a:t>
            </a:r>
            <a:r>
              <a:rPr lang="et-EE" sz="2000" dirty="0"/>
              <a:t>piiratud mahus “Väike maailm</a:t>
            </a:r>
            <a:r>
              <a:rPr lang="en-US" sz="2000" dirty="0"/>
              <a:t>”, kas see on Tourest 30?</a:t>
            </a:r>
          </a:p>
          <a:p>
            <a:r>
              <a:rPr lang="en-US" sz="2000" dirty="0"/>
              <a:t>B) Tourest 30 </a:t>
            </a:r>
            <a:r>
              <a:rPr lang="et-EE" sz="2000" dirty="0"/>
              <a:t>toimub</a:t>
            </a:r>
            <a:r>
              <a:rPr lang="en-US" sz="2000" dirty="0"/>
              <a:t> </a:t>
            </a:r>
            <a:r>
              <a:rPr lang="en-US" sz="2000" dirty="0" err="1"/>
              <a:t>aasta</a:t>
            </a:r>
            <a:r>
              <a:rPr lang="en-US" sz="2000" dirty="0"/>
              <a:t> </a:t>
            </a:r>
            <a:r>
              <a:rPr lang="en-US" sz="2000" dirty="0" err="1"/>
              <a:t>hiljem</a:t>
            </a:r>
            <a:r>
              <a:rPr lang="en-US" sz="2000" dirty="0"/>
              <a:t> 11.-13.02.2022, </a:t>
            </a:r>
            <a:r>
              <a:rPr lang="et-EE" sz="2000" dirty="0"/>
              <a:t>rahvusvaheline turismimess</a:t>
            </a:r>
            <a:endParaRPr lang="en-US" sz="2000" dirty="0"/>
          </a:p>
          <a:p>
            <a:r>
              <a:rPr lang="en-US" sz="2000" dirty="0"/>
              <a:t>C) </a:t>
            </a:r>
            <a:r>
              <a:rPr lang="et-EE" sz="2000" dirty="0"/>
              <a:t>Tourest</a:t>
            </a:r>
            <a:r>
              <a:rPr lang="en-US" sz="2000" dirty="0"/>
              <a:t> ACADEMY</a:t>
            </a:r>
            <a:r>
              <a:rPr lang="et-EE" sz="2000" dirty="0"/>
              <a:t> veebruar</a:t>
            </a:r>
            <a:r>
              <a:rPr lang="en-US" sz="2000" dirty="0"/>
              <a:t>is 2021, </a:t>
            </a:r>
            <a:r>
              <a:rPr lang="en-US" sz="2000" dirty="0" err="1"/>
              <a:t>kui</a:t>
            </a:r>
            <a:r>
              <a:rPr lang="en-US" sz="2000" dirty="0"/>
              <a:t> 2021 </a:t>
            </a:r>
            <a:r>
              <a:rPr lang="en-US" sz="2000" dirty="0" err="1"/>
              <a:t>messi</a:t>
            </a:r>
            <a:r>
              <a:rPr lang="en-US" sz="2000" dirty="0"/>
              <a:t> </a:t>
            </a:r>
            <a:r>
              <a:rPr lang="en-US" sz="2000" dirty="0" err="1"/>
              <a:t>ei</a:t>
            </a:r>
            <a:r>
              <a:rPr lang="en-US" sz="2000" dirty="0"/>
              <a:t> tule</a:t>
            </a:r>
          </a:p>
          <a:p>
            <a:r>
              <a:rPr lang="en-US" sz="2000" dirty="0"/>
              <a:t>D) …..</a:t>
            </a:r>
          </a:p>
          <a:p>
            <a:endParaRPr lang="en-US" sz="2000" dirty="0"/>
          </a:p>
          <a:p>
            <a:br>
              <a:rPr lang="en-US" sz="2000" dirty="0"/>
            </a:br>
            <a:endParaRPr lang="et-EE" dirty="0"/>
          </a:p>
        </p:txBody>
      </p:sp>
    </p:spTree>
    <p:extLst>
      <p:ext uri="{BB962C8B-B14F-4D97-AF65-F5344CB8AC3E}">
        <p14:creationId xmlns:p14="http://schemas.microsoft.com/office/powerpoint/2010/main" val="3809924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Kuidas</a:t>
            </a:r>
            <a:r>
              <a:rPr lang="en-US" dirty="0"/>
              <a:t> </a:t>
            </a:r>
            <a:r>
              <a:rPr lang="en-US" dirty="0" err="1"/>
              <a:t>edasi</a:t>
            </a:r>
            <a:r>
              <a:rPr lang="en-US" dirty="0"/>
              <a:t>?</a:t>
            </a:r>
            <a:endParaRPr lang="et-EE" dirty="0"/>
          </a:p>
        </p:txBody>
      </p:sp>
      <p:sp>
        <p:nvSpPr>
          <p:cNvPr id="3" name="TextBox 2">
            <a:extLst>
              <a:ext uri="{FF2B5EF4-FFF2-40B4-BE49-F238E27FC236}">
                <a16:creationId xmlns:a16="http://schemas.microsoft.com/office/drawing/2014/main" id="{7FAF82E9-2A82-4064-AB1C-6D1DE50ECB93}"/>
              </a:ext>
            </a:extLst>
          </p:cNvPr>
          <p:cNvSpPr txBox="1"/>
          <p:nvPr/>
        </p:nvSpPr>
        <p:spPr>
          <a:xfrm>
            <a:off x="1145219" y="2547891"/>
            <a:ext cx="10208581" cy="3139321"/>
          </a:xfrm>
          <a:prstGeom prst="rect">
            <a:avLst/>
          </a:prstGeom>
          <a:noFill/>
        </p:spPr>
        <p:txBody>
          <a:bodyPr wrap="square" rtlCol="0">
            <a:spAutoFit/>
          </a:bodyPr>
          <a:lstStyle/>
          <a:p>
            <a:r>
              <a:rPr lang="en-US" sz="3000" dirty="0"/>
              <a:t>2020 - 2021</a:t>
            </a:r>
          </a:p>
          <a:p>
            <a:r>
              <a:rPr lang="en-US" sz="3000" dirty="0"/>
              <a:t>2021+</a:t>
            </a:r>
          </a:p>
          <a:p>
            <a:endParaRPr lang="en-US" sz="3000" dirty="0"/>
          </a:p>
          <a:p>
            <a:r>
              <a:rPr lang="en-US" sz="3000" dirty="0" err="1"/>
              <a:t>Milliseid</a:t>
            </a:r>
            <a:r>
              <a:rPr lang="en-US" sz="3000" dirty="0"/>
              <a:t> </a:t>
            </a:r>
            <a:r>
              <a:rPr lang="en-US" sz="3000" dirty="0" err="1"/>
              <a:t>teenuseid</a:t>
            </a:r>
            <a:r>
              <a:rPr lang="en-US" sz="3000" dirty="0"/>
              <a:t> </a:t>
            </a:r>
            <a:r>
              <a:rPr lang="en-US" sz="3000" dirty="0" err="1"/>
              <a:t>liikmed</a:t>
            </a:r>
            <a:r>
              <a:rPr lang="en-US" sz="3000" dirty="0"/>
              <a:t> </a:t>
            </a:r>
            <a:r>
              <a:rPr lang="en-US" sz="3000" dirty="0" err="1"/>
              <a:t>liidult</a:t>
            </a:r>
            <a:r>
              <a:rPr lang="en-US" sz="3000" dirty="0"/>
              <a:t> </a:t>
            </a:r>
            <a:r>
              <a:rPr lang="en-US" sz="3000" dirty="0" err="1"/>
              <a:t>ootavad</a:t>
            </a:r>
            <a:r>
              <a:rPr lang="en-US" sz="3000" dirty="0"/>
              <a:t>? </a:t>
            </a:r>
          </a:p>
          <a:p>
            <a:endParaRPr lang="en-US" sz="3000" dirty="0"/>
          </a:p>
          <a:p>
            <a:r>
              <a:rPr lang="en-US" sz="3000" dirty="0" err="1"/>
              <a:t>Räägime</a:t>
            </a:r>
            <a:r>
              <a:rPr lang="en-US" sz="3000" dirty="0"/>
              <a:t> </a:t>
            </a:r>
            <a:r>
              <a:rPr lang="en-US" sz="3000" dirty="0" err="1"/>
              <a:t>sellest</a:t>
            </a:r>
            <a:r>
              <a:rPr lang="en-US" sz="3000" dirty="0"/>
              <a:t> </a:t>
            </a:r>
            <a:r>
              <a:rPr lang="en-US" sz="3000" dirty="0" err="1"/>
              <a:t>pealelõunal</a:t>
            </a:r>
            <a:endParaRPr lang="en-US" sz="3000" dirty="0"/>
          </a:p>
          <a:p>
            <a:endParaRPr lang="et-EE" dirty="0"/>
          </a:p>
        </p:txBody>
      </p:sp>
    </p:spTree>
    <p:extLst>
      <p:ext uri="{BB962C8B-B14F-4D97-AF65-F5344CB8AC3E}">
        <p14:creationId xmlns:p14="http://schemas.microsoft.com/office/powerpoint/2010/main" val="721575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t>Eelarve</a:t>
            </a:r>
            <a:r>
              <a:rPr lang="en-US" dirty="0"/>
              <a:t> 2020-2021</a:t>
            </a:r>
          </a:p>
        </p:txBody>
      </p:sp>
      <p:pic>
        <p:nvPicPr>
          <p:cNvPr id="3" name="Picture 2">
            <a:extLst>
              <a:ext uri="{FF2B5EF4-FFF2-40B4-BE49-F238E27FC236}">
                <a16:creationId xmlns:a16="http://schemas.microsoft.com/office/drawing/2014/main" id="{657A146C-2877-4C8A-9525-7EAFAF725AE6}"/>
              </a:ext>
            </a:extLst>
          </p:cNvPr>
          <p:cNvPicPr>
            <a:picLocks noChangeAspect="1"/>
          </p:cNvPicPr>
          <p:nvPr/>
        </p:nvPicPr>
        <p:blipFill>
          <a:blip r:embed="rId2"/>
          <a:stretch>
            <a:fillRect/>
          </a:stretch>
        </p:blipFill>
        <p:spPr>
          <a:xfrm>
            <a:off x="838200" y="1858840"/>
            <a:ext cx="10708412" cy="4750826"/>
          </a:xfrm>
          <a:prstGeom prst="rect">
            <a:avLst/>
          </a:prstGeom>
        </p:spPr>
      </p:pic>
    </p:spTree>
    <p:extLst>
      <p:ext uri="{BB962C8B-B14F-4D97-AF65-F5344CB8AC3E}">
        <p14:creationId xmlns:p14="http://schemas.microsoft.com/office/powerpoint/2010/main" val="2744013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br>
              <a:rPr lang="en-US" dirty="0"/>
            </a:br>
            <a:br>
              <a:rPr lang="en-US" dirty="0"/>
            </a:br>
            <a:r>
              <a:rPr lang="en-US" dirty="0"/>
              <a:t>JUHTKOGUDE VALIMINE</a:t>
            </a:r>
          </a:p>
        </p:txBody>
      </p:sp>
    </p:spTree>
    <p:extLst>
      <p:ext uri="{BB962C8B-B14F-4D97-AF65-F5344CB8AC3E}">
        <p14:creationId xmlns:p14="http://schemas.microsoft.com/office/powerpoint/2010/main" val="2650098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t>Valitavate kogude volituste </a:t>
            </a:r>
            <a:br>
              <a:rPr lang="en-US" dirty="0"/>
            </a:br>
            <a:r>
              <a:rPr lang="et-EE" dirty="0"/>
              <a:t>tähtaja kinnitamine</a:t>
            </a:r>
          </a:p>
        </p:txBody>
      </p:sp>
      <p:sp>
        <p:nvSpPr>
          <p:cNvPr id="3" name="Content Placeholder 2"/>
          <p:cNvSpPr>
            <a:spLocks noGrp="1"/>
          </p:cNvSpPr>
          <p:nvPr>
            <p:ph idx="1"/>
          </p:nvPr>
        </p:nvSpPr>
        <p:spPr>
          <a:xfrm>
            <a:off x="748683" y="2405849"/>
            <a:ext cx="10605117" cy="3771114"/>
          </a:xfrm>
        </p:spPr>
        <p:txBody>
          <a:bodyPr>
            <a:normAutofit lnSpcReduction="10000"/>
          </a:bodyPr>
          <a:lstStyle/>
          <a:p>
            <a:pPr marL="0" lvl="0" indent="0">
              <a:buNone/>
            </a:pPr>
            <a:br>
              <a:rPr lang="en-US" sz="2000" dirty="0">
                <a:solidFill>
                  <a:srgbClr val="000000"/>
                </a:solidFill>
                <a:effectLst/>
                <a:latin typeface="Calibri" panose="020F0502020204030204" pitchFamily="34" charset="0"/>
                <a:ea typeface="Calibri" panose="020F0502020204030204" pitchFamily="34" charset="0"/>
              </a:rPr>
            </a:br>
            <a:r>
              <a:rPr lang="et-EE" sz="2000" dirty="0">
                <a:solidFill>
                  <a:srgbClr val="000000"/>
                </a:solidFill>
                <a:effectLst/>
                <a:latin typeface="Calibri" panose="020F0502020204030204" pitchFamily="34" charset="0"/>
                <a:ea typeface="Calibri" panose="020F0502020204030204" pitchFamily="34" charset="0"/>
              </a:rPr>
              <a:t>ETFLi põhikirja kohaselt </a:t>
            </a:r>
            <a:br>
              <a:rPr lang="en-US" sz="2000" dirty="0">
                <a:solidFill>
                  <a:srgbClr val="000000"/>
                </a:solidFill>
                <a:effectLst/>
                <a:latin typeface="Calibri" panose="020F0502020204030204" pitchFamily="34" charset="0"/>
                <a:ea typeface="Calibri" panose="020F0502020204030204" pitchFamily="34" charset="0"/>
              </a:rPr>
            </a:br>
            <a:r>
              <a:rPr lang="et-EE" sz="2000" i="1" dirty="0">
                <a:solidFill>
                  <a:srgbClr val="000000"/>
                </a:solidFill>
                <a:latin typeface="Calibri" panose="020F0502020204030204" pitchFamily="34" charset="0"/>
              </a:rPr>
              <a:t>Volikogu koosolek määrab juhatuse liikmed kaheks (2) aastaks. </a:t>
            </a:r>
            <a:br>
              <a:rPr lang="en-US" sz="2000" i="1" dirty="0">
                <a:solidFill>
                  <a:srgbClr val="000000"/>
                </a:solidFill>
                <a:latin typeface="Calibri" panose="020F0502020204030204" pitchFamily="34" charset="0"/>
              </a:rPr>
            </a:br>
            <a:r>
              <a:rPr lang="et-EE" sz="2000" i="1" dirty="0">
                <a:solidFill>
                  <a:srgbClr val="000000"/>
                </a:solidFill>
                <a:latin typeface="Calibri" panose="020F0502020204030204" pitchFamily="34" charset="0"/>
              </a:rPr>
              <a:t>Juhatuse esimees ja juhatuse liikmed valitakse salajasel hääletusel kui Volikogu koosolek ei otsusta teisiti.</a:t>
            </a:r>
            <a:endParaRPr lang="en-US" sz="2000" i="1" dirty="0">
              <a:solidFill>
                <a:srgbClr val="000000"/>
              </a:solidFill>
              <a:latin typeface="Calibri" panose="020F0502020204030204" pitchFamily="34" charset="0"/>
            </a:endParaRPr>
          </a:p>
          <a:p>
            <a:pPr marL="0" indent="0">
              <a:buNone/>
            </a:pPr>
            <a:endParaRPr lang="en-US" sz="2000" dirty="0"/>
          </a:p>
          <a:p>
            <a:pPr marL="0" indent="0">
              <a:buNone/>
            </a:pPr>
            <a:r>
              <a:rPr lang="en-US" dirty="0"/>
              <a:t>ETTEPANEK: </a:t>
            </a:r>
            <a:br>
              <a:rPr lang="en-US" dirty="0"/>
            </a:br>
            <a:r>
              <a:rPr lang="et-EE" dirty="0"/>
              <a:t>Kinnitada valitavate kogude volitused kuni 2022 kevadvolikoguni</a:t>
            </a:r>
            <a:r>
              <a:rPr lang="en-US" dirty="0"/>
              <a:t>.</a:t>
            </a:r>
          </a:p>
          <a:p>
            <a:pPr marL="0" indent="0">
              <a:buNone/>
            </a:pPr>
            <a:endParaRPr lang="en-US" dirty="0"/>
          </a:p>
          <a:p>
            <a:pPr marL="0" indent="0">
              <a:buNone/>
            </a:pPr>
            <a:r>
              <a:rPr lang="en-US" dirty="0"/>
              <a:t>KINNITAMINE</a:t>
            </a:r>
            <a:endParaRPr lang="et-EE" dirty="0"/>
          </a:p>
        </p:txBody>
      </p:sp>
    </p:spTree>
    <p:extLst>
      <p:ext uri="{BB962C8B-B14F-4D97-AF65-F5344CB8AC3E}">
        <p14:creationId xmlns:p14="http://schemas.microsoft.com/office/powerpoint/2010/main" val="3467081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t>Päevakord – ennelõuna</a:t>
            </a:r>
            <a:r>
              <a:rPr lang="en-US" dirty="0"/>
              <a:t> I</a:t>
            </a:r>
            <a:endParaRPr lang="et-EE" dirty="0"/>
          </a:p>
        </p:txBody>
      </p:sp>
      <p:sp>
        <p:nvSpPr>
          <p:cNvPr id="3" name="TextBox 2">
            <a:extLst>
              <a:ext uri="{FF2B5EF4-FFF2-40B4-BE49-F238E27FC236}">
                <a16:creationId xmlns:a16="http://schemas.microsoft.com/office/drawing/2014/main" id="{AA97B56C-780C-41A7-B1C6-6F03979CF78E}"/>
              </a:ext>
            </a:extLst>
          </p:cNvPr>
          <p:cNvSpPr txBox="1"/>
          <p:nvPr/>
        </p:nvSpPr>
        <p:spPr>
          <a:xfrm>
            <a:off x="838200" y="1767975"/>
            <a:ext cx="10132389" cy="5060424"/>
          </a:xfrm>
          <a:prstGeom prst="rect">
            <a:avLst/>
          </a:prstGeom>
          <a:noFill/>
        </p:spPr>
        <p:txBody>
          <a:bodyPr wrap="none" rtlCol="0">
            <a:spAutoFit/>
          </a:bodyPr>
          <a:lstStyle/>
          <a:p>
            <a:pPr marL="342900" lvl="0" indent="-342900">
              <a:lnSpc>
                <a:spcPct val="107000"/>
              </a:lnSpc>
              <a:spcAft>
                <a:spcPts val="800"/>
              </a:spcAft>
              <a:buFont typeface="Wingdings" panose="05000000000000000000" pitchFamily="2" charset="2"/>
              <a:buChar char=""/>
              <a:tabLst>
                <a:tab pos="457200" algn="l"/>
              </a:tabLst>
            </a:pPr>
            <a:r>
              <a:rPr lang="et-EE" sz="1800" b="1" dirty="0">
                <a:effectLst/>
                <a:latin typeface="Calibri" panose="020F0502020204030204" pitchFamily="34" charset="0"/>
                <a:ea typeface="Calibri" panose="020F0502020204030204" pitchFamily="34" charset="0"/>
                <a:cs typeface="Times New Roman" panose="02020603050405020304" pitchFamily="18" charset="0"/>
              </a:rPr>
              <a:t>10:30-11:00</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ETFLi presidendi</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ja </a:t>
            </a: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võõrustaja tervitus</a:t>
            </a: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t-EE" sz="1800" dirty="0">
                <a:effectLst/>
                <a:latin typeface="Calibri" panose="020F0502020204030204" pitchFamily="34" charset="0"/>
                <a:ea typeface="Calibri" panose="020F0502020204030204" pitchFamily="34" charset="0"/>
                <a:cs typeface="Times New Roman" panose="02020603050405020304" pitchFamily="18" charset="0"/>
              </a:rPr>
              <a:t>“</a:t>
            </a:r>
            <a:r>
              <a:rPr lang="et-EE" sz="18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 </a:t>
            </a: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Koroonaviirus Eestis ja maailmas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b="1" dirty="0">
                <a:effectLst/>
                <a:latin typeface="Calibri" panose="020F0502020204030204" pitchFamily="34" charset="0"/>
                <a:ea typeface="Calibri" panose="020F0502020204030204" pitchFamily="34" charset="0"/>
                <a:cs typeface="Times New Roman" panose="02020603050405020304" pitchFamily="18" charset="0"/>
              </a:rPr>
              <a:t>Prof. Irja Lutsar</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t-EE" sz="1800" b="1" dirty="0">
                <a:effectLst/>
                <a:latin typeface="Calibri" panose="020F0502020204030204" pitchFamily="34" charset="0"/>
                <a:ea typeface="Calibri" panose="020F0502020204030204" pitchFamily="34" charset="0"/>
                <a:cs typeface="Times New Roman" panose="02020603050405020304" pitchFamily="18" charset="0"/>
              </a:rPr>
              <a:t>11:00-1</a:t>
            </a:r>
            <a:r>
              <a:rPr lang="en-US" b="1" dirty="0">
                <a:latin typeface="Calibri" panose="020F0502020204030204" pitchFamily="34" charset="0"/>
                <a:ea typeface="Calibri" panose="020F0502020204030204" pitchFamily="34" charset="0"/>
                <a:cs typeface="Times New Roman" panose="02020603050405020304" pitchFamily="18" charset="0"/>
              </a:rPr>
              <a:t>2</a:t>
            </a:r>
            <a:r>
              <a:rPr lang="et-EE" sz="1800" b="1" dirty="0">
                <a:effectLst/>
                <a:latin typeface="Calibri" panose="020F0502020204030204" pitchFamily="34" charset="0"/>
                <a:ea typeface="Calibri" panose="020F0502020204030204" pitchFamily="34" charset="0"/>
                <a:cs typeface="Times New Roman" panose="02020603050405020304" pitchFamily="18" charset="0"/>
              </a:rPr>
              <a:t>:00 </a:t>
            </a:r>
            <a:r>
              <a:rPr lang="et-EE" sz="1800" b="1" u="sng" dirty="0">
                <a:effectLst/>
                <a:latin typeface="Calibri" panose="020F0502020204030204" pitchFamily="34" charset="0"/>
                <a:ea typeface="Calibri" panose="020F0502020204030204" pitchFamily="34" charset="0"/>
                <a:cs typeface="Times New Roman" panose="02020603050405020304" pitchFamily="18" charset="0"/>
              </a:rPr>
              <a:t>ETFLI protseduurilised teemad</a:t>
            </a: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Koosoleku juhataja ja protokollija määramine</a:t>
            </a: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ETFL liikmeskonna ülevaade</a:t>
            </a: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t-EE" sz="1800" u="sng" dirty="0">
                <a:effectLst/>
                <a:latin typeface="Calibri" panose="020F0502020204030204" pitchFamily="34" charset="0"/>
                <a:ea typeface="Times New Roman" panose="02020603050405020304" pitchFamily="18" charset="0"/>
                <a:cs typeface="Times New Roman" panose="02020603050405020304" pitchFamily="18" charset="0"/>
              </a:rPr>
              <a:t>ETFL 2019-2020 tegevuse ja finantsseisu ülevaad</a:t>
            </a:r>
            <a:r>
              <a:rPr lang="en-US" sz="1800" u="sng" dirty="0">
                <a:effectLst/>
                <a:latin typeface="Calibri" panose="020F0502020204030204" pitchFamily="34" charset="0"/>
                <a:ea typeface="Times New Roman" panose="02020603050405020304" pitchFamily="18" charset="0"/>
                <a:cs typeface="Times New Roman" panose="02020603050405020304" pitchFamily="18" charset="0"/>
              </a:rPr>
              <a:t>e</a:t>
            </a:r>
          </a:p>
          <a:p>
            <a:pPr marL="800100" lvl="1" indent="-342900">
              <a:lnSpc>
                <a:spcPct val="107000"/>
              </a:lnSpc>
              <a:spcAft>
                <a:spcPts val="800"/>
              </a:spcAft>
              <a:buFont typeface="Wingdings" panose="05000000000000000000" pitchFamily="2" charset="2"/>
              <a:buChar char=""/>
              <a:tabLst>
                <a:tab pos="457200" algn="l"/>
              </a:tabLst>
            </a:pPr>
            <a:r>
              <a:rPr lang="en-US" dirty="0">
                <a:effectLst/>
                <a:latin typeface="Calibri" panose="020F0502020204030204" pitchFamily="34" charset="0"/>
                <a:ea typeface="Times New Roman" panose="02020603050405020304" pitchFamily="18" charset="0"/>
                <a:cs typeface="Times New Roman" panose="02020603050405020304" pitchFamily="18" charset="0"/>
              </a:rPr>
              <a:t>sh. Tourest 2020 </a:t>
            </a:r>
            <a:r>
              <a:rPr lang="en-US" dirty="0" err="1">
                <a:effectLst/>
                <a:latin typeface="Calibri" panose="020F0502020204030204" pitchFamily="34" charset="0"/>
                <a:ea typeface="Times New Roman" panose="02020603050405020304" pitchFamily="18" charset="0"/>
                <a:cs typeface="Times New Roman" panose="02020603050405020304" pitchFamily="18" charset="0"/>
              </a:rPr>
              <a:t>kokkuvõte</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07000"/>
              </a:lnSpc>
              <a:spcAft>
                <a:spcPts val="800"/>
              </a:spcAft>
              <a:buFont typeface="Wingdings" panose="05000000000000000000" pitchFamily="2" charset="2"/>
              <a:buChar char=""/>
              <a:tabLst>
                <a:tab pos="457200" algn="l"/>
              </a:tabLst>
            </a:pP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juhatuse tegevusaruande ja majandusaasta aruande kinnitamine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pPr>
            <a:r>
              <a:rPr lang="et-EE" sz="1800" u="sng" dirty="0">
                <a:effectLst/>
                <a:latin typeface="Calibri" panose="020F0502020204030204" pitchFamily="34" charset="0"/>
                <a:ea typeface="Times New Roman" panose="02020603050405020304" pitchFamily="18" charset="0"/>
                <a:cs typeface="Times New Roman" panose="02020603050405020304" pitchFamily="18" charset="0"/>
              </a:rPr>
              <a:t>2020-2021 majandusaasta olulisemad märksõnad</a:t>
            </a: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 eelarve kinnitamine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07000"/>
              </a:lnSpc>
              <a:spcAft>
                <a:spcPts val="800"/>
              </a:spcAft>
              <a:buFont typeface="Wingdings" panose="05000000000000000000" pitchFamily="2" charset="2"/>
              <a:buChar char=""/>
              <a:tabLst>
                <a:tab pos="457200" algn="l"/>
              </a:tabLst>
            </a:pPr>
            <a:r>
              <a:rPr lang="en-US" dirty="0">
                <a:effectLst/>
                <a:latin typeface="Calibri" panose="020F0502020204030204" pitchFamily="34" charset="0"/>
                <a:ea typeface="Times New Roman" panose="02020603050405020304" pitchFamily="18" charset="0"/>
                <a:cs typeface="Times New Roman" panose="02020603050405020304" pitchFamily="18" charset="0"/>
              </a:rPr>
              <a:t>sh. </a:t>
            </a:r>
            <a:r>
              <a:rPr lang="et-EE" dirty="0">
                <a:effectLst/>
                <a:latin typeface="Calibri" panose="020F0502020204030204" pitchFamily="34" charset="0"/>
                <a:ea typeface="Times New Roman" panose="02020603050405020304" pitchFamily="18" charset="0"/>
                <a:cs typeface="Times New Roman" panose="02020603050405020304" pitchFamily="18" charset="0"/>
              </a:rPr>
              <a:t>Tourest 2021 stsenaariumid ja eelarve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07000"/>
              </a:lnSpc>
              <a:spcAft>
                <a:spcPts val="800"/>
              </a:spcAft>
              <a:buFont typeface="Wingdings" panose="05000000000000000000" pitchFamily="2" charset="2"/>
              <a:buChar char=""/>
              <a:tabLst>
                <a:tab pos="457200" algn="l"/>
              </a:tabLst>
            </a:pPr>
            <a:r>
              <a:rPr lang="en-US" dirty="0">
                <a:latin typeface="Calibri" panose="020F0502020204030204" pitchFamily="34" charset="0"/>
                <a:ea typeface="Calibri" panose="020F0502020204030204" pitchFamily="34" charset="0"/>
                <a:cs typeface="Times New Roman" panose="02020603050405020304" pitchFamily="18" charset="0"/>
              </a:rPr>
              <a:t>sh. </a:t>
            </a: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ETFLi liikmemaksude tasumisest 2020-2021 majandusaastal. Juhatuse ettepaneku kinnitamine</a:t>
            </a: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Wingdings" panose="05000000000000000000" pitchFamily="2" charset="2"/>
              <a:buChar char=""/>
              <a:tabLst>
                <a:tab pos="457200" algn="l"/>
              </a:tabLst>
            </a:pPr>
            <a:endParaRPr lang="et-EE"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5446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t>Juhatuse liikmete arv</a:t>
            </a:r>
          </a:p>
        </p:txBody>
      </p:sp>
      <p:sp>
        <p:nvSpPr>
          <p:cNvPr id="3" name="Content Placeholder 2"/>
          <p:cNvSpPr>
            <a:spLocks noGrp="1"/>
          </p:cNvSpPr>
          <p:nvPr>
            <p:ph idx="1"/>
          </p:nvPr>
        </p:nvSpPr>
        <p:spPr>
          <a:xfrm>
            <a:off x="838199" y="2138563"/>
            <a:ext cx="10605117" cy="3771114"/>
          </a:xfrm>
        </p:spPr>
        <p:txBody>
          <a:bodyPr>
            <a:normAutofit fontScale="85000" lnSpcReduction="20000"/>
          </a:bodyPr>
          <a:lstStyle/>
          <a:p>
            <a:pPr marL="0" indent="0" algn="just">
              <a:lnSpc>
                <a:spcPct val="107000"/>
              </a:lnSpc>
              <a:spcAft>
                <a:spcPts val="800"/>
              </a:spcAft>
              <a:buNone/>
              <a:tabLst>
                <a:tab pos="457200" algn="l"/>
              </a:tabLst>
            </a:pPr>
            <a:r>
              <a:rPr lang="et-EE" sz="2000" dirty="0">
                <a:solidFill>
                  <a:srgbClr val="000000"/>
                </a:solidFill>
                <a:effectLst/>
                <a:latin typeface="+mn-lt"/>
                <a:ea typeface="Calibri" panose="020F0502020204030204" pitchFamily="34" charset="0"/>
              </a:rPr>
              <a:t>ETFLi põhikirja kohaselt </a:t>
            </a:r>
            <a:r>
              <a:rPr lang="en-US" sz="2000" dirty="0">
                <a:solidFill>
                  <a:srgbClr val="000000"/>
                </a:solidFill>
                <a:effectLst/>
                <a:latin typeface="+mn-lt"/>
                <a:ea typeface="Calibri" panose="020F0502020204030204" pitchFamily="34" charset="0"/>
              </a:rPr>
              <a:t>p.6.10. </a:t>
            </a:r>
            <a:r>
              <a:rPr lang="et-EE" sz="2000" i="1" dirty="0">
                <a:effectLst/>
                <a:latin typeface="+mn-lt"/>
                <a:ea typeface="Calibri" panose="020F0502020204030204" pitchFamily="34" charset="0"/>
                <a:cs typeface="Times New Roman" panose="02020603050405020304" pitchFamily="18" charset="0"/>
              </a:rPr>
              <a:t>määrab ETFL-i juhatuse liikmete arvu Volikogu koosolek. Juhatuse liikmete minimaalne arv on viis (5) ja maksimaalne arv on üheksa (9). </a:t>
            </a:r>
            <a:endParaRPr lang="en-US" sz="2000" i="1" dirty="0">
              <a:effectLst/>
              <a:latin typeface="+mn-lt"/>
              <a:ea typeface="Calibri" panose="020F0502020204030204" pitchFamily="34" charset="0"/>
              <a:cs typeface="Times New Roman" panose="02020603050405020304" pitchFamily="18" charset="0"/>
            </a:endParaRPr>
          </a:p>
          <a:p>
            <a:pPr marL="0" indent="0" algn="just">
              <a:lnSpc>
                <a:spcPct val="107000"/>
              </a:lnSpc>
              <a:spcAft>
                <a:spcPts val="800"/>
              </a:spcAft>
              <a:buNone/>
              <a:tabLst>
                <a:tab pos="457200" algn="l"/>
              </a:tabLst>
            </a:pPr>
            <a:br>
              <a:rPr lang="en-US" sz="2000" dirty="0">
                <a:latin typeface="+mn-lt"/>
              </a:rPr>
            </a:br>
            <a:r>
              <a:rPr lang="en-US" sz="2400" u="sng" dirty="0">
                <a:latin typeface="+mn-lt"/>
              </a:rPr>
              <a:t>ETTEPANEKUD</a:t>
            </a:r>
          </a:p>
          <a:p>
            <a:pPr algn="just">
              <a:lnSpc>
                <a:spcPct val="107000"/>
              </a:lnSpc>
              <a:spcAft>
                <a:spcPts val="800"/>
              </a:spcAft>
              <a:tabLst>
                <a:tab pos="457200" algn="l"/>
              </a:tabLst>
            </a:pPr>
            <a:r>
              <a:rPr lang="en-US" sz="2400" dirty="0">
                <a:latin typeface="+mn-lt"/>
              </a:rPr>
              <a:t>J</a:t>
            </a:r>
            <a:r>
              <a:rPr lang="et-EE" sz="2400" dirty="0">
                <a:latin typeface="+mn-lt"/>
              </a:rPr>
              <a:t>uhatuse ettepanek</a:t>
            </a:r>
            <a:r>
              <a:rPr lang="en-US" sz="2400" dirty="0">
                <a:latin typeface="+mn-lt"/>
              </a:rPr>
              <a:t>: </a:t>
            </a:r>
            <a:r>
              <a:rPr lang="et-EE" sz="2400" dirty="0">
                <a:latin typeface="+mn-lt"/>
              </a:rPr>
              <a:t> Kutsuda tagasi tänane juhatus täies ko</a:t>
            </a:r>
            <a:r>
              <a:rPr lang="en-US" sz="2400" dirty="0">
                <a:latin typeface="+mn-lt"/>
              </a:rPr>
              <a:t>o</a:t>
            </a:r>
            <a:r>
              <a:rPr lang="et-EE" sz="2400" dirty="0">
                <a:latin typeface="+mn-lt"/>
              </a:rPr>
              <a:t>sseisus ning määrata uus juhatus sh. president, 7 liikmelisena. </a:t>
            </a:r>
            <a:endParaRPr lang="en-US" sz="2400" dirty="0">
              <a:latin typeface="+mn-lt"/>
            </a:endParaRPr>
          </a:p>
          <a:p>
            <a:pPr algn="just">
              <a:lnSpc>
                <a:spcPct val="107000"/>
              </a:lnSpc>
              <a:spcAft>
                <a:spcPts val="800"/>
              </a:spcAft>
              <a:tabLst>
                <a:tab pos="457200" algn="l"/>
              </a:tabLst>
            </a:pPr>
            <a:r>
              <a:rPr lang="et-EE" sz="2400" dirty="0">
                <a:latin typeface="+mn-lt"/>
              </a:rPr>
              <a:t>Liikmetelt saadud ettepanek</a:t>
            </a:r>
            <a:r>
              <a:rPr lang="en-US" sz="2400" dirty="0">
                <a:latin typeface="+mn-lt"/>
              </a:rPr>
              <a:t>: </a:t>
            </a:r>
            <a:r>
              <a:rPr lang="et-EE" sz="2400" dirty="0">
                <a:latin typeface="+mn-lt"/>
              </a:rPr>
              <a:t>Kutsuda tagasi tänane juhatus täies ko</a:t>
            </a:r>
            <a:r>
              <a:rPr lang="en-US" sz="2400" dirty="0">
                <a:latin typeface="+mn-lt"/>
              </a:rPr>
              <a:t>o</a:t>
            </a:r>
            <a:r>
              <a:rPr lang="et-EE" sz="2400" dirty="0">
                <a:latin typeface="+mn-lt"/>
              </a:rPr>
              <a:t>sseisus ning</a:t>
            </a:r>
            <a:r>
              <a:rPr lang="en-US" sz="2400" dirty="0">
                <a:latin typeface="+mn-lt"/>
              </a:rPr>
              <a:t> </a:t>
            </a:r>
            <a:r>
              <a:rPr lang="et-EE" sz="2400" dirty="0">
                <a:latin typeface="+mn-lt"/>
              </a:rPr>
              <a:t>määrata uus juhatus sh. president, 9 liikmelisena</a:t>
            </a:r>
            <a:endParaRPr lang="en-US" sz="2400" dirty="0">
              <a:latin typeface="+mn-lt"/>
            </a:endParaRPr>
          </a:p>
          <a:p>
            <a:pPr marL="0" indent="0" algn="just">
              <a:lnSpc>
                <a:spcPct val="107000"/>
              </a:lnSpc>
              <a:spcAft>
                <a:spcPts val="800"/>
              </a:spcAft>
              <a:buNone/>
              <a:tabLst>
                <a:tab pos="457200" algn="l"/>
              </a:tabLst>
            </a:pPr>
            <a:endParaRPr lang="en-US" sz="2400" dirty="0">
              <a:latin typeface="+mn-lt"/>
            </a:endParaRPr>
          </a:p>
          <a:p>
            <a:pPr marL="0" indent="0" algn="just">
              <a:lnSpc>
                <a:spcPct val="107000"/>
              </a:lnSpc>
              <a:spcAft>
                <a:spcPts val="800"/>
              </a:spcAft>
              <a:buNone/>
              <a:tabLst>
                <a:tab pos="457200" algn="l"/>
              </a:tabLst>
            </a:pPr>
            <a:r>
              <a:rPr lang="en-US" sz="2400" u="sng" dirty="0">
                <a:latin typeface="+mn-lt"/>
              </a:rPr>
              <a:t>KINNITAMINE</a:t>
            </a:r>
          </a:p>
        </p:txBody>
      </p:sp>
    </p:spTree>
    <p:extLst>
      <p:ext uri="{BB962C8B-B14F-4D97-AF65-F5344CB8AC3E}">
        <p14:creationId xmlns:p14="http://schemas.microsoft.com/office/powerpoint/2010/main" val="4177679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Aft>
                <a:spcPts val="800"/>
              </a:spcAft>
              <a:tabLst>
                <a:tab pos="457200" algn="l"/>
              </a:tabLst>
            </a:pPr>
            <a:r>
              <a:rPr lang="et-EE" dirty="0"/>
              <a:t>ETFLi põhikirja muutmine</a:t>
            </a:r>
          </a:p>
        </p:txBody>
      </p:sp>
      <p:sp>
        <p:nvSpPr>
          <p:cNvPr id="3" name="Content Placeholder 2"/>
          <p:cNvSpPr>
            <a:spLocks noGrp="1"/>
          </p:cNvSpPr>
          <p:nvPr>
            <p:ph idx="1"/>
          </p:nvPr>
        </p:nvSpPr>
        <p:spPr>
          <a:xfrm>
            <a:off x="748683" y="1735285"/>
            <a:ext cx="10605117" cy="4607531"/>
          </a:xfrm>
        </p:spPr>
        <p:txBody>
          <a:bodyPr>
            <a:normAutofit/>
          </a:bodyPr>
          <a:lstStyle/>
          <a:p>
            <a:pPr marL="0" indent="0" algn="just" hangingPunct="0">
              <a:spcBef>
                <a:spcPts val="500"/>
              </a:spcBef>
              <a:spcAft>
                <a:spcPts val="500"/>
              </a:spcAft>
              <a:buNone/>
            </a:pPr>
            <a:r>
              <a:rPr lang="en-US" sz="1800" i="1" dirty="0" err="1">
                <a:solidFill>
                  <a:srgbClr val="000000"/>
                </a:solidFill>
                <a:latin typeface="Calibri" panose="020F0502020204030204" pitchFamily="34" charset="0"/>
              </a:rPr>
              <a:t>Vastavalt</a:t>
            </a:r>
            <a:r>
              <a:rPr lang="en-US" sz="1800" i="1" dirty="0">
                <a:solidFill>
                  <a:srgbClr val="000000"/>
                </a:solidFill>
                <a:latin typeface="Calibri" panose="020F0502020204030204" pitchFamily="34" charset="0"/>
              </a:rPr>
              <a:t> 21.11.2019 </a:t>
            </a:r>
            <a:r>
              <a:rPr lang="en-US" sz="1800" i="1" dirty="0" err="1">
                <a:solidFill>
                  <a:srgbClr val="000000"/>
                </a:solidFill>
                <a:latin typeface="Calibri" panose="020F0502020204030204" pitchFamily="34" charset="0"/>
              </a:rPr>
              <a:t>toimunud</a:t>
            </a:r>
            <a:r>
              <a:rPr lang="en-US" sz="1800" i="1" dirty="0">
                <a:solidFill>
                  <a:srgbClr val="000000"/>
                </a:solidFill>
                <a:latin typeface="Calibri" panose="020F0502020204030204" pitchFamily="34" charset="0"/>
              </a:rPr>
              <a:t> </a:t>
            </a:r>
            <a:r>
              <a:rPr lang="en-US" sz="1800" i="1" dirty="0" err="1">
                <a:solidFill>
                  <a:srgbClr val="000000"/>
                </a:solidFill>
                <a:latin typeface="Calibri" panose="020F0502020204030204" pitchFamily="34" charset="0"/>
              </a:rPr>
              <a:t>volikogul</a:t>
            </a:r>
            <a:r>
              <a:rPr lang="en-US" sz="1800" i="1" dirty="0">
                <a:solidFill>
                  <a:srgbClr val="000000"/>
                </a:solidFill>
                <a:latin typeface="Calibri" panose="020F0502020204030204" pitchFamily="34" charset="0"/>
              </a:rPr>
              <a:t> </a:t>
            </a:r>
            <a:r>
              <a:rPr lang="en-US" sz="1800" i="1" dirty="0" err="1">
                <a:solidFill>
                  <a:srgbClr val="000000"/>
                </a:solidFill>
                <a:latin typeface="Calibri" panose="020F0502020204030204" pitchFamily="34" charset="0"/>
              </a:rPr>
              <a:t>otsustatule</a:t>
            </a:r>
            <a:r>
              <a:rPr lang="en-US" sz="1800" i="1" dirty="0">
                <a:solidFill>
                  <a:srgbClr val="000000"/>
                </a:solidFill>
                <a:latin typeface="Calibri" panose="020F0502020204030204" pitchFamily="34" charset="0"/>
              </a:rPr>
              <a:t>. </a:t>
            </a: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a:lnSpc>
                <a:spcPct val="107000"/>
              </a:lnSpc>
              <a:spcAft>
                <a:spcPts val="800"/>
              </a:spcAft>
              <a:buNone/>
              <a:tabLst>
                <a:tab pos="457200" algn="l"/>
              </a:tabLst>
            </a:pPr>
            <a:endParaRPr lang="et-EE" sz="1800" i="1" dirty="0">
              <a:solidFill>
                <a:srgbClr val="000000"/>
              </a:solidFill>
              <a:latin typeface="Calibri" panose="020F0502020204030204" pitchFamily="34" charset="0"/>
            </a:endParaRPr>
          </a:p>
          <a:p>
            <a:pPr algn="just">
              <a:lnSpc>
                <a:spcPct val="107000"/>
              </a:lnSpc>
              <a:spcAft>
                <a:spcPts val="800"/>
              </a:spcAft>
              <a:tabLst>
                <a:tab pos="457200" algn="l"/>
              </a:tabLst>
            </a:pPr>
            <a:endParaRPr lang="et-EE" sz="1800" dirty="0"/>
          </a:p>
        </p:txBody>
      </p:sp>
      <p:pic>
        <p:nvPicPr>
          <p:cNvPr id="5" name="Picture 4">
            <a:extLst>
              <a:ext uri="{FF2B5EF4-FFF2-40B4-BE49-F238E27FC236}">
                <a16:creationId xmlns:a16="http://schemas.microsoft.com/office/drawing/2014/main" id="{9BD52BE1-6FCA-423F-817E-0A51510BF303}"/>
              </a:ext>
            </a:extLst>
          </p:cNvPr>
          <p:cNvPicPr>
            <a:picLocks noChangeAspect="1"/>
          </p:cNvPicPr>
          <p:nvPr/>
        </p:nvPicPr>
        <p:blipFill>
          <a:blip r:embed="rId2"/>
          <a:stretch>
            <a:fillRect/>
          </a:stretch>
        </p:blipFill>
        <p:spPr>
          <a:xfrm>
            <a:off x="748683" y="2205731"/>
            <a:ext cx="7824186" cy="3666640"/>
          </a:xfrm>
          <a:prstGeom prst="rect">
            <a:avLst/>
          </a:prstGeom>
        </p:spPr>
      </p:pic>
    </p:spTree>
    <p:extLst>
      <p:ext uri="{BB962C8B-B14F-4D97-AF65-F5344CB8AC3E}">
        <p14:creationId xmlns:p14="http://schemas.microsoft.com/office/powerpoint/2010/main" val="3662222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Aft>
                <a:spcPts val="800"/>
              </a:spcAft>
              <a:tabLst>
                <a:tab pos="457200" algn="l"/>
              </a:tabLst>
            </a:pPr>
            <a:r>
              <a:rPr lang="et-EE" dirty="0"/>
              <a:t>ETFLi põhikirja muutmine</a:t>
            </a:r>
          </a:p>
        </p:txBody>
      </p:sp>
      <p:sp>
        <p:nvSpPr>
          <p:cNvPr id="3" name="Content Placeholder 2"/>
          <p:cNvSpPr>
            <a:spLocks noGrp="1"/>
          </p:cNvSpPr>
          <p:nvPr>
            <p:ph idx="1"/>
          </p:nvPr>
        </p:nvSpPr>
        <p:spPr>
          <a:xfrm>
            <a:off x="748683" y="1735285"/>
            <a:ext cx="10605117" cy="4607531"/>
          </a:xfrm>
        </p:spPr>
        <p:txBody>
          <a:bodyPr>
            <a:normAutofit lnSpcReduction="10000"/>
          </a:bodyPr>
          <a:lstStyle/>
          <a:p>
            <a:pPr marL="0" indent="0" algn="just" hangingPunct="0">
              <a:spcBef>
                <a:spcPts val="500"/>
              </a:spcBef>
              <a:spcAft>
                <a:spcPts val="500"/>
              </a:spcAft>
              <a:buNone/>
            </a:pPr>
            <a:r>
              <a:rPr lang="en-US" sz="1800" i="1" dirty="0" err="1">
                <a:solidFill>
                  <a:srgbClr val="000000"/>
                </a:solidFill>
                <a:latin typeface="Calibri" panose="020F0502020204030204" pitchFamily="34" charset="0"/>
              </a:rPr>
              <a:t>Vastavalt</a:t>
            </a:r>
            <a:r>
              <a:rPr lang="en-US" sz="1800" i="1" dirty="0">
                <a:solidFill>
                  <a:srgbClr val="000000"/>
                </a:solidFill>
                <a:latin typeface="Calibri" panose="020F0502020204030204" pitchFamily="34" charset="0"/>
              </a:rPr>
              <a:t> 21.11.2019 </a:t>
            </a:r>
            <a:r>
              <a:rPr lang="en-US" sz="1800" i="1" dirty="0" err="1">
                <a:solidFill>
                  <a:srgbClr val="000000"/>
                </a:solidFill>
                <a:latin typeface="Calibri" panose="020F0502020204030204" pitchFamily="34" charset="0"/>
              </a:rPr>
              <a:t>toimunud</a:t>
            </a:r>
            <a:r>
              <a:rPr lang="en-US" sz="1800" i="1" dirty="0">
                <a:solidFill>
                  <a:srgbClr val="000000"/>
                </a:solidFill>
                <a:latin typeface="Calibri" panose="020F0502020204030204" pitchFamily="34" charset="0"/>
              </a:rPr>
              <a:t> </a:t>
            </a:r>
            <a:r>
              <a:rPr lang="en-US" sz="1800" i="1" dirty="0" err="1">
                <a:solidFill>
                  <a:srgbClr val="000000"/>
                </a:solidFill>
                <a:latin typeface="Calibri" panose="020F0502020204030204" pitchFamily="34" charset="0"/>
              </a:rPr>
              <a:t>volikogul</a:t>
            </a:r>
            <a:r>
              <a:rPr lang="en-US" sz="1800" i="1" dirty="0">
                <a:solidFill>
                  <a:srgbClr val="000000"/>
                </a:solidFill>
                <a:latin typeface="Calibri" panose="020F0502020204030204" pitchFamily="34" charset="0"/>
              </a:rPr>
              <a:t> </a:t>
            </a:r>
            <a:r>
              <a:rPr lang="en-US" sz="1800" i="1" dirty="0" err="1">
                <a:solidFill>
                  <a:srgbClr val="000000"/>
                </a:solidFill>
                <a:latin typeface="Calibri" panose="020F0502020204030204" pitchFamily="34" charset="0"/>
              </a:rPr>
              <a:t>otsustatule</a:t>
            </a:r>
            <a:r>
              <a:rPr lang="en-US" sz="1800" i="1" dirty="0">
                <a:solidFill>
                  <a:srgbClr val="000000"/>
                </a:solidFill>
                <a:latin typeface="Calibri" panose="020F0502020204030204" pitchFamily="34" charset="0"/>
              </a:rPr>
              <a:t>. </a:t>
            </a: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r>
              <a:rPr lang="en-US" sz="1800" i="1" dirty="0">
                <a:solidFill>
                  <a:srgbClr val="000000"/>
                </a:solidFill>
                <a:latin typeface="Calibri" panose="020F0502020204030204" pitchFamily="34" charset="0"/>
              </a:rPr>
              <a:t>HÄÄLETAMINE</a:t>
            </a: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a:lnSpc>
                <a:spcPct val="107000"/>
              </a:lnSpc>
              <a:spcAft>
                <a:spcPts val="800"/>
              </a:spcAft>
              <a:buNone/>
              <a:tabLst>
                <a:tab pos="457200" algn="l"/>
              </a:tabLst>
            </a:pPr>
            <a:endParaRPr lang="et-EE" sz="1800" i="1" dirty="0">
              <a:solidFill>
                <a:srgbClr val="000000"/>
              </a:solidFill>
              <a:latin typeface="Calibri" panose="020F0502020204030204" pitchFamily="34" charset="0"/>
            </a:endParaRPr>
          </a:p>
          <a:p>
            <a:pPr algn="just">
              <a:lnSpc>
                <a:spcPct val="107000"/>
              </a:lnSpc>
              <a:spcAft>
                <a:spcPts val="800"/>
              </a:spcAft>
              <a:tabLst>
                <a:tab pos="457200" algn="l"/>
              </a:tabLst>
            </a:pPr>
            <a:endParaRPr lang="et-EE" sz="1800" dirty="0"/>
          </a:p>
        </p:txBody>
      </p:sp>
      <p:pic>
        <p:nvPicPr>
          <p:cNvPr id="6" name="Picture 5">
            <a:extLst>
              <a:ext uri="{FF2B5EF4-FFF2-40B4-BE49-F238E27FC236}">
                <a16:creationId xmlns:a16="http://schemas.microsoft.com/office/drawing/2014/main" id="{CD41D444-E217-4E42-9377-1E02E847DB52}"/>
              </a:ext>
            </a:extLst>
          </p:cNvPr>
          <p:cNvPicPr>
            <a:picLocks noChangeAspect="1"/>
          </p:cNvPicPr>
          <p:nvPr/>
        </p:nvPicPr>
        <p:blipFill>
          <a:blip r:embed="rId2"/>
          <a:stretch>
            <a:fillRect/>
          </a:stretch>
        </p:blipFill>
        <p:spPr>
          <a:xfrm>
            <a:off x="2829513" y="2165404"/>
            <a:ext cx="6771410" cy="4031209"/>
          </a:xfrm>
          <a:prstGeom prst="rect">
            <a:avLst/>
          </a:prstGeom>
        </p:spPr>
      </p:pic>
    </p:spTree>
    <p:extLst>
      <p:ext uri="{BB962C8B-B14F-4D97-AF65-F5344CB8AC3E}">
        <p14:creationId xmlns:p14="http://schemas.microsoft.com/office/powerpoint/2010/main" val="2954802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Aft>
                <a:spcPts val="800"/>
              </a:spcAft>
              <a:tabLst>
                <a:tab pos="457200" algn="l"/>
              </a:tabLst>
            </a:pPr>
            <a:r>
              <a:rPr lang="et-EE" dirty="0"/>
              <a:t>Presidendi ja juhatuse liikmete</a:t>
            </a:r>
            <a:r>
              <a:rPr lang="en-US" dirty="0"/>
              <a:t> </a:t>
            </a:r>
            <a:br>
              <a:rPr lang="en-US" dirty="0"/>
            </a:br>
            <a:r>
              <a:rPr lang="et-EE" dirty="0"/>
              <a:t>valimise kor</a:t>
            </a:r>
            <a:r>
              <a:rPr lang="en-US" dirty="0"/>
              <a:t>d</a:t>
            </a:r>
            <a:endParaRPr lang="et-EE" dirty="0"/>
          </a:p>
        </p:txBody>
      </p:sp>
      <p:sp>
        <p:nvSpPr>
          <p:cNvPr id="3" name="Content Placeholder 2"/>
          <p:cNvSpPr>
            <a:spLocks noGrp="1"/>
          </p:cNvSpPr>
          <p:nvPr>
            <p:ph idx="1"/>
          </p:nvPr>
        </p:nvSpPr>
        <p:spPr>
          <a:xfrm>
            <a:off x="748683" y="1885343"/>
            <a:ext cx="10605117" cy="4607531"/>
          </a:xfrm>
        </p:spPr>
        <p:txBody>
          <a:bodyPr>
            <a:normAutofit fontScale="85000" lnSpcReduction="20000"/>
          </a:bodyPr>
          <a:lstStyle/>
          <a:p>
            <a:pPr marL="0" indent="0" hangingPunct="0">
              <a:spcBef>
                <a:spcPts val="500"/>
              </a:spcBef>
              <a:spcAft>
                <a:spcPts val="500"/>
              </a:spcAft>
              <a:buNone/>
            </a:pPr>
            <a:r>
              <a:rPr lang="et-EE" sz="2100" i="1" dirty="0">
                <a:solidFill>
                  <a:srgbClr val="000000"/>
                </a:solidFill>
                <a:latin typeface="Calibri" panose="020F0502020204030204" pitchFamily="34" charset="0"/>
              </a:rPr>
              <a:t>Enamus muudatusettepanekuid on tehnilised- hääletussedelite täitmisest….</a:t>
            </a:r>
            <a:br>
              <a:rPr lang="et-EE" sz="2100" i="1" dirty="0">
                <a:solidFill>
                  <a:srgbClr val="000000"/>
                </a:solidFill>
                <a:latin typeface="Calibri" panose="020F0502020204030204" pitchFamily="34" charset="0"/>
              </a:rPr>
            </a:br>
            <a:endParaRPr lang="et-EE" sz="2100" i="1" dirty="0">
              <a:solidFill>
                <a:srgbClr val="000000"/>
              </a:solidFill>
              <a:latin typeface="Calibri" panose="020F0502020204030204" pitchFamily="34" charset="0"/>
            </a:endParaRPr>
          </a:p>
          <a:p>
            <a:pPr marL="0" indent="0" algn="just" hangingPunct="0">
              <a:spcBef>
                <a:spcPts val="500"/>
              </a:spcBef>
              <a:spcAft>
                <a:spcPts val="500"/>
              </a:spcAft>
              <a:buNone/>
            </a:pPr>
            <a:r>
              <a:rPr lang="et-EE" sz="2100" i="1" dirty="0">
                <a:solidFill>
                  <a:srgbClr val="000000"/>
                </a:solidFill>
                <a:latin typeface="Calibri" panose="020F0502020204030204" pitchFamily="34" charset="0"/>
              </a:rPr>
              <a:t>Väljavõte praegu kehtivast korrast koos sisulise muudatusettepanekuga:</a:t>
            </a: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r>
              <a:rPr lang="en-US" sz="1800" i="1" dirty="0">
                <a:solidFill>
                  <a:srgbClr val="000000"/>
                </a:solidFill>
                <a:latin typeface="Calibri" panose="020F0502020204030204" pitchFamily="34" charset="0"/>
              </a:rPr>
              <a:t>HÄÄLETAMINE</a:t>
            </a:r>
          </a:p>
          <a:p>
            <a:pPr marL="0" indent="0" algn="just" hangingPunct="0">
              <a:spcBef>
                <a:spcPts val="500"/>
              </a:spcBef>
              <a:spcAft>
                <a:spcPts val="500"/>
              </a:spcAft>
              <a:buNone/>
            </a:pPr>
            <a:endParaRPr lang="en-US"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a:lnSpc>
                <a:spcPct val="107000"/>
              </a:lnSpc>
              <a:spcAft>
                <a:spcPts val="800"/>
              </a:spcAft>
              <a:buNone/>
              <a:tabLst>
                <a:tab pos="457200" algn="l"/>
              </a:tabLst>
            </a:pPr>
            <a:endParaRPr lang="et-EE" sz="1800" i="1" dirty="0">
              <a:solidFill>
                <a:srgbClr val="000000"/>
              </a:solidFill>
              <a:latin typeface="Calibri" panose="020F0502020204030204" pitchFamily="34" charset="0"/>
            </a:endParaRPr>
          </a:p>
          <a:p>
            <a:pPr algn="just">
              <a:lnSpc>
                <a:spcPct val="107000"/>
              </a:lnSpc>
              <a:spcAft>
                <a:spcPts val="800"/>
              </a:spcAft>
              <a:tabLst>
                <a:tab pos="457200" algn="l"/>
              </a:tabLst>
            </a:pPr>
            <a:endParaRPr lang="et-EE" sz="1800" dirty="0"/>
          </a:p>
        </p:txBody>
      </p:sp>
      <p:pic>
        <p:nvPicPr>
          <p:cNvPr id="5" name="Picture 4">
            <a:extLst>
              <a:ext uri="{FF2B5EF4-FFF2-40B4-BE49-F238E27FC236}">
                <a16:creationId xmlns:a16="http://schemas.microsoft.com/office/drawing/2014/main" id="{9258C68E-E20E-4CCF-9FA4-9F23E28765AB}"/>
              </a:ext>
            </a:extLst>
          </p:cNvPr>
          <p:cNvPicPr>
            <a:picLocks noChangeAspect="1"/>
          </p:cNvPicPr>
          <p:nvPr/>
        </p:nvPicPr>
        <p:blipFill>
          <a:blip r:embed="rId2"/>
          <a:stretch>
            <a:fillRect/>
          </a:stretch>
        </p:blipFill>
        <p:spPr>
          <a:xfrm>
            <a:off x="992798" y="2775757"/>
            <a:ext cx="9826562" cy="3076401"/>
          </a:xfrm>
          <a:prstGeom prst="rect">
            <a:avLst/>
          </a:prstGeom>
        </p:spPr>
      </p:pic>
    </p:spTree>
    <p:extLst>
      <p:ext uri="{BB962C8B-B14F-4D97-AF65-F5344CB8AC3E}">
        <p14:creationId xmlns:p14="http://schemas.microsoft.com/office/powerpoint/2010/main" val="3187173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Aft>
                <a:spcPts val="800"/>
              </a:spcAft>
              <a:tabLst>
                <a:tab pos="457200" algn="l"/>
              </a:tabLst>
            </a:pPr>
            <a:r>
              <a:rPr lang="en-US" dirty="0" err="1"/>
              <a:t>Suur</a:t>
            </a:r>
            <a:r>
              <a:rPr lang="en-US" dirty="0"/>
              <a:t> </a:t>
            </a:r>
            <a:r>
              <a:rPr lang="en-US" dirty="0" err="1"/>
              <a:t>tänu</a:t>
            </a:r>
            <a:r>
              <a:rPr lang="en-US" dirty="0"/>
              <a:t>!</a:t>
            </a:r>
            <a:endParaRPr lang="et-EE" dirty="0"/>
          </a:p>
        </p:txBody>
      </p:sp>
      <p:sp>
        <p:nvSpPr>
          <p:cNvPr id="3" name="Content Placeholder 2"/>
          <p:cNvSpPr>
            <a:spLocks noGrp="1"/>
          </p:cNvSpPr>
          <p:nvPr>
            <p:ph idx="1"/>
          </p:nvPr>
        </p:nvSpPr>
        <p:spPr>
          <a:xfrm>
            <a:off x="838199" y="2405849"/>
            <a:ext cx="10605117" cy="3771114"/>
          </a:xfrm>
        </p:spPr>
        <p:txBody>
          <a:bodyPr>
            <a:normAutofit/>
          </a:bodyPr>
          <a:lstStyle/>
          <a:p>
            <a:pPr marL="0" indent="0" algn="just">
              <a:lnSpc>
                <a:spcPct val="107000"/>
              </a:lnSpc>
              <a:spcAft>
                <a:spcPts val="800"/>
              </a:spcAft>
              <a:buNone/>
              <a:tabLst>
                <a:tab pos="457200" algn="l"/>
              </a:tabLst>
            </a:pPr>
            <a:endParaRPr lang="et-EE" sz="1800" i="1" dirty="0">
              <a:solidFill>
                <a:srgbClr val="000000"/>
              </a:solidFill>
              <a:latin typeface="Calibri" panose="020F0502020204030204" pitchFamily="34" charset="0"/>
            </a:endParaRPr>
          </a:p>
          <a:p>
            <a:pPr marL="0" indent="0" algn="just">
              <a:lnSpc>
                <a:spcPct val="107000"/>
              </a:lnSpc>
              <a:spcAft>
                <a:spcPts val="800"/>
              </a:spcAft>
              <a:buNone/>
              <a:tabLst>
                <a:tab pos="457200" algn="l"/>
              </a:tabLst>
            </a:pPr>
            <a:endParaRPr lang="et-EE" sz="1800" i="1" dirty="0">
              <a:solidFill>
                <a:srgbClr val="000000"/>
              </a:solidFill>
              <a:latin typeface="Calibri" panose="020F0502020204030204" pitchFamily="34" charset="0"/>
            </a:endParaRPr>
          </a:p>
          <a:p>
            <a:pPr algn="just">
              <a:lnSpc>
                <a:spcPct val="107000"/>
              </a:lnSpc>
              <a:spcAft>
                <a:spcPts val="800"/>
              </a:spcAft>
              <a:tabLst>
                <a:tab pos="457200" algn="l"/>
              </a:tabLst>
            </a:pPr>
            <a:endParaRPr lang="et-EE" sz="1800" dirty="0"/>
          </a:p>
        </p:txBody>
      </p:sp>
      <p:pic>
        <p:nvPicPr>
          <p:cNvPr id="5" name="Picture 4">
            <a:extLst>
              <a:ext uri="{FF2B5EF4-FFF2-40B4-BE49-F238E27FC236}">
                <a16:creationId xmlns:a16="http://schemas.microsoft.com/office/drawing/2014/main" id="{3CE8B0C0-D174-4999-84AA-CC06709B0DDF}"/>
              </a:ext>
            </a:extLst>
          </p:cNvPr>
          <p:cNvPicPr>
            <a:picLocks noChangeAspect="1"/>
          </p:cNvPicPr>
          <p:nvPr/>
        </p:nvPicPr>
        <p:blipFill>
          <a:blip r:embed="rId2"/>
          <a:stretch>
            <a:fillRect/>
          </a:stretch>
        </p:blipFill>
        <p:spPr>
          <a:xfrm>
            <a:off x="2128911" y="1322363"/>
            <a:ext cx="7380850" cy="5535637"/>
          </a:xfrm>
          <a:prstGeom prst="rect">
            <a:avLst/>
          </a:prstGeom>
        </p:spPr>
      </p:pic>
    </p:spTree>
    <p:extLst>
      <p:ext uri="{BB962C8B-B14F-4D97-AF65-F5344CB8AC3E}">
        <p14:creationId xmlns:p14="http://schemas.microsoft.com/office/powerpoint/2010/main" val="657288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Aft>
                <a:spcPts val="800"/>
              </a:spcAft>
              <a:tabLst>
                <a:tab pos="457200" algn="l"/>
              </a:tabLst>
            </a:pPr>
            <a:r>
              <a:rPr lang="et-EE" b="1" dirty="0"/>
              <a:t>Valimiskomisjon</a:t>
            </a:r>
          </a:p>
        </p:txBody>
      </p:sp>
      <p:sp>
        <p:nvSpPr>
          <p:cNvPr id="3" name="Content Placeholder 2"/>
          <p:cNvSpPr>
            <a:spLocks noGrp="1"/>
          </p:cNvSpPr>
          <p:nvPr>
            <p:ph idx="1"/>
          </p:nvPr>
        </p:nvSpPr>
        <p:spPr>
          <a:xfrm>
            <a:off x="838199" y="2405849"/>
            <a:ext cx="10605117" cy="3771114"/>
          </a:xfrm>
        </p:spPr>
        <p:txBody>
          <a:bodyPr>
            <a:normAutofit/>
          </a:bodyPr>
          <a:lstStyle/>
          <a:p>
            <a:pPr marL="0" indent="0" algn="just">
              <a:lnSpc>
                <a:spcPct val="107000"/>
              </a:lnSpc>
              <a:spcAft>
                <a:spcPts val="800"/>
              </a:spcAft>
              <a:buNone/>
              <a:tabLst>
                <a:tab pos="457200" algn="l"/>
              </a:tabLst>
            </a:pPr>
            <a:r>
              <a:rPr lang="en-US" sz="1800" u="sng" dirty="0">
                <a:latin typeface="+mn-lt"/>
              </a:rPr>
              <a:t>ETTEPANEKUD</a:t>
            </a:r>
          </a:p>
          <a:p>
            <a:pPr algn="just">
              <a:lnSpc>
                <a:spcPct val="107000"/>
              </a:lnSpc>
              <a:spcAft>
                <a:spcPts val="800"/>
              </a:spcAft>
              <a:tabLst>
                <a:tab pos="457200" algn="l"/>
              </a:tabLst>
            </a:pPr>
            <a:r>
              <a:rPr lang="et-EE" sz="1800" dirty="0">
                <a:latin typeface="+mn-lt"/>
              </a:rPr>
              <a:t>Valida valimiskomijoni esimeheks E</a:t>
            </a:r>
            <a:r>
              <a:rPr lang="en-US" sz="1800" dirty="0" err="1">
                <a:latin typeface="+mn-lt"/>
              </a:rPr>
              <a:t>velin</a:t>
            </a:r>
            <a:r>
              <a:rPr lang="en-US" sz="1800" dirty="0">
                <a:latin typeface="+mn-lt"/>
              </a:rPr>
              <a:t> Tsirk</a:t>
            </a:r>
            <a:endParaRPr lang="et-EE" sz="1800" dirty="0">
              <a:latin typeface="+mn-lt"/>
            </a:endParaRPr>
          </a:p>
          <a:p>
            <a:pPr algn="just">
              <a:lnSpc>
                <a:spcPct val="107000"/>
              </a:lnSpc>
              <a:spcAft>
                <a:spcPts val="800"/>
              </a:spcAft>
              <a:tabLst>
                <a:tab pos="457200" algn="l"/>
              </a:tabLst>
            </a:pPr>
            <a:r>
              <a:rPr lang="et-EE" sz="1800" dirty="0">
                <a:latin typeface="+mn-lt"/>
              </a:rPr>
              <a:t>Valida valimiskomisjoni liikmeteks Epp Veskimägi ja Marianne Lifländer</a:t>
            </a:r>
          </a:p>
          <a:p>
            <a:pPr marL="0" indent="0" algn="just">
              <a:lnSpc>
                <a:spcPct val="107000"/>
              </a:lnSpc>
              <a:spcAft>
                <a:spcPts val="800"/>
              </a:spcAft>
              <a:buNone/>
              <a:tabLst>
                <a:tab pos="457200" algn="l"/>
              </a:tabLst>
            </a:pPr>
            <a:endParaRPr lang="en-US" sz="1800" dirty="0">
              <a:latin typeface="+mn-lt"/>
            </a:endParaRPr>
          </a:p>
          <a:p>
            <a:pPr marL="0" indent="0" algn="just">
              <a:lnSpc>
                <a:spcPct val="107000"/>
              </a:lnSpc>
              <a:spcAft>
                <a:spcPts val="800"/>
              </a:spcAft>
              <a:buNone/>
              <a:tabLst>
                <a:tab pos="457200" algn="l"/>
              </a:tabLst>
            </a:pPr>
            <a:r>
              <a:rPr lang="en-US" sz="1800" u="sng" dirty="0">
                <a:latin typeface="+mn-lt"/>
              </a:rPr>
              <a:t>KINNITAMINE</a:t>
            </a: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a:lnSpc>
                <a:spcPct val="107000"/>
              </a:lnSpc>
              <a:spcAft>
                <a:spcPts val="800"/>
              </a:spcAft>
              <a:buNone/>
              <a:tabLst>
                <a:tab pos="457200" algn="l"/>
              </a:tabLst>
            </a:pPr>
            <a:endParaRPr lang="et-EE" sz="1800" i="1" dirty="0">
              <a:solidFill>
                <a:srgbClr val="000000"/>
              </a:solidFill>
              <a:latin typeface="Calibri" panose="020F0502020204030204" pitchFamily="34" charset="0"/>
            </a:endParaRPr>
          </a:p>
          <a:p>
            <a:pPr algn="just">
              <a:lnSpc>
                <a:spcPct val="107000"/>
              </a:lnSpc>
              <a:spcAft>
                <a:spcPts val="800"/>
              </a:spcAft>
              <a:tabLst>
                <a:tab pos="457200" algn="l"/>
              </a:tabLst>
            </a:pPr>
            <a:endParaRPr lang="et-EE" sz="1800" dirty="0"/>
          </a:p>
        </p:txBody>
      </p:sp>
    </p:spTree>
    <p:extLst>
      <p:ext uri="{BB962C8B-B14F-4D97-AF65-F5344CB8AC3E}">
        <p14:creationId xmlns:p14="http://schemas.microsoft.com/office/powerpoint/2010/main" val="99712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Aft>
                <a:spcPts val="800"/>
              </a:spcAft>
              <a:tabLst>
                <a:tab pos="457200" algn="l"/>
              </a:tabLst>
            </a:pPr>
            <a:r>
              <a:rPr lang="en-US" b="1" dirty="0" err="1"/>
              <a:t>Presidendi</a:t>
            </a:r>
            <a:r>
              <a:rPr lang="en-US" b="1" dirty="0"/>
              <a:t> </a:t>
            </a:r>
            <a:r>
              <a:rPr lang="en-US" b="1" dirty="0" err="1"/>
              <a:t>kandidaat</a:t>
            </a:r>
            <a:endParaRPr lang="et-EE" b="1" dirty="0"/>
          </a:p>
        </p:txBody>
      </p:sp>
      <p:sp>
        <p:nvSpPr>
          <p:cNvPr id="3" name="Content Placeholder 2"/>
          <p:cNvSpPr>
            <a:spLocks noGrp="1"/>
          </p:cNvSpPr>
          <p:nvPr>
            <p:ph idx="1"/>
          </p:nvPr>
        </p:nvSpPr>
        <p:spPr>
          <a:xfrm>
            <a:off x="838199" y="2876365"/>
            <a:ext cx="10605117" cy="3300598"/>
          </a:xfrm>
        </p:spPr>
        <p:txBody>
          <a:bodyPr>
            <a:normAutofit/>
          </a:bodyPr>
          <a:lstStyle/>
          <a:p>
            <a:pPr marL="0" lvl="0" indent="0" algn="ctr">
              <a:lnSpc>
                <a:spcPct val="107000"/>
              </a:lnSpc>
              <a:buNone/>
            </a:pPr>
            <a:r>
              <a:rPr lang="en-US" sz="8000" b="1" dirty="0">
                <a:effectLst/>
                <a:latin typeface="Calibri" panose="020F0502020204030204" pitchFamily="34" charset="0"/>
                <a:ea typeface="Calibri" panose="020F0502020204030204" pitchFamily="34" charset="0"/>
                <a:cs typeface="Times New Roman" panose="02020603050405020304" pitchFamily="18" charset="0"/>
              </a:rPr>
              <a:t>TIIT PRUULI</a:t>
            </a:r>
            <a:endParaRPr lang="et-EE" sz="8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tabLst>
                <a:tab pos="457200" algn="l"/>
              </a:tabLst>
            </a:pPr>
            <a:endParaRPr lang="et-EE" sz="1800" dirty="0"/>
          </a:p>
        </p:txBody>
      </p:sp>
    </p:spTree>
    <p:extLst>
      <p:ext uri="{BB962C8B-B14F-4D97-AF65-F5344CB8AC3E}">
        <p14:creationId xmlns:p14="http://schemas.microsoft.com/office/powerpoint/2010/main" val="1391890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Aft>
                <a:spcPts val="800"/>
              </a:spcAft>
              <a:tabLst>
                <a:tab pos="457200" algn="l"/>
              </a:tabLst>
            </a:pPr>
            <a:r>
              <a:rPr lang="en-US" sz="4000" b="1" dirty="0" err="1"/>
              <a:t>Juhatuse</a:t>
            </a:r>
            <a:r>
              <a:rPr lang="en-US" sz="4000" b="1" dirty="0"/>
              <a:t> </a:t>
            </a:r>
            <a:r>
              <a:rPr lang="en-US" sz="4000" b="1" dirty="0" err="1"/>
              <a:t>liikmete</a:t>
            </a:r>
            <a:r>
              <a:rPr lang="en-US" sz="4000" b="1" dirty="0"/>
              <a:t> </a:t>
            </a:r>
            <a:r>
              <a:rPr lang="en-US" sz="4000" b="1" dirty="0" err="1"/>
              <a:t>kandidaadid</a:t>
            </a:r>
            <a:endParaRPr lang="et-EE" sz="4000" b="1" dirty="0"/>
          </a:p>
        </p:txBody>
      </p:sp>
      <p:sp>
        <p:nvSpPr>
          <p:cNvPr id="3" name="Content Placeholder 2"/>
          <p:cNvSpPr>
            <a:spLocks noGrp="1"/>
          </p:cNvSpPr>
          <p:nvPr>
            <p:ph idx="1"/>
          </p:nvPr>
        </p:nvSpPr>
        <p:spPr>
          <a:xfrm>
            <a:off x="618978" y="1690688"/>
            <a:ext cx="11043139" cy="4486275"/>
          </a:xfrm>
        </p:spPr>
        <p:txBody>
          <a:bodyPr numCol="2">
            <a:normAutofit fontScale="32500" lnSpcReduction="20000"/>
          </a:bodyPr>
          <a:lstStyle/>
          <a:p>
            <a:pPr marL="342900" indent="-342900" algn="just">
              <a:lnSpc>
                <a:spcPct val="107000"/>
              </a:lnSpc>
              <a:spcAft>
                <a:spcPts val="800"/>
              </a:spcAft>
              <a:buFont typeface="+mj-lt"/>
              <a:buAutoNum type="arabicPeriod"/>
              <a:tabLst>
                <a:tab pos="457200" algn="l"/>
              </a:tabLst>
            </a:pPr>
            <a:r>
              <a:rPr lang="en-US" sz="9500" b="1" i="1" dirty="0">
                <a:solidFill>
                  <a:srgbClr val="000000"/>
                </a:solidFill>
                <a:latin typeface="Calibri" panose="020F0502020204030204" pitchFamily="34" charset="0"/>
              </a:rPr>
              <a:t>AIVO TAKIS</a:t>
            </a:r>
          </a:p>
          <a:p>
            <a:pPr marL="342900" indent="-342900" algn="just">
              <a:lnSpc>
                <a:spcPct val="107000"/>
              </a:lnSpc>
              <a:spcAft>
                <a:spcPts val="800"/>
              </a:spcAft>
              <a:buFont typeface="+mj-lt"/>
              <a:buAutoNum type="arabicPeriod"/>
              <a:tabLst>
                <a:tab pos="457200" algn="l"/>
              </a:tabLst>
            </a:pPr>
            <a:r>
              <a:rPr lang="en-US" sz="9600" b="1" i="1" dirty="0">
                <a:solidFill>
                  <a:srgbClr val="000000"/>
                </a:solidFill>
                <a:latin typeface="Calibri" panose="020F0502020204030204" pitchFamily="34" charset="0"/>
              </a:rPr>
              <a:t>DAISY JÄRVA</a:t>
            </a:r>
          </a:p>
          <a:p>
            <a:pPr marL="342900" indent="-342900" algn="just">
              <a:lnSpc>
                <a:spcPct val="107000"/>
              </a:lnSpc>
              <a:spcAft>
                <a:spcPts val="800"/>
              </a:spcAft>
              <a:buFont typeface="+mj-lt"/>
              <a:buAutoNum type="arabicPeriod"/>
              <a:tabLst>
                <a:tab pos="457200" algn="l"/>
              </a:tabLst>
            </a:pPr>
            <a:r>
              <a:rPr lang="en-US" sz="9600" b="1" i="1" dirty="0">
                <a:solidFill>
                  <a:srgbClr val="000000"/>
                </a:solidFill>
                <a:latin typeface="Calibri" panose="020F0502020204030204" pitchFamily="34" charset="0"/>
              </a:rPr>
              <a:t>ENN VILGO</a:t>
            </a:r>
          </a:p>
          <a:p>
            <a:pPr marL="342900" indent="-342900" algn="just">
              <a:lnSpc>
                <a:spcPct val="107000"/>
              </a:lnSpc>
              <a:spcAft>
                <a:spcPts val="800"/>
              </a:spcAft>
              <a:buFont typeface="+mj-lt"/>
              <a:buAutoNum type="arabicPeriod"/>
              <a:tabLst>
                <a:tab pos="457200" algn="l"/>
              </a:tabLst>
            </a:pPr>
            <a:r>
              <a:rPr lang="en-US" sz="9600" b="1" i="1" dirty="0">
                <a:solidFill>
                  <a:srgbClr val="000000"/>
                </a:solidFill>
                <a:latin typeface="Calibri" panose="020F0502020204030204" pitchFamily="34" charset="0"/>
              </a:rPr>
              <a:t>HELDUR ALLESE</a:t>
            </a:r>
          </a:p>
          <a:p>
            <a:pPr marL="342900" indent="-342900" algn="just">
              <a:lnSpc>
                <a:spcPct val="107000"/>
              </a:lnSpc>
              <a:spcAft>
                <a:spcPts val="800"/>
              </a:spcAft>
              <a:buFont typeface="+mj-lt"/>
              <a:buAutoNum type="arabicPeriod"/>
              <a:tabLst>
                <a:tab pos="457200" algn="l"/>
              </a:tabLst>
            </a:pPr>
            <a:r>
              <a:rPr lang="en-US" sz="9600" b="1" i="1" dirty="0">
                <a:solidFill>
                  <a:srgbClr val="000000"/>
                </a:solidFill>
                <a:latin typeface="Calibri" panose="020F0502020204030204" pitchFamily="34" charset="0"/>
              </a:rPr>
              <a:t>KÜLLI KARING</a:t>
            </a:r>
          </a:p>
          <a:p>
            <a:pPr marL="342900" indent="-342900" algn="just">
              <a:lnSpc>
                <a:spcPct val="107000"/>
              </a:lnSpc>
              <a:spcAft>
                <a:spcPts val="800"/>
              </a:spcAft>
              <a:buFont typeface="+mj-lt"/>
              <a:buAutoNum type="arabicPeriod"/>
              <a:tabLst>
                <a:tab pos="457200" algn="l"/>
              </a:tabLst>
            </a:pPr>
            <a:r>
              <a:rPr lang="en-US" sz="9600" b="1" i="1" dirty="0">
                <a:solidFill>
                  <a:srgbClr val="000000"/>
                </a:solidFill>
                <a:latin typeface="Calibri" panose="020F0502020204030204" pitchFamily="34" charset="0"/>
              </a:rPr>
              <a:t>LEHO NÕLVAK</a:t>
            </a:r>
          </a:p>
          <a:p>
            <a:pPr marL="342900" indent="-342900" algn="just">
              <a:lnSpc>
                <a:spcPct val="107000"/>
              </a:lnSpc>
              <a:spcAft>
                <a:spcPts val="800"/>
              </a:spcAft>
              <a:buFont typeface="+mj-lt"/>
              <a:buAutoNum type="arabicPeriod"/>
              <a:tabLst>
                <a:tab pos="457200" algn="l"/>
              </a:tabLst>
            </a:pPr>
            <a:r>
              <a:rPr lang="en-US" sz="9600" b="1" i="1" dirty="0">
                <a:solidFill>
                  <a:srgbClr val="000000"/>
                </a:solidFill>
                <a:latin typeface="Calibri" panose="020F0502020204030204" pitchFamily="34" charset="0"/>
              </a:rPr>
              <a:t>LEMBIT TOMIKAS</a:t>
            </a:r>
          </a:p>
          <a:p>
            <a:pPr marL="342900" indent="-342900" algn="just">
              <a:lnSpc>
                <a:spcPct val="107000"/>
              </a:lnSpc>
              <a:spcAft>
                <a:spcPts val="800"/>
              </a:spcAft>
              <a:buFont typeface="+mj-lt"/>
              <a:buAutoNum type="arabicPeriod"/>
              <a:tabLst>
                <a:tab pos="457200" algn="l"/>
              </a:tabLst>
            </a:pPr>
            <a:r>
              <a:rPr lang="en-US" sz="9600" b="1" i="1" dirty="0">
                <a:solidFill>
                  <a:srgbClr val="000000"/>
                </a:solidFill>
                <a:latin typeface="Calibri" panose="020F0502020204030204" pitchFamily="34" charset="0"/>
              </a:rPr>
              <a:t>MARGUS MÄNDMETS</a:t>
            </a:r>
          </a:p>
          <a:p>
            <a:pPr marL="342900" indent="-342900" algn="just">
              <a:lnSpc>
                <a:spcPct val="107000"/>
              </a:lnSpc>
              <a:spcAft>
                <a:spcPts val="800"/>
              </a:spcAft>
              <a:buFont typeface="+mj-lt"/>
              <a:buAutoNum type="arabicPeriod"/>
              <a:tabLst>
                <a:tab pos="457200" algn="l"/>
              </a:tabLst>
            </a:pPr>
            <a:r>
              <a:rPr lang="en-US" sz="9600" b="1" i="1" dirty="0">
                <a:solidFill>
                  <a:srgbClr val="000000"/>
                </a:solidFill>
                <a:latin typeface="Calibri" panose="020F0502020204030204" pitchFamily="34" charset="0"/>
              </a:rPr>
              <a:t>MARGUS PARVE</a:t>
            </a:r>
          </a:p>
          <a:p>
            <a:pPr marL="342900" indent="-342900" algn="just">
              <a:lnSpc>
                <a:spcPct val="107000"/>
              </a:lnSpc>
              <a:spcAft>
                <a:spcPts val="800"/>
              </a:spcAft>
              <a:buFont typeface="+mj-lt"/>
              <a:buAutoNum type="arabicPeriod"/>
              <a:tabLst>
                <a:tab pos="457200" algn="l"/>
              </a:tabLst>
            </a:pPr>
            <a:r>
              <a:rPr lang="en-US" sz="9600" b="1" i="1" dirty="0">
                <a:solidFill>
                  <a:srgbClr val="000000"/>
                </a:solidFill>
                <a:latin typeface="Calibri" panose="020F0502020204030204" pitchFamily="34" charset="0"/>
              </a:rPr>
              <a:t>MARIANNA BÜHLER</a:t>
            </a:r>
          </a:p>
          <a:p>
            <a:pPr marL="342900" indent="-342900" algn="just">
              <a:lnSpc>
                <a:spcPct val="107000"/>
              </a:lnSpc>
              <a:spcAft>
                <a:spcPts val="800"/>
              </a:spcAft>
              <a:buFont typeface="+mj-lt"/>
              <a:buAutoNum type="arabicPeriod"/>
              <a:tabLst>
                <a:tab pos="457200" algn="l"/>
              </a:tabLst>
            </a:pPr>
            <a:r>
              <a:rPr lang="en-US" sz="9600" b="1" i="1" dirty="0">
                <a:solidFill>
                  <a:srgbClr val="000000"/>
                </a:solidFill>
                <a:latin typeface="Calibri" panose="020F0502020204030204" pitchFamily="34" charset="0"/>
              </a:rPr>
              <a:t>SIGRID TAMMES</a:t>
            </a:r>
          </a:p>
          <a:p>
            <a:pPr marL="342900" indent="-342900" algn="just">
              <a:lnSpc>
                <a:spcPct val="107000"/>
              </a:lnSpc>
              <a:spcAft>
                <a:spcPts val="800"/>
              </a:spcAft>
              <a:buFont typeface="+mj-lt"/>
              <a:buAutoNum type="arabicPeriod"/>
              <a:tabLst>
                <a:tab pos="457200" algn="l"/>
              </a:tabLst>
            </a:pPr>
            <a:r>
              <a:rPr lang="en-US" sz="9600" b="1" i="1" dirty="0">
                <a:solidFill>
                  <a:srgbClr val="000000"/>
                </a:solidFill>
                <a:latin typeface="Calibri" panose="020F0502020204030204" pitchFamily="34" charset="0"/>
              </a:rPr>
              <a:t>SVEN LÕOKENE </a:t>
            </a:r>
          </a:p>
          <a:p>
            <a:pPr marL="342900" indent="-342900" algn="just">
              <a:lnSpc>
                <a:spcPct val="107000"/>
              </a:lnSpc>
              <a:spcAft>
                <a:spcPts val="800"/>
              </a:spcAft>
              <a:buFont typeface="+mj-lt"/>
              <a:buAutoNum type="arabicPeriod"/>
              <a:tabLst>
                <a:tab pos="457200" algn="l"/>
              </a:tabLst>
            </a:pPr>
            <a:r>
              <a:rPr lang="en-US" sz="9600" b="1" i="1" dirty="0">
                <a:solidFill>
                  <a:srgbClr val="000000"/>
                </a:solidFill>
                <a:latin typeface="Calibri" panose="020F0502020204030204" pitchFamily="34" charset="0"/>
              </a:rPr>
              <a:t>TIIT PRUULI</a:t>
            </a:r>
            <a:endParaRPr lang="et-EE" sz="9600" b="1" i="1" dirty="0">
              <a:solidFill>
                <a:srgbClr val="000000"/>
              </a:solidFill>
              <a:latin typeface="Calibri" panose="020F0502020204030204" pitchFamily="34" charset="0"/>
            </a:endParaRPr>
          </a:p>
          <a:p>
            <a:pPr algn="just">
              <a:lnSpc>
                <a:spcPct val="107000"/>
              </a:lnSpc>
              <a:spcAft>
                <a:spcPts val="800"/>
              </a:spcAft>
              <a:tabLst>
                <a:tab pos="457200" algn="l"/>
              </a:tabLst>
            </a:pPr>
            <a:endParaRPr lang="et-EE" sz="1800" dirty="0"/>
          </a:p>
        </p:txBody>
      </p:sp>
    </p:spTree>
    <p:extLst>
      <p:ext uri="{BB962C8B-B14F-4D97-AF65-F5344CB8AC3E}">
        <p14:creationId xmlns:p14="http://schemas.microsoft.com/office/powerpoint/2010/main" val="2339220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Aft>
                <a:spcPts val="800"/>
              </a:spcAft>
              <a:tabLst>
                <a:tab pos="457200" algn="l"/>
              </a:tabLst>
            </a:pPr>
            <a:r>
              <a:rPr lang="et-EE" b="1" dirty="0"/>
              <a:t>Eetikakomisjon</a:t>
            </a:r>
            <a:r>
              <a:rPr lang="en-US" b="1" dirty="0" err="1"/>
              <a:t>i</a:t>
            </a:r>
            <a:r>
              <a:rPr lang="en-US" b="1" dirty="0"/>
              <a:t> </a:t>
            </a:r>
            <a:br>
              <a:rPr lang="en-US" b="1" dirty="0"/>
            </a:br>
            <a:r>
              <a:rPr lang="en-US" b="1" dirty="0" err="1"/>
              <a:t>liikmete</a:t>
            </a:r>
            <a:r>
              <a:rPr lang="en-US" b="1" dirty="0"/>
              <a:t> </a:t>
            </a:r>
            <a:r>
              <a:rPr lang="en-US" b="1" dirty="0" err="1"/>
              <a:t>kandidaadid</a:t>
            </a:r>
            <a:endParaRPr lang="et-EE" b="1" dirty="0"/>
          </a:p>
        </p:txBody>
      </p:sp>
      <p:sp>
        <p:nvSpPr>
          <p:cNvPr id="3" name="Content Placeholder 2"/>
          <p:cNvSpPr>
            <a:spLocks noGrp="1"/>
          </p:cNvSpPr>
          <p:nvPr>
            <p:ph idx="1"/>
          </p:nvPr>
        </p:nvSpPr>
        <p:spPr>
          <a:xfrm>
            <a:off x="838199" y="2405849"/>
            <a:ext cx="10605117" cy="3771114"/>
          </a:xfrm>
        </p:spPr>
        <p:txBody>
          <a:bodyPr numCol="2">
            <a:normAutofit fontScale="70000" lnSpcReduction="20000"/>
          </a:bodyPr>
          <a:lstStyle/>
          <a:p>
            <a:pPr marL="342900" indent="-342900" algn="just">
              <a:lnSpc>
                <a:spcPct val="107000"/>
              </a:lnSpc>
              <a:spcAft>
                <a:spcPts val="800"/>
              </a:spcAft>
              <a:buFont typeface="+mj-lt"/>
              <a:buAutoNum type="arabicPeriod"/>
              <a:tabLst>
                <a:tab pos="457200" algn="l"/>
              </a:tabLst>
            </a:pPr>
            <a:r>
              <a:rPr lang="en-US" sz="5800" b="1" i="1" dirty="0">
                <a:solidFill>
                  <a:srgbClr val="000000"/>
                </a:solidFill>
                <a:latin typeface="Calibri" panose="020F0502020204030204" pitchFamily="34" charset="0"/>
              </a:rPr>
              <a:t>HELE LÕHMUS</a:t>
            </a:r>
          </a:p>
          <a:p>
            <a:pPr marL="342900" indent="-342900" algn="just">
              <a:lnSpc>
                <a:spcPct val="107000"/>
              </a:lnSpc>
              <a:spcAft>
                <a:spcPts val="800"/>
              </a:spcAft>
              <a:buFont typeface="+mj-lt"/>
              <a:buAutoNum type="arabicPeriod"/>
              <a:tabLst>
                <a:tab pos="457200" algn="l"/>
              </a:tabLst>
            </a:pPr>
            <a:r>
              <a:rPr lang="en-US" sz="5800" b="1" i="1" dirty="0">
                <a:solidFill>
                  <a:srgbClr val="000000"/>
                </a:solidFill>
                <a:latin typeface="Calibri" panose="020F0502020204030204" pitchFamily="34" charset="0"/>
              </a:rPr>
              <a:t>KAAREL LIIVAMÄGI</a:t>
            </a:r>
          </a:p>
          <a:p>
            <a:pPr marL="0" indent="0" algn="just">
              <a:lnSpc>
                <a:spcPct val="107000"/>
              </a:lnSpc>
              <a:spcAft>
                <a:spcPts val="800"/>
              </a:spcAft>
              <a:buNone/>
              <a:tabLst>
                <a:tab pos="457200" algn="l"/>
              </a:tabLst>
            </a:pPr>
            <a:endParaRPr lang="en-US" sz="5800" b="1" i="1" dirty="0">
              <a:solidFill>
                <a:srgbClr val="000000"/>
              </a:solidFill>
              <a:latin typeface="Calibri" panose="020F0502020204030204" pitchFamily="34" charset="0"/>
            </a:endParaRPr>
          </a:p>
          <a:p>
            <a:pPr marL="0" indent="0" algn="just">
              <a:lnSpc>
                <a:spcPct val="107000"/>
              </a:lnSpc>
              <a:spcAft>
                <a:spcPts val="800"/>
              </a:spcAft>
              <a:buNone/>
              <a:tabLst>
                <a:tab pos="457200" algn="l"/>
              </a:tabLst>
            </a:pPr>
            <a:r>
              <a:rPr lang="en-US" sz="5800" b="1" i="1" dirty="0">
                <a:solidFill>
                  <a:srgbClr val="000000"/>
                </a:solidFill>
                <a:latin typeface="Calibri" panose="020F0502020204030204" pitchFamily="34" charset="0"/>
              </a:rPr>
              <a:t>3.KATRIN VIRKUS-SULE</a:t>
            </a:r>
          </a:p>
          <a:p>
            <a:pPr marL="0" indent="0" algn="just">
              <a:lnSpc>
                <a:spcPct val="107000"/>
              </a:lnSpc>
              <a:spcAft>
                <a:spcPts val="800"/>
              </a:spcAft>
              <a:buNone/>
              <a:tabLst>
                <a:tab pos="457200" algn="l"/>
              </a:tabLst>
            </a:pPr>
            <a:endParaRPr lang="en-US" sz="5800" b="1" i="1" dirty="0">
              <a:solidFill>
                <a:srgbClr val="000000"/>
              </a:solidFill>
              <a:latin typeface="Calibri" panose="020F0502020204030204" pitchFamily="34" charset="0"/>
            </a:endParaRPr>
          </a:p>
          <a:p>
            <a:pPr marL="0" indent="0" algn="just">
              <a:lnSpc>
                <a:spcPct val="107000"/>
              </a:lnSpc>
              <a:spcAft>
                <a:spcPts val="800"/>
              </a:spcAft>
              <a:buNone/>
              <a:tabLst>
                <a:tab pos="457200" algn="l"/>
              </a:tabLst>
            </a:pPr>
            <a:r>
              <a:rPr lang="en-US" sz="5800" b="1" i="1" dirty="0">
                <a:solidFill>
                  <a:srgbClr val="000000"/>
                </a:solidFill>
                <a:latin typeface="Calibri" panose="020F0502020204030204" pitchFamily="34" charset="0"/>
              </a:rPr>
              <a:t>4. KRISTA ESTA</a:t>
            </a:r>
          </a:p>
          <a:p>
            <a:pPr marL="0" indent="0" algn="just">
              <a:lnSpc>
                <a:spcPct val="107000"/>
              </a:lnSpc>
              <a:spcAft>
                <a:spcPts val="800"/>
              </a:spcAft>
              <a:buNone/>
              <a:tabLst>
                <a:tab pos="457200" algn="l"/>
              </a:tabLst>
            </a:pPr>
            <a:r>
              <a:rPr lang="en-US" sz="5800" b="1" i="1" dirty="0">
                <a:solidFill>
                  <a:srgbClr val="000000"/>
                </a:solidFill>
                <a:latin typeface="Calibri" panose="020F0502020204030204" pitchFamily="34" charset="0"/>
              </a:rPr>
              <a:t>5. LEELA LILLEORG</a:t>
            </a:r>
          </a:p>
          <a:p>
            <a:pPr marL="0" indent="0" algn="just">
              <a:lnSpc>
                <a:spcPct val="107000"/>
              </a:lnSpc>
              <a:spcAft>
                <a:spcPts val="800"/>
              </a:spcAft>
              <a:buNone/>
              <a:tabLst>
                <a:tab pos="457200" algn="l"/>
              </a:tabLst>
            </a:pPr>
            <a:r>
              <a:rPr lang="en-US" sz="5800" b="1" i="1" dirty="0">
                <a:solidFill>
                  <a:srgbClr val="000000"/>
                </a:solidFill>
                <a:latin typeface="Calibri" panose="020F0502020204030204" pitchFamily="34" charset="0"/>
              </a:rPr>
              <a:t>6. LEHO NÕLVAK</a:t>
            </a:r>
          </a:p>
          <a:p>
            <a:pPr marL="0" indent="0" algn="just">
              <a:lnSpc>
                <a:spcPct val="107000"/>
              </a:lnSpc>
              <a:spcAft>
                <a:spcPts val="800"/>
              </a:spcAft>
              <a:buNone/>
              <a:tabLst>
                <a:tab pos="457200" algn="l"/>
              </a:tabLst>
            </a:pPr>
            <a:r>
              <a:rPr lang="en-US" sz="5800" b="1" i="1" dirty="0">
                <a:solidFill>
                  <a:srgbClr val="000000"/>
                </a:solidFill>
                <a:latin typeface="Calibri" panose="020F0502020204030204" pitchFamily="34" charset="0"/>
              </a:rPr>
              <a:t>7.MARIANNA BÜHLER</a:t>
            </a:r>
            <a:endParaRPr lang="et-EE" sz="5800" b="1" i="1" dirty="0">
              <a:solidFill>
                <a:srgbClr val="000000"/>
              </a:solidFill>
              <a:latin typeface="Calibri" panose="020F0502020204030204" pitchFamily="34" charset="0"/>
            </a:endParaRP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a:lnSpc>
                <a:spcPct val="107000"/>
              </a:lnSpc>
              <a:spcAft>
                <a:spcPts val="800"/>
              </a:spcAft>
              <a:buNone/>
              <a:tabLst>
                <a:tab pos="457200" algn="l"/>
              </a:tabLst>
            </a:pPr>
            <a:endParaRPr lang="et-EE" sz="1800" i="1" dirty="0">
              <a:solidFill>
                <a:srgbClr val="000000"/>
              </a:solidFill>
              <a:latin typeface="Calibri" panose="020F0502020204030204" pitchFamily="34" charset="0"/>
            </a:endParaRPr>
          </a:p>
          <a:p>
            <a:pPr algn="just">
              <a:lnSpc>
                <a:spcPct val="107000"/>
              </a:lnSpc>
              <a:spcAft>
                <a:spcPts val="800"/>
              </a:spcAft>
              <a:tabLst>
                <a:tab pos="457200" algn="l"/>
              </a:tabLst>
            </a:pPr>
            <a:endParaRPr lang="et-EE" sz="1800" dirty="0"/>
          </a:p>
        </p:txBody>
      </p:sp>
    </p:spTree>
    <p:extLst>
      <p:ext uri="{BB962C8B-B14F-4D97-AF65-F5344CB8AC3E}">
        <p14:creationId xmlns:p14="http://schemas.microsoft.com/office/powerpoint/2010/main" val="1937093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711" y="365125"/>
            <a:ext cx="10515600" cy="1325563"/>
          </a:xfrm>
        </p:spPr>
        <p:txBody>
          <a:bodyPr>
            <a:normAutofit/>
          </a:bodyPr>
          <a:lstStyle/>
          <a:p>
            <a:pPr marL="0" indent="0" hangingPunct="0">
              <a:spcBef>
                <a:spcPts val="500"/>
              </a:spcBef>
              <a:spcAft>
                <a:spcPts val="500"/>
              </a:spcAft>
              <a:buNone/>
            </a:pPr>
            <a:r>
              <a:rPr lang="en-US" sz="3600" dirty="0"/>
              <a:t>R</a:t>
            </a:r>
            <a:r>
              <a:rPr lang="et-EE" sz="3600" dirty="0"/>
              <a:t>evisjonikomisjoni</a:t>
            </a:r>
            <a:r>
              <a:rPr lang="en-US" sz="3600" dirty="0"/>
              <a:t> </a:t>
            </a:r>
            <a:r>
              <a:rPr lang="et-EE" sz="3600" dirty="0"/>
              <a:t>ülesanded</a:t>
            </a:r>
            <a:r>
              <a:rPr lang="en-US" sz="3600" dirty="0"/>
              <a:t>_</a:t>
            </a:r>
            <a:r>
              <a:rPr lang="et-EE" sz="3600" dirty="0"/>
              <a:t>kinnitamine </a:t>
            </a:r>
          </a:p>
        </p:txBody>
      </p:sp>
      <p:sp>
        <p:nvSpPr>
          <p:cNvPr id="3" name="Content Placeholder 2"/>
          <p:cNvSpPr>
            <a:spLocks noGrp="1"/>
          </p:cNvSpPr>
          <p:nvPr>
            <p:ph idx="1"/>
          </p:nvPr>
        </p:nvSpPr>
        <p:spPr>
          <a:xfrm>
            <a:off x="642890" y="1543443"/>
            <a:ext cx="10605117" cy="3771114"/>
          </a:xfrm>
        </p:spPr>
        <p:txBody>
          <a:bodyPr>
            <a:normAutofit fontScale="25000" lnSpcReduction="20000"/>
          </a:bodyPr>
          <a:lstStyle/>
          <a:p>
            <a:pPr marL="0" indent="0">
              <a:buNone/>
            </a:pPr>
            <a:r>
              <a:rPr lang="et-EE" sz="7200" b="1" dirty="0">
                <a:solidFill>
                  <a:srgbClr val="000000"/>
                </a:solidFill>
                <a:latin typeface="Calibri" panose="020F0502020204030204" pitchFamily="34" charset="0"/>
              </a:rPr>
              <a:t>Eesti Turismifirmade Liidu revisjonikomisjoni ülesanded </a:t>
            </a:r>
          </a:p>
          <a:p>
            <a:pPr marL="0" indent="0">
              <a:lnSpc>
                <a:spcPct val="150000"/>
              </a:lnSpc>
              <a:buNone/>
            </a:pPr>
            <a:r>
              <a:rPr lang="et-EE" sz="7200" dirty="0">
                <a:solidFill>
                  <a:srgbClr val="000000"/>
                </a:solidFill>
                <a:latin typeface="Calibri" panose="020F0502020204030204" pitchFamily="34" charset="0"/>
              </a:rPr>
              <a:t>1. Revisjonikomisjoni (Komisjon) põhiülesanne on Eesti Turismifirmade Liidu (ETFL) põhikirjaliste tegevuste sh majandustegevuse kontrollimine. </a:t>
            </a:r>
          </a:p>
          <a:p>
            <a:pPr marL="0" indent="0">
              <a:lnSpc>
                <a:spcPct val="150000"/>
              </a:lnSpc>
              <a:buNone/>
            </a:pPr>
            <a:r>
              <a:rPr lang="et-EE" sz="7200" dirty="0">
                <a:solidFill>
                  <a:srgbClr val="000000"/>
                </a:solidFill>
                <a:latin typeface="Calibri" panose="020F0502020204030204" pitchFamily="34" charset="0"/>
              </a:rPr>
              <a:t>2. Komisjon kontrollib ETFL’i tegevust õigusaktidega sätestatud korras: </a:t>
            </a:r>
          </a:p>
          <a:p>
            <a:pPr marL="0" indent="0">
              <a:lnSpc>
                <a:spcPct val="150000"/>
              </a:lnSpc>
              <a:buNone/>
            </a:pPr>
            <a:r>
              <a:rPr lang="et-EE" sz="7200" dirty="0">
                <a:solidFill>
                  <a:srgbClr val="000000"/>
                </a:solidFill>
                <a:latin typeface="Calibri" panose="020F0502020204030204" pitchFamily="34" charset="0"/>
              </a:rPr>
              <a:t>2.1. vastavalt vajadusele, kuid vähemalt üks kord aastas ETFL’i tegevuse vastavust põhikirjale, volikogu ja juhatuse otsustele, eelarvele, tegevuskavale;</a:t>
            </a:r>
          </a:p>
          <a:p>
            <a:pPr marL="0" indent="0">
              <a:lnSpc>
                <a:spcPct val="150000"/>
              </a:lnSpc>
              <a:buNone/>
            </a:pPr>
            <a:r>
              <a:rPr lang="et-EE" sz="7200" dirty="0">
                <a:solidFill>
                  <a:srgbClr val="000000"/>
                </a:solidFill>
                <a:latin typeface="Calibri" panose="020F0502020204030204" pitchFamily="34" charset="0"/>
              </a:rPr>
              <a:t>2.2. tulude tähtaegset sissenõudmist ning kulude vastavust ja põhjendatust;</a:t>
            </a:r>
          </a:p>
          <a:p>
            <a:pPr marL="0" indent="0">
              <a:lnSpc>
                <a:spcPct val="150000"/>
              </a:lnSpc>
              <a:buNone/>
            </a:pPr>
            <a:r>
              <a:rPr lang="et-EE" sz="7200" dirty="0">
                <a:solidFill>
                  <a:srgbClr val="000000"/>
                </a:solidFill>
                <a:latin typeface="Calibri" panose="020F0502020204030204" pitchFamily="34" charset="0"/>
              </a:rPr>
              <a:t>2.3. raamatupidamise õigsust ja vara kasutamise sihipärasust; </a:t>
            </a:r>
          </a:p>
          <a:p>
            <a:pPr marL="0" indent="0">
              <a:lnSpc>
                <a:spcPct val="150000"/>
              </a:lnSpc>
              <a:buNone/>
            </a:pPr>
            <a:r>
              <a:rPr lang="et-EE" sz="7200" dirty="0">
                <a:solidFill>
                  <a:srgbClr val="000000"/>
                </a:solidFill>
                <a:latin typeface="Calibri" panose="020F0502020204030204" pitchFamily="34" charset="0"/>
              </a:rPr>
              <a:t>2.4. kehtivate lepingute täitmist; </a:t>
            </a:r>
          </a:p>
          <a:p>
            <a:pPr marL="0" indent="0">
              <a:lnSpc>
                <a:spcPct val="150000"/>
              </a:lnSpc>
              <a:buNone/>
            </a:pPr>
            <a:r>
              <a:rPr lang="et-EE" sz="7200" dirty="0">
                <a:solidFill>
                  <a:srgbClr val="000000"/>
                </a:solidFill>
                <a:latin typeface="Calibri" panose="020F0502020204030204" pitchFamily="34" charset="0"/>
              </a:rPr>
              <a:t>2.5. viib läbi erakorralisi kontrolle volikogu otsuse alusel. </a:t>
            </a:r>
          </a:p>
          <a:p>
            <a:pPr marL="0" indent="0">
              <a:lnSpc>
                <a:spcPct val="150000"/>
              </a:lnSpc>
              <a:buNone/>
            </a:pPr>
            <a:r>
              <a:rPr lang="et-EE" sz="7200" dirty="0">
                <a:solidFill>
                  <a:srgbClr val="000000"/>
                </a:solidFill>
                <a:latin typeface="Calibri" panose="020F0502020204030204" pitchFamily="34" charset="0"/>
              </a:rPr>
              <a:t>3. Komisjon on kohustatud enne ETFL’i majandusaasta aruande kinnitamist esitama volikogule vastava kirjaliku arvamuse koos märkuste ja ettepanekutega komisjoni protokollis toodud tähelepanekute kohta.</a:t>
            </a: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a:lnSpc>
                <a:spcPct val="107000"/>
              </a:lnSpc>
              <a:spcAft>
                <a:spcPts val="800"/>
              </a:spcAft>
              <a:buNone/>
              <a:tabLst>
                <a:tab pos="457200" algn="l"/>
              </a:tabLst>
            </a:pPr>
            <a:endParaRPr lang="et-EE" sz="1800" i="1" dirty="0">
              <a:solidFill>
                <a:srgbClr val="000000"/>
              </a:solidFill>
              <a:latin typeface="Calibri" panose="020F0502020204030204" pitchFamily="34" charset="0"/>
            </a:endParaRPr>
          </a:p>
          <a:p>
            <a:pPr algn="just">
              <a:lnSpc>
                <a:spcPct val="107000"/>
              </a:lnSpc>
              <a:spcAft>
                <a:spcPts val="800"/>
              </a:spcAft>
              <a:tabLst>
                <a:tab pos="457200" algn="l"/>
              </a:tabLst>
            </a:pPr>
            <a:endParaRPr lang="et-EE" sz="1800" dirty="0"/>
          </a:p>
        </p:txBody>
      </p:sp>
    </p:spTree>
    <p:extLst>
      <p:ext uri="{BB962C8B-B14F-4D97-AF65-F5344CB8AC3E}">
        <p14:creationId xmlns:p14="http://schemas.microsoft.com/office/powerpoint/2010/main" val="3102500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t>Päevakord – ennelõuna</a:t>
            </a:r>
            <a:r>
              <a:rPr lang="en-US" dirty="0"/>
              <a:t> II</a:t>
            </a:r>
            <a:endParaRPr lang="et-EE" dirty="0"/>
          </a:p>
        </p:txBody>
      </p:sp>
      <p:sp>
        <p:nvSpPr>
          <p:cNvPr id="3" name="TextBox 2">
            <a:extLst>
              <a:ext uri="{FF2B5EF4-FFF2-40B4-BE49-F238E27FC236}">
                <a16:creationId xmlns:a16="http://schemas.microsoft.com/office/drawing/2014/main" id="{AA97B56C-780C-41A7-B1C6-6F03979CF78E}"/>
              </a:ext>
            </a:extLst>
          </p:cNvPr>
          <p:cNvSpPr txBox="1"/>
          <p:nvPr/>
        </p:nvSpPr>
        <p:spPr>
          <a:xfrm>
            <a:off x="838199" y="1478264"/>
            <a:ext cx="9362243" cy="5493170"/>
          </a:xfrm>
          <a:prstGeom prst="rect">
            <a:avLst/>
          </a:prstGeom>
          <a:noFill/>
        </p:spPr>
        <p:txBody>
          <a:bodyPr wrap="square" rtlCol="0">
            <a:spAutoFit/>
          </a:bodyPr>
          <a:lstStyle/>
          <a:p>
            <a:pPr marL="228600">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12:00</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tabLst>
                <a:tab pos="457200" algn="l"/>
              </a:tabLst>
            </a:pPr>
            <a:r>
              <a:rPr lang="et-EE" sz="1400" dirty="0">
                <a:effectLst/>
                <a:latin typeface="Calibri" panose="020F0502020204030204" pitchFamily="34" charset="0"/>
                <a:ea typeface="Times New Roman" panose="02020603050405020304" pitchFamily="18" charset="0"/>
                <a:cs typeface="Times New Roman" panose="02020603050405020304" pitchFamily="18" charset="0"/>
              </a:rPr>
              <a:t>Kõikide valitavate kogude volituste tähtaja kinnitamine (põhikirja järgi kehtivad volitused 2 aastat kui volikogu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07000"/>
              </a:lnSpc>
              <a:tabLst>
                <a:tab pos="457200" algn="l"/>
              </a:tabLst>
            </a:pPr>
            <a:r>
              <a:rPr lang="et-EE" sz="1400" dirty="0">
                <a:effectLst/>
                <a:latin typeface="Calibri" panose="020F0502020204030204" pitchFamily="34" charset="0"/>
                <a:ea typeface="Times New Roman" panose="02020603050405020304" pitchFamily="18" charset="0"/>
                <a:cs typeface="Times New Roman" panose="02020603050405020304" pitchFamily="18" charset="0"/>
              </a:rPr>
              <a:t>ei otsusta teisiti. Ettepanek on kinnitada volitused kuni 2022 volikoguni)</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457200" algn="l"/>
              </a:tabLst>
            </a:pPr>
            <a:r>
              <a:rPr lang="et-EE" sz="1400" dirty="0">
                <a:effectLst/>
                <a:latin typeface="Calibri" panose="020F0502020204030204" pitchFamily="34" charset="0"/>
                <a:ea typeface="Times New Roman" panose="02020603050405020304" pitchFamily="18" charset="0"/>
                <a:cs typeface="Times New Roman" panose="02020603050405020304" pitchFamily="18" charset="0"/>
              </a:rPr>
              <a:t>Juhatuse liikmete arvu hääletatamine (juhatuse ettepanek </a:t>
            </a:r>
            <a:r>
              <a:rPr lang="et-EE" sz="1400" dirty="0">
                <a:effectLst/>
                <a:latin typeface="Calibri" panose="020F0502020204030204" pitchFamily="34" charset="0"/>
                <a:ea typeface="Calibri" panose="020F0502020204030204" pitchFamily="34" charset="0"/>
                <a:cs typeface="Times New Roman" panose="02020603050405020304" pitchFamily="18" charset="0"/>
              </a:rPr>
              <a:t>määrata uus juhatus sh. president, 7 liikmelisena.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tabLst>
                <a:tab pos="457200" algn="l"/>
              </a:tabLst>
            </a:pPr>
            <a:r>
              <a:rPr lang="et-EE" sz="1400" dirty="0">
                <a:effectLst/>
                <a:latin typeface="Calibri" panose="020F0502020204030204" pitchFamily="34" charset="0"/>
                <a:ea typeface="Calibri" panose="020F0502020204030204" pitchFamily="34" charset="0"/>
                <a:cs typeface="Times New Roman" panose="02020603050405020304" pitchFamily="18" charset="0"/>
              </a:rPr>
              <a:t>Liidu põhikiri p. 6.10 kohaselt aga määrab ETFL-i juhatuse liikmete arvu Volikogu koosolek. Juhatuse liikmete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tabLst>
                <a:tab pos="457200" algn="l"/>
              </a:tabLst>
            </a:pPr>
            <a:r>
              <a:rPr lang="et-EE" sz="1400" dirty="0">
                <a:effectLst/>
                <a:latin typeface="Calibri" panose="020F0502020204030204" pitchFamily="34" charset="0"/>
                <a:ea typeface="Calibri" panose="020F0502020204030204" pitchFamily="34" charset="0"/>
                <a:cs typeface="Times New Roman" panose="02020603050405020304" pitchFamily="18" charset="0"/>
              </a:rPr>
              <a:t>minimaalne arv on viis (5) ja maksimaalne arv on üheksa (9).</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t-EE" sz="1400" dirty="0">
                <a:effectLst/>
                <a:latin typeface="Calibri" panose="020F0502020204030204" pitchFamily="34" charset="0"/>
                <a:ea typeface="Times New Roman" panose="02020603050405020304" pitchFamily="18" charset="0"/>
                <a:cs typeface="Times New Roman" panose="02020603050405020304" pitchFamily="18" charset="0"/>
              </a:rPr>
              <a:t>ETFLi põhikirja muutmine, täiendused seoses liikmelisuses teemaga. Põhikirja muudatusettepanekute kinnitamine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pPr>
            <a:r>
              <a:rPr lang="et-EE" sz="1400" dirty="0">
                <a:effectLst/>
                <a:latin typeface="Calibri" panose="020F0502020204030204" pitchFamily="34" charset="0"/>
                <a:ea typeface="Times New Roman" panose="02020603050405020304" pitchFamily="18" charset="0"/>
                <a:cs typeface="Times New Roman" panose="02020603050405020304" pitchFamily="18" charset="0"/>
              </a:rPr>
              <a:t>Presidendi ja juhatuse valimise korra kinnitamine</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p>
            <a:pPr lvl="0">
              <a:lnSpc>
                <a:spcPct val="107000"/>
              </a:lnSpc>
              <a:spcAft>
                <a:spcPts val="800"/>
              </a:spcAft>
              <a:tabLst>
                <a:tab pos="457200" algn="l"/>
              </a:tabLst>
            </a:pPr>
            <a:r>
              <a:rPr lang="et-EE" sz="1400" b="1" dirty="0">
                <a:effectLst/>
                <a:latin typeface="Calibri" panose="020F0502020204030204" pitchFamily="34" charset="0"/>
                <a:ea typeface="Times New Roman" panose="02020603050405020304" pitchFamily="18" charset="0"/>
                <a:cs typeface="Times New Roman" panose="02020603050405020304" pitchFamily="18" charset="0"/>
              </a:rPr>
              <a:t>12:</a:t>
            </a:r>
            <a:r>
              <a:rPr lang="en-US" sz="1400" b="1" dirty="0">
                <a:effectLst/>
                <a:latin typeface="Calibri" panose="020F0502020204030204" pitchFamily="34" charset="0"/>
                <a:ea typeface="Times New Roman" panose="02020603050405020304" pitchFamily="18" charset="0"/>
                <a:cs typeface="Times New Roman" panose="02020603050405020304" pitchFamily="18" charset="0"/>
              </a:rPr>
              <a:t>20</a:t>
            </a:r>
            <a:r>
              <a:rPr lang="et-EE" sz="1400" b="1" dirty="0">
                <a:effectLst/>
                <a:latin typeface="Calibri" panose="020F0502020204030204" pitchFamily="34" charset="0"/>
                <a:ea typeface="Times New Roman" panose="02020603050405020304" pitchFamily="18" charset="0"/>
                <a:cs typeface="Times New Roman" panose="02020603050405020304" pitchFamily="18" charset="0"/>
              </a:rPr>
              <a:t> presidendi ja juhatuse valimine</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t-EE" sz="1400" dirty="0">
                <a:effectLst/>
                <a:latin typeface="Calibri" panose="020F0502020204030204" pitchFamily="34" charset="0"/>
                <a:ea typeface="Times New Roman" panose="02020603050405020304" pitchFamily="18" charset="0"/>
                <a:cs typeface="Times New Roman" panose="02020603050405020304" pitchFamily="18" charset="0"/>
              </a:rPr>
              <a:t>Valimiskomisjoni moodustamine</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t-EE" sz="1400" dirty="0">
                <a:effectLst/>
                <a:latin typeface="Calibri" panose="020F0502020204030204" pitchFamily="34" charset="0"/>
                <a:ea typeface="Times New Roman" panose="02020603050405020304" pitchFamily="18" charset="0"/>
                <a:cs typeface="Times New Roman" panose="02020603050405020304" pitchFamily="18" charset="0"/>
              </a:rPr>
              <a:t>ETFLi presidendi ja juhatuse liikmete valimine</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t-EE" sz="1400" dirty="0">
                <a:effectLst/>
                <a:latin typeface="Calibri" panose="020F0502020204030204" pitchFamily="34" charset="0"/>
                <a:ea typeface="Times New Roman" panose="02020603050405020304" pitchFamily="18" charset="0"/>
                <a:cs typeface="Times New Roman" panose="02020603050405020304" pitchFamily="18" charset="0"/>
              </a:rPr>
              <a:t>Presidendi kandidaatide tutvustamine</a:t>
            </a:r>
          </a:p>
          <a:p>
            <a:pPr marL="342900" lvl="0" indent="-342900">
              <a:lnSpc>
                <a:spcPct val="107000"/>
              </a:lnSpc>
              <a:buFont typeface="Calibri" panose="020F0502020204030204" pitchFamily="34" charset="0"/>
              <a:buChar char="-"/>
            </a:pPr>
            <a:r>
              <a:rPr lang="et-EE" sz="1400" dirty="0">
                <a:effectLst/>
                <a:latin typeface="Calibri" panose="020F0502020204030204" pitchFamily="34" charset="0"/>
                <a:ea typeface="Times New Roman" panose="02020603050405020304" pitchFamily="18" charset="0"/>
                <a:cs typeface="Times New Roman" panose="02020603050405020304" pitchFamily="18" charset="0"/>
              </a:rPr>
              <a:t>Presidendi valimine</a:t>
            </a:r>
          </a:p>
          <a:p>
            <a:pPr marL="342900" lvl="0" indent="-342900">
              <a:lnSpc>
                <a:spcPct val="107000"/>
              </a:lnSpc>
              <a:buFont typeface="Calibri" panose="020F0502020204030204" pitchFamily="34" charset="0"/>
              <a:buChar char="-"/>
            </a:pPr>
            <a:r>
              <a:rPr lang="et-EE" sz="1400" dirty="0">
                <a:effectLst/>
                <a:latin typeface="Calibri" panose="020F0502020204030204" pitchFamily="34" charset="0"/>
                <a:ea typeface="Times New Roman" panose="02020603050405020304" pitchFamily="18" charset="0"/>
                <a:cs typeface="Times New Roman" panose="02020603050405020304" pitchFamily="18" charset="0"/>
              </a:rPr>
              <a:t>Juhatuse liikmete kandidaatide tutvustamine</a:t>
            </a:r>
          </a:p>
          <a:p>
            <a:pPr marL="342900" lvl="0" indent="-342900">
              <a:lnSpc>
                <a:spcPct val="107000"/>
              </a:lnSpc>
              <a:spcAft>
                <a:spcPts val="800"/>
              </a:spcAft>
              <a:buFont typeface="Calibri" panose="020F0502020204030204" pitchFamily="34" charset="0"/>
              <a:buChar char="-"/>
            </a:pPr>
            <a:r>
              <a:rPr lang="et-EE" sz="1400" dirty="0">
                <a:effectLst/>
                <a:latin typeface="Calibri" panose="020F0502020204030204" pitchFamily="34" charset="0"/>
                <a:ea typeface="Times New Roman" panose="02020603050405020304" pitchFamily="18" charset="0"/>
                <a:cs typeface="Times New Roman" panose="02020603050405020304" pitchFamily="18" charset="0"/>
              </a:rPr>
              <a:t>Juhatuse valimine</a:t>
            </a:r>
          </a:p>
          <a:p>
            <a:pPr marL="457200">
              <a:lnSpc>
                <a:spcPct val="107000"/>
              </a:lnSpc>
              <a:spcAft>
                <a:spcPts val="800"/>
              </a:spcAft>
            </a:pPr>
            <a:r>
              <a:rPr lang="et-EE" sz="1400" i="1" dirty="0">
                <a:effectLst/>
                <a:latin typeface="Calibri" panose="020F0502020204030204" pitchFamily="34" charset="0"/>
                <a:ea typeface="Calibri" panose="020F0502020204030204" pitchFamily="34" charset="0"/>
                <a:cs typeface="Times New Roman" panose="02020603050405020304" pitchFamily="18" charset="0"/>
              </a:rPr>
              <a:t>Valimistulemuste kokkulugemise ajal liikmete „Vaba mikrofon“- millised ootused on liikmetel liidule?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t-EE" sz="1400" b="1" dirty="0">
                <a:effectLst/>
                <a:latin typeface="Calibri" panose="020F0502020204030204" pitchFamily="34" charset="0"/>
                <a:ea typeface="Calibri" panose="020F0502020204030204" pitchFamily="34" charset="0"/>
                <a:cs typeface="Times New Roman" panose="02020603050405020304" pitchFamily="18" charset="0"/>
              </a:rPr>
              <a:t>13.00-14.00 Lõuna </a:t>
            </a:r>
            <a:endParaRPr lang="et-EE"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t-EE" dirty="0"/>
          </a:p>
        </p:txBody>
      </p:sp>
    </p:spTree>
    <p:extLst>
      <p:ext uri="{BB962C8B-B14F-4D97-AF65-F5344CB8AC3E}">
        <p14:creationId xmlns:p14="http://schemas.microsoft.com/office/powerpoint/2010/main" val="4064456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Aft>
                <a:spcPts val="800"/>
              </a:spcAft>
              <a:tabLst>
                <a:tab pos="457200" algn="l"/>
              </a:tabLst>
            </a:pPr>
            <a:r>
              <a:rPr lang="et-EE" b="1" dirty="0"/>
              <a:t>Revisjonikomisjon</a:t>
            </a:r>
            <a:r>
              <a:rPr lang="en-US" b="1" dirty="0" err="1"/>
              <a:t>i</a:t>
            </a:r>
            <a:br>
              <a:rPr lang="en-US" b="1" dirty="0"/>
            </a:br>
            <a:r>
              <a:rPr lang="en-US" b="1" dirty="0" err="1"/>
              <a:t>liikmete</a:t>
            </a:r>
            <a:r>
              <a:rPr lang="en-US" b="1" dirty="0"/>
              <a:t> </a:t>
            </a:r>
            <a:r>
              <a:rPr lang="en-US" b="1" dirty="0" err="1"/>
              <a:t>kandidaadid</a:t>
            </a:r>
            <a:endParaRPr lang="et-EE" b="1" dirty="0"/>
          </a:p>
        </p:txBody>
      </p:sp>
      <p:sp>
        <p:nvSpPr>
          <p:cNvPr id="3" name="Content Placeholder 2"/>
          <p:cNvSpPr>
            <a:spLocks noGrp="1"/>
          </p:cNvSpPr>
          <p:nvPr>
            <p:ph idx="1"/>
          </p:nvPr>
        </p:nvSpPr>
        <p:spPr>
          <a:xfrm>
            <a:off x="838199" y="2405849"/>
            <a:ext cx="10605117" cy="3771114"/>
          </a:xfrm>
        </p:spPr>
        <p:txBody>
          <a:bodyPr>
            <a:normAutofit/>
          </a:bodyPr>
          <a:lstStyle/>
          <a:p>
            <a:pPr marL="342900" indent="-342900" algn="just">
              <a:lnSpc>
                <a:spcPct val="87000"/>
              </a:lnSpc>
              <a:spcAft>
                <a:spcPts val="800"/>
              </a:spcAft>
              <a:buFont typeface="+mj-lt"/>
              <a:buAutoNum type="arabicPeriod"/>
              <a:tabLst>
                <a:tab pos="457200" algn="l"/>
              </a:tabLst>
            </a:pPr>
            <a:r>
              <a:rPr lang="en-US" sz="4100" b="1" i="1" dirty="0">
                <a:solidFill>
                  <a:srgbClr val="000000"/>
                </a:solidFill>
                <a:latin typeface="Calibri" panose="020F0502020204030204" pitchFamily="34" charset="0"/>
              </a:rPr>
              <a:t>ENE BOME</a:t>
            </a:r>
          </a:p>
          <a:p>
            <a:pPr marL="342900" indent="-342900" algn="just">
              <a:lnSpc>
                <a:spcPct val="87000"/>
              </a:lnSpc>
              <a:spcAft>
                <a:spcPts val="800"/>
              </a:spcAft>
              <a:buFont typeface="+mj-lt"/>
              <a:buAutoNum type="arabicPeriod"/>
              <a:tabLst>
                <a:tab pos="457200" algn="l"/>
              </a:tabLst>
            </a:pPr>
            <a:r>
              <a:rPr lang="en-US" sz="4100" b="1" i="1" dirty="0">
                <a:solidFill>
                  <a:srgbClr val="000000"/>
                </a:solidFill>
                <a:latin typeface="Calibri" panose="020F0502020204030204" pitchFamily="34" charset="0"/>
              </a:rPr>
              <a:t>KATRIN LUHAÄÄR</a:t>
            </a:r>
          </a:p>
          <a:p>
            <a:pPr marL="342900" indent="-342900" algn="just">
              <a:lnSpc>
                <a:spcPct val="87000"/>
              </a:lnSpc>
              <a:spcAft>
                <a:spcPts val="800"/>
              </a:spcAft>
              <a:buFont typeface="+mj-lt"/>
              <a:buAutoNum type="arabicPeriod"/>
              <a:tabLst>
                <a:tab pos="457200" algn="l"/>
              </a:tabLst>
            </a:pPr>
            <a:r>
              <a:rPr lang="en-US" sz="4100" b="1" i="1" dirty="0">
                <a:solidFill>
                  <a:srgbClr val="000000"/>
                </a:solidFill>
                <a:latin typeface="Calibri" panose="020F0502020204030204" pitchFamily="34" charset="0"/>
              </a:rPr>
              <a:t>LEMBIT TOMIKAS</a:t>
            </a:r>
            <a:endParaRPr lang="et-EE" sz="4100" b="1" i="1" dirty="0">
              <a:solidFill>
                <a:srgbClr val="000000"/>
              </a:solidFill>
              <a:latin typeface="Calibri" panose="020F0502020204030204" pitchFamily="34" charset="0"/>
            </a:endParaRP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a:lnSpc>
                <a:spcPct val="107000"/>
              </a:lnSpc>
              <a:spcAft>
                <a:spcPts val="800"/>
              </a:spcAft>
              <a:buNone/>
              <a:tabLst>
                <a:tab pos="457200" algn="l"/>
              </a:tabLst>
            </a:pPr>
            <a:endParaRPr lang="et-EE" sz="1800" i="1" dirty="0">
              <a:solidFill>
                <a:srgbClr val="000000"/>
              </a:solidFill>
              <a:latin typeface="Calibri" panose="020F0502020204030204" pitchFamily="34" charset="0"/>
            </a:endParaRPr>
          </a:p>
          <a:p>
            <a:pPr algn="just">
              <a:lnSpc>
                <a:spcPct val="107000"/>
              </a:lnSpc>
              <a:spcAft>
                <a:spcPts val="800"/>
              </a:spcAft>
              <a:tabLst>
                <a:tab pos="457200" algn="l"/>
              </a:tabLst>
            </a:pPr>
            <a:endParaRPr lang="et-EE" sz="1800" dirty="0"/>
          </a:p>
        </p:txBody>
      </p:sp>
    </p:spTree>
    <p:extLst>
      <p:ext uri="{BB962C8B-B14F-4D97-AF65-F5344CB8AC3E}">
        <p14:creationId xmlns:p14="http://schemas.microsoft.com/office/powerpoint/2010/main" val="3439202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Aft>
                <a:spcPts val="800"/>
              </a:spcAft>
              <a:tabLst>
                <a:tab pos="457200" algn="l"/>
              </a:tabLst>
            </a:pPr>
            <a:r>
              <a:rPr lang="et-EE" dirty="0"/>
              <a:t>Liikmete ootused liidule</a:t>
            </a:r>
          </a:p>
        </p:txBody>
      </p:sp>
      <p:sp>
        <p:nvSpPr>
          <p:cNvPr id="3" name="Content Placeholder 2"/>
          <p:cNvSpPr>
            <a:spLocks noGrp="1"/>
          </p:cNvSpPr>
          <p:nvPr>
            <p:ph idx="1"/>
          </p:nvPr>
        </p:nvSpPr>
        <p:spPr>
          <a:xfrm>
            <a:off x="838199" y="2405849"/>
            <a:ext cx="10605117" cy="3771114"/>
          </a:xfrm>
        </p:spPr>
        <p:txBody>
          <a:bodyPr>
            <a:normAutofit/>
          </a:bodyPr>
          <a:lstStyle/>
          <a:p>
            <a:pPr marL="0" indent="0" algn="just">
              <a:lnSpc>
                <a:spcPct val="87000"/>
              </a:lnSpc>
              <a:spcAft>
                <a:spcPts val="800"/>
              </a:spcAft>
              <a:buNone/>
              <a:tabLst>
                <a:tab pos="457200" algn="l"/>
              </a:tabLst>
            </a:pPr>
            <a:r>
              <a:rPr lang="et-EE" sz="1800" dirty="0">
                <a:solidFill>
                  <a:srgbClr val="000000"/>
                </a:solidFill>
                <a:latin typeface="Calibri" panose="020F0502020204030204" pitchFamily="34" charset="0"/>
              </a:rPr>
              <a:t>Ettepan</a:t>
            </a:r>
            <a:r>
              <a:rPr lang="en-US" sz="1800" dirty="0">
                <a:solidFill>
                  <a:srgbClr val="000000"/>
                </a:solidFill>
                <a:latin typeface="Calibri" panose="020F0502020204030204" pitchFamily="34" charset="0"/>
              </a:rPr>
              <a:t>e</a:t>
            </a:r>
            <a:r>
              <a:rPr lang="et-EE" sz="1800" dirty="0">
                <a:solidFill>
                  <a:srgbClr val="000000"/>
                </a:solidFill>
                <a:latin typeface="Calibri" panose="020F0502020204030204" pitchFamily="34" charset="0"/>
              </a:rPr>
              <a:t>kud:</a:t>
            </a:r>
          </a:p>
          <a:p>
            <a:pPr marL="742950" indent="-742950" algn="just">
              <a:lnSpc>
                <a:spcPct val="87000"/>
              </a:lnSpc>
              <a:spcAft>
                <a:spcPts val="800"/>
              </a:spcAft>
              <a:buFont typeface="+mj-lt"/>
              <a:buAutoNum type="arabicPeriod"/>
              <a:tabLst>
                <a:tab pos="457200" algn="l"/>
              </a:tabLst>
            </a:pPr>
            <a:r>
              <a:rPr lang="et-EE" sz="1800" dirty="0">
                <a:solidFill>
                  <a:srgbClr val="000000"/>
                </a:solidFill>
                <a:latin typeface="Calibri" panose="020F0502020204030204" pitchFamily="34" charset="0"/>
              </a:rPr>
              <a:t>Uus juhatus võiks kokku</a:t>
            </a:r>
            <a:r>
              <a:rPr lang="en-US" sz="1800" dirty="0">
                <a:solidFill>
                  <a:srgbClr val="000000"/>
                </a:solidFill>
                <a:latin typeface="Calibri" panose="020F0502020204030204" pitchFamily="34" charset="0"/>
              </a:rPr>
              <a:t> </a:t>
            </a:r>
            <a:r>
              <a:rPr lang="et-EE" sz="1800" dirty="0">
                <a:solidFill>
                  <a:srgbClr val="000000"/>
                </a:solidFill>
                <a:latin typeface="Calibri" panose="020F0502020204030204" pitchFamily="34" charset="0"/>
              </a:rPr>
              <a:t>kutsuda liikmed ajurünnakuks, mille tulemusel seatakse liidule sihid järgmiseks kaheks aastaks</a:t>
            </a:r>
          </a:p>
          <a:p>
            <a:pPr marL="742950" indent="-742950" algn="just">
              <a:lnSpc>
                <a:spcPct val="87000"/>
              </a:lnSpc>
              <a:spcAft>
                <a:spcPts val="800"/>
              </a:spcAft>
              <a:buFont typeface="+mj-lt"/>
              <a:buAutoNum type="arabicPeriod"/>
              <a:tabLst>
                <a:tab pos="457200" algn="l"/>
              </a:tabLst>
            </a:pPr>
            <a:r>
              <a:rPr lang="et-EE" sz="1800" dirty="0">
                <a:solidFill>
                  <a:srgbClr val="000000"/>
                </a:solidFill>
                <a:latin typeface="Calibri" panose="020F0502020204030204" pitchFamily="34" charset="0"/>
              </a:rPr>
              <a:t>Ümarlaud MKM ja TTJAga (sügisesed ärajäävad reisid)</a:t>
            </a:r>
            <a:endParaRPr lang="en-US" sz="1800" dirty="0">
              <a:solidFill>
                <a:srgbClr val="000000"/>
              </a:solidFill>
              <a:latin typeface="Calibri" panose="020F0502020204030204" pitchFamily="34" charset="0"/>
            </a:endParaRPr>
          </a:p>
          <a:p>
            <a:pPr marL="742950" indent="-742950" algn="just">
              <a:lnSpc>
                <a:spcPct val="87000"/>
              </a:lnSpc>
              <a:spcAft>
                <a:spcPts val="800"/>
              </a:spcAft>
              <a:buFont typeface="+mj-lt"/>
              <a:buAutoNum type="arabicPeriod"/>
              <a:tabLst>
                <a:tab pos="457200" algn="l"/>
              </a:tabLst>
            </a:pPr>
            <a:r>
              <a:rPr lang="en-US" sz="1800" dirty="0" err="1">
                <a:solidFill>
                  <a:srgbClr val="000000"/>
                </a:solidFill>
                <a:latin typeface="Calibri" panose="020F0502020204030204" pitchFamily="34" charset="0"/>
              </a:rPr>
              <a:t>ETFLi</a:t>
            </a:r>
            <a:r>
              <a:rPr lang="en-US" sz="1800" dirty="0">
                <a:solidFill>
                  <a:srgbClr val="000000"/>
                </a:solidFill>
                <a:latin typeface="Calibri" panose="020F0502020204030204" pitchFamily="34" charset="0"/>
              </a:rPr>
              <a:t> reis??</a:t>
            </a:r>
          </a:p>
          <a:p>
            <a:pPr marL="742950" indent="-742950" algn="just">
              <a:lnSpc>
                <a:spcPct val="87000"/>
              </a:lnSpc>
              <a:spcAft>
                <a:spcPts val="800"/>
              </a:spcAft>
              <a:buFont typeface="+mj-lt"/>
              <a:buAutoNum type="arabicPeriod"/>
              <a:tabLst>
                <a:tab pos="457200" algn="l"/>
              </a:tabLst>
            </a:pPr>
            <a:r>
              <a:rPr lang="en-US" sz="1800" dirty="0">
                <a:solidFill>
                  <a:srgbClr val="000000"/>
                </a:solidFill>
                <a:latin typeface="Calibri" panose="020F0502020204030204" pitchFamily="34" charset="0"/>
              </a:rPr>
              <a:t>Meeting place /working space </a:t>
            </a:r>
            <a:r>
              <a:rPr lang="en-US" sz="1800" dirty="0" err="1">
                <a:solidFill>
                  <a:srgbClr val="000000"/>
                </a:solidFill>
                <a:latin typeface="Calibri" panose="020F0502020204030204" pitchFamily="34" charset="0"/>
              </a:rPr>
              <a:t>teenus</a:t>
            </a:r>
            <a:endParaRPr lang="en-US" sz="1800" dirty="0">
              <a:solidFill>
                <a:srgbClr val="000000"/>
              </a:solidFill>
              <a:latin typeface="Calibri" panose="020F0502020204030204" pitchFamily="34" charset="0"/>
            </a:endParaRPr>
          </a:p>
          <a:p>
            <a:pPr marL="742950" indent="-742950" algn="just">
              <a:lnSpc>
                <a:spcPct val="87000"/>
              </a:lnSpc>
              <a:spcAft>
                <a:spcPts val="800"/>
              </a:spcAft>
              <a:buFont typeface="+mj-lt"/>
              <a:buAutoNum type="arabicPeriod"/>
              <a:tabLst>
                <a:tab pos="457200" algn="l"/>
              </a:tabLst>
            </a:pPr>
            <a:r>
              <a:rPr lang="en-US" sz="1800" dirty="0" err="1">
                <a:solidFill>
                  <a:srgbClr val="000000"/>
                </a:solidFill>
                <a:latin typeface="Calibri" panose="020F0502020204030204" pitchFamily="34" charset="0"/>
              </a:rPr>
              <a:t>Koolitused</a:t>
            </a:r>
            <a:endParaRPr lang="en-US" sz="1800" dirty="0">
              <a:solidFill>
                <a:srgbClr val="000000"/>
              </a:solidFill>
              <a:latin typeface="Calibri" panose="020F0502020204030204" pitchFamily="34" charset="0"/>
            </a:endParaRPr>
          </a:p>
          <a:p>
            <a:pPr marL="742950" indent="-742950" algn="just">
              <a:lnSpc>
                <a:spcPct val="87000"/>
              </a:lnSpc>
              <a:spcAft>
                <a:spcPts val="800"/>
              </a:spcAft>
              <a:buFont typeface="+mj-lt"/>
              <a:buAutoNum type="arabicPeriod"/>
              <a:tabLst>
                <a:tab pos="457200" algn="l"/>
              </a:tabLst>
            </a:pPr>
            <a:endParaRPr lang="et-EE" sz="1800" dirty="0">
              <a:solidFill>
                <a:srgbClr val="000000"/>
              </a:solidFill>
              <a:latin typeface="Calibri" panose="020F0502020204030204" pitchFamily="34" charset="0"/>
            </a:endParaRP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hangingPunct="0">
              <a:spcBef>
                <a:spcPts val="500"/>
              </a:spcBef>
              <a:spcAft>
                <a:spcPts val="500"/>
              </a:spcAft>
              <a:buNone/>
            </a:pPr>
            <a:endParaRPr lang="et-EE" sz="1800" i="1" dirty="0">
              <a:solidFill>
                <a:srgbClr val="000000"/>
              </a:solidFill>
              <a:latin typeface="Calibri" panose="020F0502020204030204" pitchFamily="34" charset="0"/>
            </a:endParaRPr>
          </a:p>
          <a:p>
            <a:pPr marL="0" indent="0" algn="just">
              <a:lnSpc>
                <a:spcPct val="107000"/>
              </a:lnSpc>
              <a:spcAft>
                <a:spcPts val="800"/>
              </a:spcAft>
              <a:buNone/>
              <a:tabLst>
                <a:tab pos="457200" algn="l"/>
              </a:tabLst>
            </a:pPr>
            <a:endParaRPr lang="et-EE" sz="1800" i="1" dirty="0">
              <a:solidFill>
                <a:srgbClr val="000000"/>
              </a:solidFill>
              <a:latin typeface="Calibri" panose="020F0502020204030204" pitchFamily="34" charset="0"/>
            </a:endParaRPr>
          </a:p>
          <a:p>
            <a:pPr algn="just">
              <a:lnSpc>
                <a:spcPct val="107000"/>
              </a:lnSpc>
              <a:spcAft>
                <a:spcPts val="800"/>
              </a:spcAft>
              <a:tabLst>
                <a:tab pos="457200" algn="l"/>
              </a:tabLst>
            </a:pPr>
            <a:endParaRPr lang="et-EE" sz="1800" dirty="0"/>
          </a:p>
        </p:txBody>
      </p:sp>
    </p:spTree>
    <p:extLst>
      <p:ext uri="{BB962C8B-B14F-4D97-AF65-F5344CB8AC3E}">
        <p14:creationId xmlns:p14="http://schemas.microsoft.com/office/powerpoint/2010/main" val="914002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t-EE" sz="6000" b="1" dirty="0">
                <a:solidFill>
                  <a:srgbClr val="262626"/>
                </a:solidFill>
                <a:latin typeface="Times New Roman" panose="02020603050405020304" pitchFamily="18" charset="0"/>
                <a:cs typeface="Times New Roman" panose="02020603050405020304" pitchFamily="18" charset="0"/>
              </a:rPr>
              <a:t>„Viiruse levik ja turism, kuidas edasi?“</a:t>
            </a:r>
            <a:br>
              <a:rPr lang="et-EE" sz="6000" b="1" dirty="0">
                <a:solidFill>
                  <a:srgbClr val="262626"/>
                </a:solidFill>
                <a:latin typeface="Times New Roman" panose="02020603050405020304" pitchFamily="18" charset="0"/>
                <a:cs typeface="Times New Roman" panose="02020603050405020304" pitchFamily="18" charset="0"/>
              </a:rPr>
            </a:br>
            <a:br>
              <a:rPr lang="et-EE" sz="6000" b="1" dirty="0">
                <a:solidFill>
                  <a:srgbClr val="262626"/>
                </a:solidFill>
                <a:latin typeface="Times New Roman" panose="02020603050405020304" pitchFamily="18" charset="0"/>
                <a:cs typeface="Times New Roman" panose="02020603050405020304" pitchFamily="18" charset="0"/>
              </a:rPr>
            </a:br>
            <a:r>
              <a:rPr lang="et-EE" dirty="0">
                <a:effectLst/>
                <a:latin typeface="Calibri Light" panose="020F0302020204030204" pitchFamily="34" charset="0"/>
                <a:ea typeface="Times New Roman" panose="02020603050405020304" pitchFamily="18" charset="0"/>
                <a:cs typeface="Calibri Light" panose="020F0302020204030204" pitchFamily="34" charset="0"/>
              </a:rPr>
              <a:t> </a:t>
            </a:r>
            <a:endParaRPr lang="et-EE" dirty="0">
              <a:latin typeface="Calibri Light" panose="020F0302020204030204" pitchFamily="34" charset="0"/>
              <a:cs typeface="Calibri Light" panose="020F0302020204030204" pitchFamily="34" charset="0"/>
            </a:endParaRPr>
          </a:p>
        </p:txBody>
      </p:sp>
      <p:sp>
        <p:nvSpPr>
          <p:cNvPr id="3" name="Text Placeholder 2"/>
          <p:cNvSpPr>
            <a:spLocks noGrp="1"/>
          </p:cNvSpPr>
          <p:nvPr>
            <p:ph type="body" idx="1"/>
          </p:nvPr>
        </p:nvSpPr>
        <p:spPr/>
        <p:txBody>
          <a:bodyPr>
            <a:normAutofit/>
          </a:bodyPr>
          <a:lstStyle/>
          <a:p>
            <a:r>
              <a:rPr lang="en-US" dirty="0"/>
              <a:t>Mari-Anne Härma</a:t>
            </a:r>
            <a:br>
              <a:rPr lang="en-US" dirty="0"/>
            </a:br>
            <a:r>
              <a:rPr lang="en-US" dirty="0" err="1"/>
              <a:t>Terviseameti</a:t>
            </a:r>
            <a:r>
              <a:rPr lang="en-US" dirty="0"/>
              <a:t> </a:t>
            </a:r>
            <a:r>
              <a:rPr lang="en-US" dirty="0" err="1"/>
              <a:t>peadirektori</a:t>
            </a:r>
            <a:r>
              <a:rPr lang="en-US" dirty="0"/>
              <a:t> </a:t>
            </a:r>
            <a:r>
              <a:rPr lang="en-US" dirty="0" err="1"/>
              <a:t>kohusetäitja</a:t>
            </a:r>
            <a:br>
              <a:rPr lang="en-US" dirty="0"/>
            </a:br>
            <a:br>
              <a:rPr lang="en-US" dirty="0"/>
            </a:br>
            <a:r>
              <a:rPr lang="en-US" dirty="0"/>
              <a:t>15:00-15:30</a:t>
            </a:r>
          </a:p>
        </p:txBody>
      </p:sp>
    </p:spTree>
    <p:extLst>
      <p:ext uri="{BB962C8B-B14F-4D97-AF65-F5344CB8AC3E}">
        <p14:creationId xmlns:p14="http://schemas.microsoft.com/office/powerpoint/2010/main" val="1217039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262626"/>
                </a:solidFill>
                <a:latin typeface="Times New Roman" panose="02020603050405020304" pitchFamily="18" charset="0"/>
                <a:cs typeface="Times New Roman" panose="02020603050405020304" pitchFamily="18" charset="0"/>
              </a:rPr>
              <a:t>“On </a:t>
            </a:r>
            <a:r>
              <a:rPr lang="en-US" sz="5400" b="1" dirty="0" err="1">
                <a:solidFill>
                  <a:srgbClr val="262626"/>
                </a:solidFill>
                <a:latin typeface="Times New Roman" panose="02020603050405020304" pitchFamily="18" charset="0"/>
                <a:cs typeface="Times New Roman" panose="02020603050405020304" pitchFamily="18" charset="0"/>
              </a:rPr>
              <a:t>nagu</a:t>
            </a:r>
            <a:r>
              <a:rPr lang="en-US" sz="5400" b="1" dirty="0">
                <a:solidFill>
                  <a:srgbClr val="262626"/>
                </a:solidFill>
                <a:latin typeface="Times New Roman" panose="02020603050405020304" pitchFamily="18" charset="0"/>
                <a:cs typeface="Times New Roman" panose="02020603050405020304" pitchFamily="18" charset="0"/>
              </a:rPr>
              <a:t> pole”</a:t>
            </a:r>
            <a:endParaRPr lang="et-EE" sz="5400" b="1" dirty="0">
              <a:solidFill>
                <a:srgbClr val="262626"/>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p:txBody>
          <a:bodyPr>
            <a:normAutofit/>
          </a:bodyPr>
          <a:lstStyle/>
          <a:p>
            <a:r>
              <a:rPr lang="en-US" dirty="0"/>
              <a:t>Eero Pärgmäe</a:t>
            </a:r>
            <a:br>
              <a:rPr lang="en-US" dirty="0"/>
            </a:br>
            <a:r>
              <a:rPr lang="en-US" dirty="0"/>
              <a:t>Tallinna </a:t>
            </a:r>
            <a:r>
              <a:rPr lang="en-US" dirty="0" err="1"/>
              <a:t>Lennujaama</a:t>
            </a:r>
            <a:r>
              <a:rPr lang="en-US" dirty="0"/>
              <a:t> </a:t>
            </a:r>
            <a:r>
              <a:rPr lang="en-US" dirty="0" err="1"/>
              <a:t>kommertsdirektor</a:t>
            </a:r>
            <a:br>
              <a:rPr lang="en-US" dirty="0"/>
            </a:br>
            <a:br>
              <a:rPr lang="en-US" dirty="0"/>
            </a:br>
            <a:r>
              <a:rPr lang="en-US" dirty="0"/>
              <a:t>15:30-16:00</a:t>
            </a:r>
          </a:p>
        </p:txBody>
      </p:sp>
    </p:spTree>
    <p:extLst>
      <p:ext uri="{BB962C8B-B14F-4D97-AF65-F5344CB8AC3E}">
        <p14:creationId xmlns:p14="http://schemas.microsoft.com/office/powerpoint/2010/main" val="2965531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t>Päevakord - pealelõuna</a:t>
            </a:r>
          </a:p>
        </p:txBody>
      </p:sp>
      <p:sp>
        <p:nvSpPr>
          <p:cNvPr id="3" name="TextBox 2">
            <a:extLst>
              <a:ext uri="{FF2B5EF4-FFF2-40B4-BE49-F238E27FC236}">
                <a16:creationId xmlns:a16="http://schemas.microsoft.com/office/drawing/2014/main" id="{F9C0BEB9-D478-4EA8-9385-62BE5B598AF6}"/>
              </a:ext>
            </a:extLst>
          </p:cNvPr>
          <p:cNvSpPr txBox="1"/>
          <p:nvPr/>
        </p:nvSpPr>
        <p:spPr>
          <a:xfrm>
            <a:off x="985421" y="1766656"/>
            <a:ext cx="8978612" cy="4222631"/>
          </a:xfrm>
          <a:prstGeom prst="rect">
            <a:avLst/>
          </a:prstGeom>
          <a:noFill/>
        </p:spPr>
        <p:txBody>
          <a:bodyPr wrap="none" rtlCol="0">
            <a:spAutoFit/>
          </a:bodyPr>
          <a:lstStyle/>
          <a:p>
            <a:pPr>
              <a:lnSpc>
                <a:spcPct val="107000"/>
              </a:lnSpc>
              <a:spcAft>
                <a:spcPts val="1200"/>
              </a:spcAft>
            </a:pPr>
            <a:r>
              <a:rPr lang="et-EE" sz="1800" b="1" dirty="0">
                <a:effectLst/>
                <a:latin typeface="Calibri" panose="020F0502020204030204" pitchFamily="34" charset="0"/>
                <a:ea typeface="Calibri" panose="020F0502020204030204" pitchFamily="34" charset="0"/>
                <a:cs typeface="Times New Roman" panose="02020603050405020304" pitchFamily="18" charset="0"/>
              </a:rPr>
              <a:t>14.00-1</a:t>
            </a:r>
            <a:r>
              <a:rPr lang="en-US" sz="1800" b="1" dirty="0">
                <a:effectLst/>
                <a:latin typeface="Calibri" panose="020F0502020204030204" pitchFamily="34" charset="0"/>
                <a:ea typeface="Calibri" panose="020F0502020204030204" pitchFamily="34" charset="0"/>
                <a:cs typeface="Times New Roman" panose="02020603050405020304" pitchFamily="18" charset="0"/>
              </a:rPr>
              <a:t>5.0</a:t>
            </a:r>
            <a:r>
              <a:rPr lang="et-EE" sz="1800" b="1" dirty="0">
                <a:effectLst/>
                <a:latin typeface="Calibri" panose="020F0502020204030204" pitchFamily="34" charset="0"/>
                <a:ea typeface="Calibri" panose="020F0502020204030204" pitchFamily="34" charset="0"/>
                <a:cs typeface="Times New Roman" panose="02020603050405020304" pitchFamily="18" charset="0"/>
              </a:rPr>
              <a:t>0</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b="1" u="sng" dirty="0">
                <a:effectLst/>
                <a:latin typeface="Calibri" panose="020F0502020204030204" pitchFamily="34" charset="0"/>
                <a:ea typeface="Calibri" panose="020F0502020204030204" pitchFamily="34" charset="0"/>
                <a:cs typeface="Times New Roman" panose="02020603050405020304" pitchFamily="18" charset="0"/>
              </a:rPr>
              <a:t>ETFLI protseduurilised teemad (jätk)</a:t>
            </a: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ETFLi eetikakomisjoni esimehe ja liikmete valimine.</a:t>
            </a: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ETFLi revisjonikomisjoni ülesannete kinnitamine </a:t>
            </a: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0"/>
              </a:spcAft>
              <a:buFont typeface="Wingdings" panose="05000000000000000000" pitchFamily="2" charset="2"/>
              <a:buChar char=""/>
              <a:tabLst>
                <a:tab pos="457200" algn="l"/>
              </a:tabLst>
            </a:pP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ETFLi revisjonikomisjoni liikmete valimine.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1200"/>
              </a:spcAft>
              <a:buFont typeface="Wingdings" panose="05000000000000000000" pitchFamily="2" charset="2"/>
              <a:buChar char=""/>
              <a:tabLst>
                <a:tab pos="457200" algn="l"/>
              </a:tabLst>
            </a:pP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Liikmete ootused liidule- kokkuvõtted. </a:t>
            </a: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t-EE" sz="1800" b="1" u="sng" dirty="0">
                <a:effectLst/>
                <a:latin typeface="Calibri" panose="020F0502020204030204" pitchFamily="34" charset="0"/>
                <a:ea typeface="Calibri" panose="020F0502020204030204" pitchFamily="34" charset="0"/>
                <a:cs typeface="Times New Roman" panose="02020603050405020304" pitchFamily="18" charset="0"/>
              </a:rPr>
              <a:t>Reisimine ja reisiettevõtted uues olukorras (külaliste ettekanded)</a:t>
            </a: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1</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5.0</a:t>
            </a: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0-1</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5.3</a:t>
            </a: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0 “Terviseameti soovitused ja koostöö reisiettevõtetega” (pealkiri kinnitamata)</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0">
              <a:lnSpc>
                <a:spcPct val="107000"/>
              </a:lnSpc>
              <a:spcAft>
                <a:spcPts val="800"/>
              </a:spcAft>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Mari</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a: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Anne Härma, Terviseameti </a:t>
            </a:r>
            <a:r>
              <a:rPr lang="en-US" dirty="0" err="1">
                <a:latin typeface="Calibri" panose="020F0502020204030204" pitchFamily="34" charset="0"/>
                <a:ea typeface="Times New Roman" panose="02020603050405020304" pitchFamily="18" charset="0"/>
                <a:cs typeface="Times New Roman" panose="02020603050405020304" pitchFamily="18" charset="0"/>
              </a:rPr>
              <a:t>peadirektori</a:t>
            </a: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 kt. </a:t>
            </a: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pP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15.</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3</a:t>
            </a: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0-1</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6.0</a:t>
            </a: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0 </a:t>
            </a:r>
            <a:r>
              <a:rPr lang="en-US" dirty="0"/>
              <a:t>  </a:t>
            </a: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“Lennuühendused ja tulevikuprognoosid”</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Eero Pärgmäe, Tallinna Lennujaa</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a:t>
            </a: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0455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t>Liikmeskond</a:t>
            </a:r>
          </a:p>
        </p:txBody>
      </p:sp>
      <p:sp>
        <p:nvSpPr>
          <p:cNvPr id="3" name="Text Placeholder 2"/>
          <p:cNvSpPr>
            <a:spLocks noGrp="1"/>
          </p:cNvSpPr>
          <p:nvPr>
            <p:ph type="body" idx="1"/>
          </p:nvPr>
        </p:nvSpPr>
        <p:spPr/>
        <p:txBody>
          <a:bodyPr/>
          <a:lstStyle/>
          <a:p>
            <a:r>
              <a:rPr lang="en-US" dirty="0"/>
              <a:t>Külli Karing, president</a:t>
            </a:r>
          </a:p>
        </p:txBody>
      </p:sp>
    </p:spTree>
    <p:extLst>
      <p:ext uri="{BB962C8B-B14F-4D97-AF65-F5344CB8AC3E}">
        <p14:creationId xmlns:p14="http://schemas.microsoft.com/office/powerpoint/2010/main" val="1330521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t>Liikmed seisuga 10.09.2020</a:t>
            </a:r>
          </a:p>
        </p:txBody>
      </p:sp>
      <p:sp>
        <p:nvSpPr>
          <p:cNvPr id="4" name="TextBox 3">
            <a:extLst>
              <a:ext uri="{FF2B5EF4-FFF2-40B4-BE49-F238E27FC236}">
                <a16:creationId xmlns:a16="http://schemas.microsoft.com/office/drawing/2014/main" id="{81E6F0AD-553E-4B14-92E2-4300BA77E665}"/>
              </a:ext>
            </a:extLst>
          </p:cNvPr>
          <p:cNvSpPr txBox="1"/>
          <p:nvPr/>
        </p:nvSpPr>
        <p:spPr>
          <a:xfrm>
            <a:off x="838200" y="1927275"/>
            <a:ext cx="9768840" cy="4185761"/>
          </a:xfrm>
          <a:prstGeom prst="rect">
            <a:avLst/>
          </a:prstGeom>
          <a:noFill/>
        </p:spPr>
        <p:txBody>
          <a:bodyPr wrap="square">
            <a:spAutoFit/>
          </a:bodyPr>
          <a:lstStyle/>
          <a:p>
            <a:pPr indent="-339725" eaLnBrk="1"/>
            <a:r>
              <a:rPr lang="et-EE" altLang="et-EE" sz="1800" b="1" dirty="0">
                <a:latin typeface="Calibri" panose="020F0502020204030204" pitchFamily="34" charset="0"/>
                <a:ea typeface="ＭＳ Ｐゴシック" panose="020B0600070205080204" pitchFamily="34" charset="-128"/>
              </a:rPr>
              <a:t>Seisuga </a:t>
            </a:r>
            <a:r>
              <a:rPr lang="et-EE" altLang="et-EE" b="1" dirty="0">
                <a:latin typeface="Calibri" panose="020F0502020204030204" pitchFamily="34" charset="0"/>
                <a:ea typeface="ＭＳ Ｐゴシック" panose="020B0600070205080204" pitchFamily="34" charset="-128"/>
              </a:rPr>
              <a:t>10.09.2020</a:t>
            </a:r>
            <a:r>
              <a:rPr lang="et-EE" altLang="et-EE" sz="1800" b="1" dirty="0">
                <a:latin typeface="Calibri" panose="020F0502020204030204" pitchFamily="34" charset="0"/>
                <a:ea typeface="ＭＳ Ｐゴシック" panose="020B0600070205080204" pitchFamily="34" charset="-128"/>
              </a:rPr>
              <a:t> on ETFLs 78 liiget </a:t>
            </a:r>
            <a:br>
              <a:rPr lang="et-EE" altLang="et-EE" sz="1800" dirty="0">
                <a:latin typeface="Calibri" panose="020F0502020204030204" pitchFamily="34" charset="0"/>
                <a:ea typeface="ＭＳ Ｐゴシック" panose="020B0600070205080204" pitchFamily="34" charset="-128"/>
              </a:rPr>
            </a:br>
            <a:r>
              <a:rPr lang="et-EE" altLang="et-EE" sz="1800" dirty="0">
                <a:latin typeface="Calibri" panose="020F0502020204030204" pitchFamily="34" charset="0"/>
                <a:ea typeface="ＭＳ Ｐゴシック" panose="020B0600070205080204" pitchFamily="34" charset="-128"/>
              </a:rPr>
              <a:t>s.h. 58 põhi- ja 20 kaasliiget</a:t>
            </a:r>
          </a:p>
          <a:p>
            <a:pPr indent="-339725" eaLnBrk="1"/>
            <a:endParaRPr lang="et-EE" altLang="et-EE" sz="1800" dirty="0">
              <a:latin typeface="Calibri" panose="020F0502020204030204" pitchFamily="34" charset="0"/>
              <a:ea typeface="ＭＳ Ｐゴシック" panose="020B0600070205080204" pitchFamily="34" charset="-128"/>
            </a:endParaRPr>
          </a:p>
          <a:p>
            <a:pPr indent="-339725" eaLnBrk="1"/>
            <a:r>
              <a:rPr lang="et-EE" altLang="et-EE" u="sng" dirty="0">
                <a:latin typeface="Calibri" panose="020F0502020204030204" pitchFamily="34" charset="0"/>
                <a:ea typeface="ＭＳ Ｐゴシック" panose="020B0600070205080204" pitchFamily="34" charset="-128"/>
              </a:rPr>
              <a:t>22.1</a:t>
            </a:r>
            <a:r>
              <a:rPr lang="en-US" altLang="et-EE" u="sng" dirty="0">
                <a:latin typeface="Calibri" panose="020F0502020204030204" pitchFamily="34" charset="0"/>
                <a:ea typeface="ＭＳ Ｐゴシック" panose="020B0600070205080204" pitchFamily="34" charset="-128"/>
              </a:rPr>
              <a:t>1</a:t>
            </a:r>
            <a:r>
              <a:rPr lang="et-EE" altLang="et-EE" u="sng" dirty="0">
                <a:latin typeface="Calibri" panose="020F0502020204030204" pitchFamily="34" charset="0"/>
                <a:ea typeface="ＭＳ Ｐゴシック" panose="020B0600070205080204" pitchFamily="34" charset="-128"/>
              </a:rPr>
              <a:t>.2019-</a:t>
            </a:r>
            <a:r>
              <a:rPr lang="en-US" altLang="et-EE" u="sng" dirty="0">
                <a:latin typeface="Calibri" panose="020F0502020204030204" pitchFamily="34" charset="0"/>
                <a:ea typeface="ＭＳ Ｐゴシック" panose="020B0600070205080204" pitchFamily="34" charset="-128"/>
              </a:rPr>
              <a:t>10</a:t>
            </a:r>
            <a:r>
              <a:rPr lang="et-EE" altLang="et-EE" u="sng" dirty="0">
                <a:latin typeface="Calibri" panose="020F0502020204030204" pitchFamily="34" charset="0"/>
                <a:ea typeface="ＭＳ Ｐゴシック" panose="020B0600070205080204" pitchFamily="34" charset="-128"/>
              </a:rPr>
              <a:t>.09.2020</a:t>
            </a:r>
            <a:r>
              <a:rPr lang="et-EE" altLang="et-EE" sz="1800" u="sng" dirty="0">
                <a:latin typeface="Calibri" panose="020F0502020204030204" pitchFamily="34" charset="0"/>
                <a:ea typeface="ＭＳ Ｐゴシック" panose="020B0600070205080204" pitchFamily="34" charset="-128"/>
              </a:rPr>
              <a:t> on liitunud </a:t>
            </a:r>
            <a:br>
              <a:rPr lang="et-EE" altLang="et-EE" sz="1800" u="sng" dirty="0">
                <a:latin typeface="Calibri" panose="020F0502020204030204" pitchFamily="34" charset="0"/>
                <a:ea typeface="ＭＳ Ｐゴシック" panose="020B0600070205080204" pitchFamily="34" charset="-128"/>
              </a:rPr>
            </a:br>
            <a:endParaRPr lang="et-EE" altLang="et-EE" sz="1800" u="sng" dirty="0">
              <a:latin typeface="Calibri" panose="020F0502020204030204" pitchFamily="34" charset="0"/>
              <a:ea typeface="ＭＳ Ｐゴシック" panose="020B0600070205080204" pitchFamily="34" charset="-128"/>
            </a:endParaRPr>
          </a:p>
          <a:p>
            <a:pPr indent="-339725" eaLnBrk="1"/>
            <a:r>
              <a:rPr lang="et-EE" altLang="et-EE" sz="2000" b="1" dirty="0">
                <a:latin typeface="Calibri" panose="020F0502020204030204" pitchFamily="34" charset="0"/>
                <a:ea typeface="ＭＳ Ｐゴシック" panose="020B0600070205080204" pitchFamily="34" charset="-128"/>
              </a:rPr>
              <a:t>Devorex OÜ / Stiilne puhkus (põhiliige)</a:t>
            </a:r>
            <a:br>
              <a:rPr lang="et-EE" altLang="et-EE" sz="2000" b="1" dirty="0">
                <a:latin typeface="Calibri" panose="020F0502020204030204" pitchFamily="34" charset="0"/>
                <a:ea typeface="ＭＳ Ｐゴシック" panose="020B0600070205080204" pitchFamily="34" charset="-128"/>
              </a:rPr>
            </a:br>
            <a:r>
              <a:rPr lang="et-EE" altLang="et-EE" sz="2000" b="1" dirty="0">
                <a:latin typeface="Calibri" panose="020F0502020204030204" pitchFamily="34" charset="0"/>
                <a:ea typeface="ＭＳ Ｐゴシック" panose="020B0600070205080204" pitchFamily="34" charset="-128"/>
              </a:rPr>
              <a:t>Baltic Kuurort Grupp (põhiliige</a:t>
            </a:r>
            <a:r>
              <a:rPr lang="en-US" altLang="et-EE" sz="2000" b="1" dirty="0">
                <a:latin typeface="Calibri" panose="020F0502020204030204" pitchFamily="34" charset="0"/>
                <a:ea typeface="ＭＳ Ｐゴシック" panose="020B0600070205080204" pitchFamily="34" charset="-128"/>
              </a:rPr>
              <a:t>) – </a:t>
            </a:r>
            <a:r>
              <a:rPr lang="en-US" altLang="et-EE" sz="2000" dirty="0">
                <a:latin typeface="Calibri" panose="020F0502020204030204" pitchFamily="34" charset="0"/>
                <a:ea typeface="ＭＳ Ｐゴシック" panose="020B0600070205080204" pitchFamily="34" charset="-128"/>
              </a:rPr>
              <a:t>9.09.20 </a:t>
            </a:r>
            <a:r>
              <a:rPr lang="et-EE" altLang="et-EE" sz="2000" dirty="0">
                <a:latin typeface="Calibri" panose="020F0502020204030204" pitchFamily="34" charset="0"/>
                <a:ea typeface="ＭＳ Ｐゴシック" panose="020B0600070205080204" pitchFamily="34" charset="-128"/>
              </a:rPr>
              <a:t>esitas liidust lahkumise soovi</a:t>
            </a:r>
          </a:p>
          <a:p>
            <a:pPr indent="-339725" eaLnBrk="1"/>
            <a:r>
              <a:rPr lang="et-EE" altLang="et-EE" sz="2000" b="1" dirty="0">
                <a:latin typeface="Calibri" panose="020F0502020204030204" pitchFamily="34" charset="0"/>
                <a:ea typeface="ＭＳ Ｐゴシック" panose="020B0600070205080204" pitchFamily="34" charset="-128"/>
              </a:rPr>
              <a:t>Lux Express Estonia (kaasliige)</a:t>
            </a:r>
          </a:p>
          <a:p>
            <a:pPr indent="-339725" eaLnBrk="1"/>
            <a:endParaRPr lang="et-EE" altLang="et-EE" sz="2000" b="1" dirty="0">
              <a:latin typeface="Calibri" panose="020F0502020204030204" pitchFamily="34" charset="0"/>
              <a:ea typeface="ＭＳ Ｐゴシック" panose="020B0600070205080204" pitchFamily="34" charset="-128"/>
            </a:endParaRPr>
          </a:p>
          <a:p>
            <a:pPr indent="-339725" eaLnBrk="1"/>
            <a:r>
              <a:rPr lang="et-EE" altLang="et-EE" sz="1800" u="sng" dirty="0">
                <a:latin typeface="Calibri" panose="020F0502020204030204" pitchFamily="34" charset="0"/>
                <a:ea typeface="ＭＳ Ｐゴシック" panose="020B0600070205080204" pitchFamily="34" charset="-128"/>
              </a:rPr>
              <a:t>Lahku</a:t>
            </a:r>
            <a:r>
              <a:rPr lang="en-US" altLang="et-EE" sz="1800" u="sng" dirty="0" err="1">
                <a:latin typeface="Calibri" panose="020F0502020204030204" pitchFamily="34" charset="0"/>
                <a:ea typeface="ＭＳ Ｐゴシック" panose="020B0600070205080204" pitchFamily="34" charset="-128"/>
              </a:rPr>
              <a:t>sid</a:t>
            </a:r>
            <a:br>
              <a:rPr lang="et-EE" altLang="et-EE" sz="1800" u="sng" dirty="0">
                <a:latin typeface="Calibri" panose="020F0502020204030204" pitchFamily="34" charset="0"/>
                <a:ea typeface="ＭＳ Ｐゴシック" panose="020B0600070205080204" pitchFamily="34" charset="-128"/>
              </a:rPr>
            </a:br>
            <a:endParaRPr lang="et-EE" altLang="et-EE" sz="1800" u="sng" dirty="0">
              <a:latin typeface="Calibri" panose="020F0502020204030204" pitchFamily="34" charset="0"/>
              <a:ea typeface="ＭＳ Ｐゴシック" panose="020B0600070205080204" pitchFamily="34" charset="-128"/>
            </a:endParaRPr>
          </a:p>
          <a:p>
            <a:pPr indent="-339725" eaLnBrk="1"/>
            <a:r>
              <a:rPr lang="et-EE" altLang="et-EE" sz="2000" b="1" dirty="0">
                <a:latin typeface="Calibri" panose="020F0502020204030204" pitchFamily="34" charset="0"/>
                <a:ea typeface="ＭＳ Ｐゴシック" panose="020B0600070205080204" pitchFamily="34" charset="-128"/>
              </a:rPr>
              <a:t>Aurinko OÜ (põhiliige)</a:t>
            </a:r>
          </a:p>
          <a:p>
            <a:pPr indent="-339725" eaLnBrk="1"/>
            <a:r>
              <a:rPr lang="et-EE" altLang="et-EE" sz="2000" b="1" dirty="0">
                <a:latin typeface="Calibri" panose="020F0502020204030204" pitchFamily="34" charset="0"/>
                <a:ea typeface="ＭＳ Ｐゴシック" panose="020B0600070205080204" pitchFamily="34" charset="-128"/>
              </a:rPr>
              <a:t>Fix Ideed OÜ (põhiliige)</a:t>
            </a:r>
          </a:p>
          <a:p>
            <a:pPr indent="-339725" eaLnBrk="1"/>
            <a:r>
              <a:rPr lang="et-EE" altLang="et-EE" sz="2000" b="1" dirty="0">
                <a:latin typeface="Calibri" panose="020F0502020204030204" pitchFamily="34" charset="0"/>
                <a:ea typeface="ＭＳ Ｐゴシック" panose="020B0600070205080204" pitchFamily="34" charset="-128"/>
              </a:rPr>
              <a:t>Haaga-Helia Eesti OÜ (kaasliige)</a:t>
            </a:r>
          </a:p>
        </p:txBody>
      </p:sp>
    </p:spTree>
    <p:extLst>
      <p:ext uri="{BB962C8B-B14F-4D97-AF65-F5344CB8AC3E}">
        <p14:creationId xmlns:p14="http://schemas.microsoft.com/office/powerpoint/2010/main" val="1969020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t>Juhatuse tegevusaruanne </a:t>
            </a:r>
            <a:br>
              <a:rPr lang="et-EE" dirty="0"/>
            </a:br>
            <a:r>
              <a:rPr lang="et-EE" dirty="0"/>
              <a:t>2019-2020</a:t>
            </a:r>
          </a:p>
        </p:txBody>
      </p:sp>
      <p:sp>
        <p:nvSpPr>
          <p:cNvPr id="3" name="Text Placeholder 2"/>
          <p:cNvSpPr>
            <a:spLocks noGrp="1"/>
          </p:cNvSpPr>
          <p:nvPr>
            <p:ph type="body" idx="1"/>
          </p:nvPr>
        </p:nvSpPr>
        <p:spPr/>
        <p:txBody>
          <a:bodyPr/>
          <a:lstStyle/>
          <a:p>
            <a:r>
              <a:rPr lang="en-US" dirty="0"/>
              <a:t>Mariann Lugus, </a:t>
            </a:r>
            <a:r>
              <a:rPr lang="et-EE" dirty="0"/>
              <a:t>peasekretär</a:t>
            </a:r>
          </a:p>
        </p:txBody>
      </p:sp>
    </p:spTree>
    <p:extLst>
      <p:ext uri="{BB962C8B-B14F-4D97-AF65-F5344CB8AC3E}">
        <p14:creationId xmlns:p14="http://schemas.microsoft.com/office/powerpoint/2010/main" val="9927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t>Küsimused</a:t>
            </a:r>
            <a:r>
              <a:rPr lang="en-US" dirty="0"/>
              <a:t> I</a:t>
            </a:r>
            <a:endParaRPr lang="et-EE" dirty="0"/>
          </a:p>
        </p:txBody>
      </p:sp>
      <p:sp>
        <p:nvSpPr>
          <p:cNvPr id="4" name="TextBox 3">
            <a:extLst>
              <a:ext uri="{FF2B5EF4-FFF2-40B4-BE49-F238E27FC236}">
                <a16:creationId xmlns:a16="http://schemas.microsoft.com/office/drawing/2014/main" id="{5722CABE-101F-4532-A7C5-C1C9D198D697}"/>
              </a:ext>
            </a:extLst>
          </p:cNvPr>
          <p:cNvSpPr txBox="1"/>
          <p:nvPr/>
        </p:nvSpPr>
        <p:spPr>
          <a:xfrm>
            <a:off x="838199" y="1825407"/>
            <a:ext cx="10261209" cy="3754874"/>
          </a:xfrm>
          <a:prstGeom prst="rect">
            <a:avLst/>
          </a:prstGeom>
          <a:noFill/>
        </p:spPr>
        <p:txBody>
          <a:bodyPr wrap="square">
            <a:spAutoFit/>
          </a:bodyPr>
          <a:lstStyle/>
          <a:p>
            <a:r>
              <a:rPr lang="en-US" sz="1400" u="sng" dirty="0">
                <a:effectLst/>
                <a:ea typeface="Calibri" panose="020F0502020204030204" pitchFamily="34" charset="0"/>
              </a:rPr>
              <a:t>KÜSIMUS:</a:t>
            </a:r>
            <a:r>
              <a:rPr lang="en-US" sz="1400" dirty="0">
                <a:effectLst/>
                <a:ea typeface="Calibri" panose="020F0502020204030204" pitchFamily="34" charset="0"/>
              </a:rPr>
              <a:t> Aruandes on käive ja seal all on </a:t>
            </a:r>
            <a:r>
              <a:rPr lang="et-EE" sz="1400" dirty="0">
                <a:effectLst/>
                <a:ea typeface="Calibri" panose="020F0502020204030204" pitchFamily="34" charset="0"/>
              </a:rPr>
              <a:t>räägitud hoopis tuludest </a:t>
            </a:r>
            <a:r>
              <a:rPr lang="en-US" sz="1400" dirty="0">
                <a:effectLst/>
                <a:ea typeface="Calibri" panose="020F0502020204030204" pitchFamily="34" charset="0"/>
              </a:rPr>
              <a:t>ja MTÜ on </a:t>
            </a:r>
            <a:r>
              <a:rPr lang="et-EE" sz="1400" dirty="0"/>
              <a:t>ikka tähtis tulem mitte teenitud tulu ja siin ongi viga</a:t>
            </a:r>
            <a:r>
              <a:rPr lang="en-US" sz="1400" dirty="0"/>
              <a:t>, et </a:t>
            </a:r>
            <a:r>
              <a:rPr lang="et-EE" sz="1400" dirty="0"/>
              <a:t>volinikel jääb </a:t>
            </a:r>
            <a:r>
              <a:rPr lang="en-US" sz="1400" dirty="0"/>
              <a:t>vale </a:t>
            </a:r>
            <a:r>
              <a:rPr lang="et-EE" sz="1400" dirty="0"/>
              <a:t>mulje tulude kohta. Tulusid ehk tulemit meil ju viimastel aastatel ei ole ja isegi turismimess ei anna meile tulemit juurde, sest üldkulud on suured</a:t>
            </a:r>
            <a:r>
              <a:rPr lang="en-US" sz="1400" dirty="0"/>
              <a:t>.</a:t>
            </a:r>
            <a:endParaRPr lang="et-EE" sz="1400" dirty="0"/>
          </a:p>
          <a:p>
            <a:r>
              <a:rPr lang="et-EE" sz="1400" dirty="0"/>
              <a:t>Seega antud juhul </a:t>
            </a:r>
            <a:r>
              <a:rPr lang="en-US" sz="1400" dirty="0"/>
              <a:t>see 441 365 ongi käive ja mitte tulu. Tulu ongi meil ainult intressitulu ja tänu sellele on </a:t>
            </a:r>
            <a:r>
              <a:rPr lang="et-EE" sz="1400" dirty="0"/>
              <a:t>veel tulem positiivne. Palun siis ka volikogul selgitada kuidas aruandesse on selline viga sattunud.</a:t>
            </a:r>
          </a:p>
          <a:p>
            <a:br>
              <a:rPr lang="en-US" sz="1400" dirty="0"/>
            </a:br>
            <a:r>
              <a:rPr lang="en-US" sz="1400" dirty="0"/>
              <a:t>VASTUS:</a:t>
            </a:r>
          </a:p>
          <a:p>
            <a:r>
              <a:rPr lang="et-EE" sz="1400" dirty="0"/>
              <a:t>Raamatupidamistoimkonna juhend RTJ14</a:t>
            </a:r>
            <a:endParaRPr lang="en-US" sz="1400" dirty="0"/>
          </a:p>
          <a:p>
            <a:r>
              <a:rPr lang="et-EE" sz="1400" dirty="0">
                <a:hlinkClick r:id="rId2">
                  <a:extLst>
                    <a:ext uri="{A12FA001-AC4F-418D-AE19-62706E023703}">
                      <ahyp:hlinkClr xmlns:ahyp="http://schemas.microsoft.com/office/drawing/2018/hyperlinkcolor" val="tx"/>
                    </a:ext>
                  </a:extLst>
                </a:hlinkClick>
              </a:rPr>
              <a:t>https://www.rahandusministeerium.ee/system/files_force/document_files/rtj_14_-_mittetulundusuhingud_ja_sihtasutused_0.pdf?download=1</a:t>
            </a:r>
            <a:endParaRPr lang="et-EE" sz="1400" dirty="0"/>
          </a:p>
          <a:p>
            <a:r>
              <a:rPr lang="et-EE" sz="1400" dirty="0"/>
              <a:t>  </a:t>
            </a:r>
            <a:r>
              <a:rPr lang="en-US" sz="1400" dirty="0"/>
              <a:t> </a:t>
            </a:r>
          </a:p>
          <a:p>
            <a:r>
              <a:rPr lang="en-US" sz="1400" dirty="0"/>
              <a:t>Perioodil 2016-2019 </a:t>
            </a:r>
          </a:p>
          <a:p>
            <a:r>
              <a:rPr lang="en-US" sz="1400" dirty="0"/>
              <a:t>Tulem		108 290 eur</a:t>
            </a:r>
          </a:p>
          <a:p>
            <a:r>
              <a:rPr lang="en-US" sz="1400" dirty="0"/>
              <a:t>sh. tegevustulem	  86 768 eur</a:t>
            </a:r>
          </a:p>
          <a:p>
            <a:r>
              <a:rPr lang="en-US" sz="1400" dirty="0"/>
              <a:t>sh. finantstulem	  21 522 eur</a:t>
            </a:r>
          </a:p>
          <a:p>
            <a:endParaRPr lang="en-US" sz="1400" dirty="0"/>
          </a:p>
          <a:p>
            <a:r>
              <a:rPr lang="en-US" sz="1400" dirty="0"/>
              <a:t>Väljavõte 2019-2020 majandusaasta aruandest, lk 3: </a:t>
            </a:r>
            <a:endParaRPr lang="et-EE" sz="1400" dirty="0"/>
          </a:p>
        </p:txBody>
      </p:sp>
      <p:pic>
        <p:nvPicPr>
          <p:cNvPr id="5" name="Picture 4">
            <a:extLst>
              <a:ext uri="{FF2B5EF4-FFF2-40B4-BE49-F238E27FC236}">
                <a16:creationId xmlns:a16="http://schemas.microsoft.com/office/drawing/2014/main" id="{FDC8BB72-AC3A-475B-8BD1-24F792F82E1A}"/>
              </a:ext>
            </a:extLst>
          </p:cNvPr>
          <p:cNvPicPr>
            <a:picLocks noChangeAspect="1"/>
          </p:cNvPicPr>
          <p:nvPr/>
        </p:nvPicPr>
        <p:blipFill>
          <a:blip r:embed="rId3"/>
          <a:stretch>
            <a:fillRect/>
          </a:stretch>
        </p:blipFill>
        <p:spPr>
          <a:xfrm>
            <a:off x="3629025" y="5715000"/>
            <a:ext cx="8562975" cy="1143000"/>
          </a:xfrm>
          <a:prstGeom prst="rect">
            <a:avLst/>
          </a:prstGeom>
        </p:spPr>
      </p:pic>
    </p:spTree>
    <p:extLst>
      <p:ext uri="{BB962C8B-B14F-4D97-AF65-F5344CB8AC3E}">
        <p14:creationId xmlns:p14="http://schemas.microsoft.com/office/powerpoint/2010/main" val="4029272207"/>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1330</TotalTime>
  <Words>1867</Words>
  <Application>Microsoft Office PowerPoint</Application>
  <PresentationFormat>Widescreen</PresentationFormat>
  <Paragraphs>337</Paragraphs>
  <Slides>43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Calibri Light</vt:lpstr>
      <vt:lpstr>Helvetica Neue</vt:lpstr>
      <vt:lpstr>Times New Roman</vt:lpstr>
      <vt:lpstr>VAG Rounded</vt:lpstr>
      <vt:lpstr>Wingdings</vt:lpstr>
      <vt:lpstr>Office Theme</vt:lpstr>
      <vt:lpstr>VOLIKOGU KOOSOLEK</vt:lpstr>
      <vt:lpstr>Koroonaviirus Eestis ja maailmas </vt:lpstr>
      <vt:lpstr>Päevakord – ennelõuna I</vt:lpstr>
      <vt:lpstr>Päevakord – ennelõuna II</vt:lpstr>
      <vt:lpstr>Päevakord - pealelõuna</vt:lpstr>
      <vt:lpstr>Liikmeskond</vt:lpstr>
      <vt:lpstr>Liikmed seisuga 10.09.2020</vt:lpstr>
      <vt:lpstr>Juhatuse tegevusaruanne  2019-2020</vt:lpstr>
      <vt:lpstr>Küsimused I</vt:lpstr>
      <vt:lpstr>Küsimused II</vt:lpstr>
      <vt:lpstr>Tourest 2020 tulemused</vt:lpstr>
      <vt:lpstr>Finantstulemused 2019-2020</vt:lpstr>
      <vt:lpstr>   Majandusaasta 2020-2021</vt:lpstr>
      <vt:lpstr>Märksõnad ja tegevused. Kas ainult COVID?</vt:lpstr>
      <vt:lpstr>COVID-19</vt:lpstr>
      <vt:lpstr>ETFL30 suvepiknik</vt:lpstr>
      <vt:lpstr>Rahalised vahendid</vt:lpstr>
      <vt:lpstr>ETFLi liikmemaksude tasumisest  2020-2021</vt:lpstr>
      <vt:lpstr>   TOUREST 30</vt:lpstr>
      <vt:lpstr>Tourest 2021, juubelimess  stsenaariumid seisuga 3.08.2020</vt:lpstr>
      <vt:lpstr>Tourest 2021, juubelimess stsenaariumid seisuga 26.08.2020</vt:lpstr>
      <vt:lpstr>Tourest 2021 stsenaariumid seisuga 8.09.2020</vt:lpstr>
      <vt:lpstr>Tourest 2021 stsenaariumid seisuga 8.09.2020</vt:lpstr>
      <vt:lpstr>Tourest 2021 stsenaariumid seisuga 8.09.2020</vt:lpstr>
      <vt:lpstr>Tourest 2021 stsenaariumid seisuga 8.09.2020</vt:lpstr>
      <vt:lpstr>Kuidas edasi?</vt:lpstr>
      <vt:lpstr>Eelarve 2020-2021</vt:lpstr>
      <vt:lpstr>   JUHTKOGUDE VALIMINE</vt:lpstr>
      <vt:lpstr>Valitavate kogude volituste  tähtaja kinnitamine</vt:lpstr>
      <vt:lpstr>Juhatuse liikmete arv</vt:lpstr>
      <vt:lpstr>ETFLi põhikirja muutmine</vt:lpstr>
      <vt:lpstr>ETFLi põhikirja muutmine</vt:lpstr>
      <vt:lpstr>Presidendi ja juhatuse liikmete  valimise kord</vt:lpstr>
      <vt:lpstr>Suur tänu!</vt:lpstr>
      <vt:lpstr>Valimiskomisjon</vt:lpstr>
      <vt:lpstr>Presidendi kandidaat</vt:lpstr>
      <vt:lpstr>Juhatuse liikmete kandidaadid</vt:lpstr>
      <vt:lpstr>Eetikakomisjoni  liikmete kandidaadid</vt:lpstr>
      <vt:lpstr>Revisjonikomisjoni ülesanded_kinnitamine </vt:lpstr>
      <vt:lpstr>Revisjonikomisjoni liikmete kandidaadid</vt:lpstr>
      <vt:lpstr>Liikmete ootused liidule</vt:lpstr>
      <vt:lpstr>„Viiruse levik ja turism, kuidas edasi?“   </vt:lpstr>
      <vt:lpstr>“On nagu pole”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Tiiu Vilbrant</cp:lastModifiedBy>
  <cp:revision>83</cp:revision>
  <cp:lastPrinted>2020-09-09T14:51:31Z</cp:lastPrinted>
  <dcterms:created xsi:type="dcterms:W3CDTF">2019-11-01T12:07:38Z</dcterms:created>
  <dcterms:modified xsi:type="dcterms:W3CDTF">2020-09-17T07:29:13Z</dcterms:modified>
</cp:coreProperties>
</file>