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62"/>
  </p:notesMasterIdLst>
  <p:sldIdLst>
    <p:sldId id="256" r:id="rId2"/>
    <p:sldId id="384" r:id="rId3"/>
    <p:sldId id="273" r:id="rId4"/>
    <p:sldId id="279" r:id="rId5"/>
    <p:sldId id="283" r:id="rId6"/>
    <p:sldId id="264" r:id="rId7"/>
    <p:sldId id="275" r:id="rId8"/>
    <p:sldId id="284" r:id="rId9"/>
    <p:sldId id="286" r:id="rId10"/>
    <p:sldId id="322" r:id="rId11"/>
    <p:sldId id="325" r:id="rId12"/>
    <p:sldId id="326" r:id="rId13"/>
    <p:sldId id="328" r:id="rId14"/>
    <p:sldId id="323" r:id="rId15"/>
    <p:sldId id="338" r:id="rId16"/>
    <p:sldId id="341" r:id="rId17"/>
    <p:sldId id="343" r:id="rId18"/>
    <p:sldId id="340" r:id="rId19"/>
    <p:sldId id="359" r:id="rId20"/>
    <p:sldId id="360" r:id="rId21"/>
    <p:sldId id="361" r:id="rId22"/>
    <p:sldId id="364" r:id="rId23"/>
    <p:sldId id="365" r:id="rId24"/>
    <p:sldId id="368" r:id="rId25"/>
    <p:sldId id="371" r:id="rId26"/>
    <p:sldId id="383" r:id="rId27"/>
    <p:sldId id="333" r:id="rId28"/>
    <p:sldId id="331" r:id="rId29"/>
    <p:sldId id="332" r:id="rId30"/>
    <p:sldId id="334" r:id="rId31"/>
    <p:sldId id="335" r:id="rId32"/>
    <p:sldId id="336" r:id="rId33"/>
    <p:sldId id="374" r:id="rId34"/>
    <p:sldId id="376" r:id="rId35"/>
    <p:sldId id="375" r:id="rId36"/>
    <p:sldId id="377" r:id="rId37"/>
    <p:sldId id="379" r:id="rId38"/>
    <p:sldId id="380" r:id="rId39"/>
    <p:sldId id="381" r:id="rId40"/>
    <p:sldId id="382" r:id="rId41"/>
    <p:sldId id="305" r:id="rId42"/>
    <p:sldId id="357" r:id="rId43"/>
    <p:sldId id="358" r:id="rId44"/>
    <p:sldId id="303" r:id="rId45"/>
    <p:sldId id="304" r:id="rId46"/>
    <p:sldId id="356" r:id="rId47"/>
    <p:sldId id="344" r:id="rId48"/>
    <p:sldId id="345" r:id="rId49"/>
    <p:sldId id="346" r:id="rId50"/>
    <p:sldId id="347" r:id="rId51"/>
    <p:sldId id="348" r:id="rId52"/>
    <p:sldId id="367" r:id="rId53"/>
    <p:sldId id="260" r:id="rId54"/>
    <p:sldId id="262" r:id="rId55"/>
    <p:sldId id="299" r:id="rId56"/>
    <p:sldId id="308" r:id="rId57"/>
    <p:sldId id="309" r:id="rId58"/>
    <p:sldId id="316" r:id="rId59"/>
    <p:sldId id="319" r:id="rId60"/>
    <p:sldId id="36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drek" initials="I" lastIdx="1" clrIdx="0">
    <p:extLst>
      <p:ext uri="{19B8F6BF-5375-455C-9EA6-DF929625EA0E}">
        <p15:presenceInfo xmlns:p15="http://schemas.microsoft.com/office/powerpoint/2012/main" userId="Ind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660"/>
  </p:normalViewPr>
  <p:slideViewPr>
    <p:cSldViewPr snapToGrid="0">
      <p:cViewPr varScale="1">
        <p:scale>
          <a:sx n="68" d="100"/>
          <a:sy n="68"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71D8E-0ED3-4632-AAE2-89FF493730B3}" type="datetimeFigureOut">
              <a:rPr lang="en-GB" smtClean="0"/>
              <a:t>18/06/2018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B1979-9BE9-4593-9547-6D75EE967B06}" type="slidenum">
              <a:rPr lang="en-GB" smtClean="0"/>
              <a:t>‹#›</a:t>
            </a:fld>
            <a:endParaRPr lang="en-GB"/>
          </a:p>
        </p:txBody>
      </p:sp>
    </p:spTree>
    <p:extLst>
      <p:ext uri="{BB962C8B-B14F-4D97-AF65-F5344CB8AC3E}">
        <p14:creationId xmlns:p14="http://schemas.microsoft.com/office/powerpoint/2010/main" val="300553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42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24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bg>
      <p:bgPr>
        <a:gradFill>
          <a:gsLst>
            <a:gs pos="0">
              <a:srgbClr val="FFFFFF"/>
            </a:gs>
            <a:gs pos="28000">
              <a:srgbClr val="FEFEFE"/>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1" y="1512125"/>
            <a:ext cx="11541513" cy="2895600"/>
          </a:xfrm>
          <a:prstGeom prst="rect">
            <a:avLst/>
          </a:prstGeom>
          <a:gradFill flip="none" rotWithShape="1">
            <a:gsLst>
              <a:gs pos="36000">
                <a:schemeClr val="accent2">
                  <a:lumMod val="85000"/>
                </a:schemeClr>
              </a:gs>
              <a:gs pos="0">
                <a:schemeClr val="accent2">
                  <a:lumMod val="50000"/>
                </a:schemeClr>
              </a:gs>
              <a:gs pos="100000">
                <a:schemeClr val="accent2">
                  <a:lumMod val="85000"/>
                </a:scheme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2" name="Title 1"/>
          <p:cNvSpPr>
            <a:spLocks noGrp="1"/>
          </p:cNvSpPr>
          <p:nvPr>
            <p:ph type="title"/>
          </p:nvPr>
        </p:nvSpPr>
        <p:spPr>
          <a:xfrm>
            <a:off x="4267201" y="1091399"/>
            <a:ext cx="7086601"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t-EE"/>
              <a:t>Klõpsake tiitlilaadi muutmiseks</a:t>
            </a:r>
            <a:endParaRPr lang="en-US" dirty="0"/>
          </a:p>
        </p:txBody>
      </p:sp>
      <p:sp>
        <p:nvSpPr>
          <p:cNvPr id="12" name="Text Placeholder 11"/>
          <p:cNvSpPr>
            <a:spLocks noGrp="1"/>
          </p:cNvSpPr>
          <p:nvPr>
            <p:ph type="body" sz="quarter" idx="14"/>
          </p:nvPr>
        </p:nvSpPr>
        <p:spPr>
          <a:xfrm>
            <a:off x="4267201" y="2194560"/>
            <a:ext cx="7086601" cy="2108498"/>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t-EE"/>
              <a:t>Klõpsake juhtslaidi teksti laadide redigeerimiseks</a:t>
            </a:r>
          </a:p>
        </p:txBody>
      </p:sp>
      <p:sp>
        <p:nvSpPr>
          <p:cNvPr id="8" name="Picture Placeholder 7"/>
          <p:cNvSpPr>
            <a:spLocks noGrp="1"/>
          </p:cNvSpPr>
          <p:nvPr>
            <p:ph type="pic" sz="quarter" idx="13"/>
          </p:nvPr>
        </p:nvSpPr>
        <p:spPr>
          <a:xfrm>
            <a:off x="914400" y="0"/>
            <a:ext cx="2390503"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r>
              <a:rPr lang="et-EE"/>
              <a:t>Pildi lisamiseks klõpsake ikooni</a:t>
            </a:r>
            <a:endParaRPr lang="en-US"/>
          </a:p>
        </p:txBody>
      </p:sp>
      <p:sp>
        <p:nvSpPr>
          <p:cNvPr id="6" name="Rectangle 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8786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5" presetClass="path" presetSubtype="0" accel="50000" decel="50000" fill="hold" grpId="1" nodeType="withEffect">
                                  <p:stCondLst>
                                    <p:cond delay="0"/>
                                  </p:stCondLst>
                                  <p:childTnLst>
                                    <p:animMotion origin="layout" path="M -3.33333E-6 3.78353E-6 L -0.86666 3.78353E-6 " pathEditMode="relative" rAng="0" ptsTypes="AA">
                                      <p:cBhvr>
                                        <p:cTn id="9" dur="2000" spd="-100000" fill="hold"/>
                                        <p:tgtEl>
                                          <p:spTgt spid="2"/>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75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11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262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41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40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93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57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6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1BEF0D-F0BB-DE4B-95CE-6DB70DBA9567}" type="datetimeFigureOut">
              <a:rPr lang="en-US" smtClean="0"/>
              <a:pPr/>
              <a:t>6/18/2018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810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693" r:id="rId12"/>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yanair.com/" TargetMode="External"/><Relationship Id="rId2" Type="http://schemas.openxmlformats.org/officeDocument/2006/relationships/hyperlink" Target="http://www.booking.co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riigiteataja.ee/aktilisa/1280/2201/8001/1.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majutus.ee/" TargetMode="External"/><Relationship Id="rId2" Type="http://schemas.openxmlformats.org/officeDocument/2006/relationships/hyperlink" Target="http://www.rent.e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A2EC-F55B-4BA0-BD9D-49413CE0B2B9}"/>
              </a:ext>
            </a:extLst>
          </p:cNvPr>
          <p:cNvSpPr>
            <a:spLocks noGrp="1"/>
          </p:cNvSpPr>
          <p:nvPr>
            <p:ph type="ctrTitle"/>
          </p:nvPr>
        </p:nvSpPr>
        <p:spPr>
          <a:xfrm>
            <a:off x="565609" y="802298"/>
            <a:ext cx="11048214" cy="2129438"/>
          </a:xfrm>
        </p:spPr>
        <p:txBody>
          <a:bodyPr>
            <a:normAutofit fontScale="90000"/>
          </a:bodyPr>
          <a:lstStyle/>
          <a:p>
            <a:pPr algn="ctr"/>
            <a:br>
              <a:rPr lang="et-EE" sz="4900" dirty="0"/>
            </a:br>
            <a:br>
              <a:rPr lang="et-EE" sz="4900" dirty="0"/>
            </a:br>
            <a:br>
              <a:rPr lang="et-EE" sz="4900" dirty="0"/>
            </a:br>
            <a:r>
              <a:rPr lang="et-EE" sz="4900" dirty="0" err="1"/>
              <a:t>tURISMISEADUS</a:t>
            </a:r>
            <a:br>
              <a:rPr lang="et-EE" sz="4900" dirty="0"/>
            </a:br>
            <a:r>
              <a:rPr lang="et-EE" sz="4900" dirty="0"/>
              <a:t>VÕLAÕIGUSSEADUS</a:t>
            </a:r>
            <a:br>
              <a:rPr lang="et-EE" sz="4900" dirty="0"/>
            </a:br>
            <a:br>
              <a:rPr lang="et-EE" sz="4900" dirty="0"/>
            </a:br>
            <a:r>
              <a:rPr lang="et-EE" sz="4900" dirty="0"/>
              <a:t> reisiteenuste müük büroos ja sidevahendite kaudu</a:t>
            </a:r>
            <a:br>
              <a:rPr lang="et-EE" sz="4900" dirty="0"/>
            </a:br>
            <a:br>
              <a:rPr lang="et-EE" sz="4900" dirty="0"/>
            </a:br>
            <a:br>
              <a:rPr lang="et-EE" sz="4900" dirty="0"/>
            </a:br>
            <a:r>
              <a:rPr lang="et-EE" sz="4900" dirty="0"/>
              <a:t>alates 1.07.2018</a:t>
            </a:r>
          </a:p>
        </p:txBody>
      </p:sp>
      <p:sp>
        <p:nvSpPr>
          <p:cNvPr id="3" name="Subtitle 2">
            <a:extLst>
              <a:ext uri="{FF2B5EF4-FFF2-40B4-BE49-F238E27FC236}">
                <a16:creationId xmlns:a16="http://schemas.microsoft.com/office/drawing/2014/main" id="{699E63C3-3E08-4825-80C9-A6B191000758}"/>
              </a:ext>
            </a:extLst>
          </p:cNvPr>
          <p:cNvSpPr>
            <a:spLocks noGrp="1"/>
          </p:cNvSpPr>
          <p:nvPr>
            <p:ph type="subTitle" idx="1"/>
          </p:nvPr>
        </p:nvSpPr>
        <p:spPr>
          <a:xfrm>
            <a:off x="2417780" y="5231877"/>
            <a:ext cx="8637072" cy="1002054"/>
          </a:xfrm>
        </p:spPr>
        <p:txBody>
          <a:bodyPr>
            <a:noAutofit/>
          </a:bodyPr>
          <a:lstStyle/>
          <a:p>
            <a:pPr algn="r"/>
            <a:r>
              <a:rPr lang="et-EE" dirty="0"/>
              <a:t>EESTI TURISMIFIRMADE LIIT</a:t>
            </a:r>
          </a:p>
          <a:p>
            <a:pPr algn="r"/>
            <a:r>
              <a:rPr lang="et-EE" dirty="0"/>
              <a:t>Indrek Teppo</a:t>
            </a:r>
          </a:p>
          <a:p>
            <a:pPr algn="r"/>
            <a:r>
              <a:rPr lang="et-EE" dirty="0"/>
              <a:t>19.06.2018</a:t>
            </a:r>
          </a:p>
        </p:txBody>
      </p:sp>
    </p:spTree>
    <p:extLst>
      <p:ext uri="{BB962C8B-B14F-4D97-AF65-F5344CB8AC3E}">
        <p14:creationId xmlns:p14="http://schemas.microsoft.com/office/powerpoint/2010/main" val="172721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5A5A-D311-4F79-A08A-CB8161871ED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ED983310-D329-4900-BE35-C884133B2C91}"/>
              </a:ext>
            </a:extLst>
          </p:cNvPr>
          <p:cNvSpPr>
            <a:spLocks noGrp="1"/>
          </p:cNvSpPr>
          <p:nvPr>
            <p:ph sz="half" idx="1"/>
          </p:nvPr>
        </p:nvSpPr>
        <p:spPr/>
        <p:txBody>
          <a:bodyPr/>
          <a:lstStyle/>
          <a:p>
            <a:endParaRPr lang="et-EE" dirty="0"/>
          </a:p>
          <a:p>
            <a:endParaRPr lang="et-EE" dirty="0"/>
          </a:p>
          <a:p>
            <a:r>
              <a:rPr lang="et-EE" dirty="0"/>
              <a:t>Soovin reisida Londonisse 22.-24.06.</a:t>
            </a:r>
          </a:p>
          <a:p>
            <a:r>
              <a:rPr lang="et-EE" dirty="0"/>
              <a:t>Majutus mõnes parimas hotellis, lend minekul soovitav hommikul, tagasi õhtul.</a:t>
            </a:r>
          </a:p>
          <a:p>
            <a:r>
              <a:rPr lang="et-EE" dirty="0"/>
              <a:t>Reisijad Mr. Mina ja Pr. Sina.</a:t>
            </a:r>
          </a:p>
          <a:p>
            <a:endParaRPr lang="en-GB" dirty="0"/>
          </a:p>
        </p:txBody>
      </p:sp>
      <p:sp>
        <p:nvSpPr>
          <p:cNvPr id="4" name="Content Placeholder 3">
            <a:extLst>
              <a:ext uri="{FF2B5EF4-FFF2-40B4-BE49-F238E27FC236}">
                <a16:creationId xmlns:a16="http://schemas.microsoft.com/office/drawing/2014/main" id="{A96FD0A3-B7D3-4089-A94C-D5B35C2CEF3C}"/>
              </a:ext>
            </a:extLst>
          </p:cNvPr>
          <p:cNvSpPr>
            <a:spLocks noGrp="1"/>
          </p:cNvSpPr>
          <p:nvPr>
            <p:ph sz="half" idx="2"/>
          </p:nvPr>
        </p:nvSpPr>
        <p:spPr/>
        <p:txBody>
          <a:bodyPr/>
          <a:lstStyle/>
          <a:p>
            <a:endParaRPr lang="et-EE" dirty="0"/>
          </a:p>
          <a:p>
            <a:r>
              <a:rPr lang="et-EE" dirty="0"/>
              <a:t>VALIK: PR VÕI SRK VÕI ÜKSIKULT</a:t>
            </a:r>
          </a:p>
          <a:p>
            <a:r>
              <a:rPr lang="et-EE" dirty="0"/>
              <a:t>PR: PAKETTREISILEP, KOHUSTUSLIK REISIINFO, TEABELEHT</a:t>
            </a:r>
          </a:p>
          <a:p>
            <a:r>
              <a:rPr lang="et-EE" dirty="0"/>
              <a:t>SRK: TEAVE EI PAKU PAKETTREISI, TOODE SRK, TEABELEHT + VALIMINE, ERALDI MAKSED</a:t>
            </a:r>
          </a:p>
          <a:p>
            <a:r>
              <a:rPr lang="et-EE" dirty="0"/>
              <a:t>ÜKSIKULT: LEND + MAKSE; HOTELL + MAKSE HOMME</a:t>
            </a:r>
            <a:endParaRPr lang="en-GB" dirty="0"/>
          </a:p>
        </p:txBody>
      </p:sp>
    </p:spTree>
    <p:extLst>
      <p:ext uri="{BB962C8B-B14F-4D97-AF65-F5344CB8AC3E}">
        <p14:creationId xmlns:p14="http://schemas.microsoft.com/office/powerpoint/2010/main" val="315590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F926-AD67-498B-B538-8B1FB7CD8D7A}"/>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1006344A-2CE0-4624-A02B-445DF7444FEA}"/>
              </a:ext>
            </a:extLst>
          </p:cNvPr>
          <p:cNvSpPr>
            <a:spLocks noGrp="1"/>
          </p:cNvSpPr>
          <p:nvPr>
            <p:ph sz="half" idx="1"/>
          </p:nvPr>
        </p:nvSpPr>
        <p:spPr/>
        <p:txBody>
          <a:bodyPr>
            <a:normAutofit lnSpcReduction="10000"/>
          </a:bodyPr>
          <a:lstStyle/>
          <a:p>
            <a:r>
              <a:rPr lang="et-EE" dirty="0"/>
              <a:t>A) Palun Helsingi kruiisi, minek hommikul esimese laevaga tagasi samal õhtul, hommiku ja õhtusöök</a:t>
            </a:r>
          </a:p>
          <a:p>
            <a:endParaRPr lang="et-EE" dirty="0"/>
          </a:p>
          <a:p>
            <a:r>
              <a:rPr lang="et-EE" dirty="0"/>
              <a:t>B) Palun Helsingi kruiisi koos ööbimisega: minek õhtuse laevaga, tagasi hommikul enne kl. 12.</a:t>
            </a:r>
          </a:p>
          <a:p>
            <a:endParaRPr lang="et-EE" dirty="0"/>
          </a:p>
          <a:p>
            <a:r>
              <a:rPr lang="et-EE" dirty="0"/>
              <a:t>C) Palun mõne laevafirma autopaketti Helsingisse minek 22.06. tagasi 24.06. 4 inimest ja auto.</a:t>
            </a:r>
          </a:p>
          <a:p>
            <a:endParaRPr lang="en-GB" dirty="0"/>
          </a:p>
        </p:txBody>
      </p:sp>
      <p:sp>
        <p:nvSpPr>
          <p:cNvPr id="4" name="Content Placeholder 3">
            <a:extLst>
              <a:ext uri="{FF2B5EF4-FFF2-40B4-BE49-F238E27FC236}">
                <a16:creationId xmlns:a16="http://schemas.microsoft.com/office/drawing/2014/main" id="{B19EBB76-0E8E-4A8F-9135-0FFB659F81A6}"/>
              </a:ext>
            </a:extLst>
          </p:cNvPr>
          <p:cNvSpPr>
            <a:spLocks noGrp="1"/>
          </p:cNvSpPr>
          <p:nvPr>
            <p:ph sz="half" idx="2"/>
          </p:nvPr>
        </p:nvSpPr>
        <p:spPr/>
        <p:txBody>
          <a:bodyPr>
            <a:normAutofit lnSpcReduction="10000"/>
          </a:bodyPr>
          <a:lstStyle/>
          <a:p>
            <a:pPr>
              <a:lnSpc>
                <a:spcPct val="160000"/>
              </a:lnSpc>
            </a:pPr>
            <a:r>
              <a:rPr lang="et-EE" dirty="0"/>
              <a:t>A) Üksik reisiteenus</a:t>
            </a:r>
          </a:p>
          <a:p>
            <a:pPr>
              <a:lnSpc>
                <a:spcPct val="160000"/>
              </a:lnSpc>
            </a:pPr>
            <a:endParaRPr lang="et-EE" dirty="0"/>
          </a:p>
          <a:p>
            <a:pPr>
              <a:lnSpc>
                <a:spcPct val="160000"/>
              </a:lnSpc>
            </a:pPr>
            <a:r>
              <a:rPr lang="et-EE" dirty="0"/>
              <a:t>B) Pakett</a:t>
            </a:r>
          </a:p>
          <a:p>
            <a:pPr>
              <a:lnSpc>
                <a:spcPct val="160000"/>
              </a:lnSpc>
            </a:pPr>
            <a:endParaRPr lang="et-EE" dirty="0"/>
          </a:p>
          <a:p>
            <a:pPr>
              <a:lnSpc>
                <a:spcPct val="160000"/>
              </a:lnSpc>
            </a:pPr>
            <a:r>
              <a:rPr lang="et-EE" dirty="0"/>
              <a:t>C) Üksik reisiteenus</a:t>
            </a:r>
          </a:p>
          <a:p>
            <a:endParaRPr lang="en-GB" dirty="0"/>
          </a:p>
        </p:txBody>
      </p:sp>
    </p:spTree>
    <p:extLst>
      <p:ext uri="{BB962C8B-B14F-4D97-AF65-F5344CB8AC3E}">
        <p14:creationId xmlns:p14="http://schemas.microsoft.com/office/powerpoint/2010/main" val="233857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CC26-47D7-4C34-83C6-99E9ABB2C1E5}"/>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A9C1600D-3296-464D-9B5F-DA9B1D60C329}"/>
              </a:ext>
            </a:extLst>
          </p:cNvPr>
          <p:cNvSpPr>
            <a:spLocks noGrp="1"/>
          </p:cNvSpPr>
          <p:nvPr>
            <p:ph sz="half" idx="1"/>
          </p:nvPr>
        </p:nvSpPr>
        <p:spPr/>
        <p:txBody>
          <a:bodyPr>
            <a:normAutofit/>
          </a:bodyPr>
          <a:lstStyle/>
          <a:p>
            <a:endParaRPr lang="en-GB" dirty="0"/>
          </a:p>
          <a:p>
            <a:r>
              <a:rPr lang="et-EE" dirty="0"/>
              <a:t>1. Palun romantikapakett hotellis Super laupäevast pühapäevani.</a:t>
            </a:r>
          </a:p>
          <a:p>
            <a:endParaRPr lang="et-EE" dirty="0"/>
          </a:p>
          <a:p>
            <a:r>
              <a:rPr lang="et-EE" dirty="0"/>
              <a:t>2. Ekskursioon Stockholmis, </a:t>
            </a:r>
            <a:r>
              <a:rPr lang="et-EE" dirty="0" err="1"/>
              <a:t>järgm</a:t>
            </a:r>
            <a:r>
              <a:rPr lang="et-EE" dirty="0"/>
              <a:t> päev ekskursioon Helsingis</a:t>
            </a:r>
          </a:p>
          <a:p>
            <a:endParaRPr lang="et-EE" dirty="0"/>
          </a:p>
          <a:p>
            <a:r>
              <a:rPr lang="et-EE" dirty="0"/>
              <a:t>3. Majutus Tartu hotellis transport Tallinn – Tartu hotell</a:t>
            </a:r>
            <a:endParaRPr lang="en-GB" dirty="0"/>
          </a:p>
          <a:p>
            <a:endParaRPr lang="en-GB" dirty="0"/>
          </a:p>
          <a:p>
            <a:endParaRPr lang="en-GB" dirty="0"/>
          </a:p>
        </p:txBody>
      </p:sp>
      <p:sp>
        <p:nvSpPr>
          <p:cNvPr id="4" name="Content Placeholder 3">
            <a:extLst>
              <a:ext uri="{FF2B5EF4-FFF2-40B4-BE49-F238E27FC236}">
                <a16:creationId xmlns:a16="http://schemas.microsoft.com/office/drawing/2014/main" id="{BD82DBBF-3C19-4173-8E36-A794CD28ACAD}"/>
              </a:ext>
            </a:extLst>
          </p:cNvPr>
          <p:cNvSpPr>
            <a:spLocks noGrp="1"/>
          </p:cNvSpPr>
          <p:nvPr>
            <p:ph sz="half" idx="2"/>
          </p:nvPr>
        </p:nvSpPr>
        <p:spPr/>
        <p:txBody>
          <a:bodyPr>
            <a:normAutofit/>
          </a:bodyPr>
          <a:lstStyle/>
          <a:p>
            <a:endParaRPr lang="et-EE" dirty="0"/>
          </a:p>
          <a:p>
            <a:r>
              <a:rPr lang="et-EE" dirty="0"/>
              <a:t>1. Peavad esinema </a:t>
            </a:r>
            <a:r>
              <a:rPr lang="en-GB" dirty="0" err="1"/>
              <a:t>pakettreisi</a:t>
            </a:r>
            <a:r>
              <a:rPr lang="et-EE" dirty="0"/>
              <a:t> tunnused</a:t>
            </a:r>
            <a:endParaRPr lang="en-GB" dirty="0"/>
          </a:p>
          <a:p>
            <a:endParaRPr lang="et-EE" dirty="0"/>
          </a:p>
          <a:p>
            <a:endParaRPr lang="et-EE" dirty="0"/>
          </a:p>
          <a:p>
            <a:r>
              <a:rPr lang="et-EE" dirty="0"/>
              <a:t>2. Üksikud reisiteenused</a:t>
            </a:r>
          </a:p>
          <a:p>
            <a:endParaRPr lang="et-EE" dirty="0"/>
          </a:p>
          <a:p>
            <a:r>
              <a:rPr lang="et-EE" dirty="0"/>
              <a:t>3. Erinevad võimalused, kui kõigile hotelli hinna sees, siis majutuse osa</a:t>
            </a:r>
            <a:endParaRPr lang="en-GB" dirty="0"/>
          </a:p>
        </p:txBody>
      </p:sp>
    </p:spTree>
    <p:extLst>
      <p:ext uri="{BB962C8B-B14F-4D97-AF65-F5344CB8AC3E}">
        <p14:creationId xmlns:p14="http://schemas.microsoft.com/office/powerpoint/2010/main" val="240166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A252-E419-45F5-A991-F86661311419}"/>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28EBD767-DFC2-48D1-9C73-5EE438127A3F}"/>
              </a:ext>
            </a:extLst>
          </p:cNvPr>
          <p:cNvSpPr>
            <a:spLocks noGrp="1"/>
          </p:cNvSpPr>
          <p:nvPr>
            <p:ph sz="half" idx="1"/>
          </p:nvPr>
        </p:nvSpPr>
        <p:spPr/>
        <p:txBody>
          <a:bodyPr/>
          <a:lstStyle/>
          <a:p>
            <a:r>
              <a:rPr lang="et-EE" dirty="0"/>
              <a:t>1. </a:t>
            </a:r>
            <a:r>
              <a:rPr lang="et-EE" dirty="0" err="1"/>
              <a:t>Juurdemüük</a:t>
            </a:r>
            <a:r>
              <a:rPr lang="et-EE" dirty="0"/>
              <a:t> pakettreisile: pakett + autorent, ekskursioon</a:t>
            </a:r>
          </a:p>
          <a:p>
            <a:r>
              <a:rPr lang="et-EE" dirty="0"/>
              <a:t>2. SRK tellimused pakkumised</a:t>
            </a:r>
            <a:endParaRPr lang="en-GB" dirty="0"/>
          </a:p>
        </p:txBody>
      </p:sp>
      <p:sp>
        <p:nvSpPr>
          <p:cNvPr id="4" name="Content Placeholder 3">
            <a:extLst>
              <a:ext uri="{FF2B5EF4-FFF2-40B4-BE49-F238E27FC236}">
                <a16:creationId xmlns:a16="http://schemas.microsoft.com/office/drawing/2014/main" id="{3F53D8A3-4372-4E67-A8A6-B0A1A9542E17}"/>
              </a:ext>
            </a:extLst>
          </p:cNvPr>
          <p:cNvSpPr>
            <a:spLocks noGrp="1"/>
          </p:cNvSpPr>
          <p:nvPr>
            <p:ph sz="half" idx="2"/>
          </p:nvPr>
        </p:nvSpPr>
        <p:spPr/>
        <p:txBody>
          <a:bodyPr/>
          <a:lstStyle/>
          <a:p>
            <a:r>
              <a:rPr lang="et-EE" dirty="0"/>
              <a:t>1. Lahendused: üksiku reisiteenusena lisamine pakettreisi lepingusse</a:t>
            </a:r>
          </a:p>
          <a:p>
            <a:r>
              <a:rPr lang="et-EE" dirty="0"/>
              <a:t>2. Käesolevaga lennukinnitus, arve ja teabeleht,</a:t>
            </a:r>
          </a:p>
          <a:p>
            <a:r>
              <a:rPr lang="et-EE" dirty="0"/>
              <a:t>järgmises e-kirjas hotelli kinnitus, arve ja teabeleht</a:t>
            </a:r>
            <a:endParaRPr lang="en-GB" dirty="0"/>
          </a:p>
        </p:txBody>
      </p:sp>
    </p:spTree>
    <p:extLst>
      <p:ext uri="{BB962C8B-B14F-4D97-AF65-F5344CB8AC3E}">
        <p14:creationId xmlns:p14="http://schemas.microsoft.com/office/powerpoint/2010/main" val="41156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A83E-8E66-4227-82A8-CB9E9111543E}"/>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988373E8-106C-4B72-9477-18027C444630}"/>
              </a:ext>
            </a:extLst>
          </p:cNvPr>
          <p:cNvSpPr>
            <a:spLocks noGrp="1"/>
          </p:cNvSpPr>
          <p:nvPr>
            <p:ph sz="half" idx="1"/>
          </p:nvPr>
        </p:nvSpPr>
        <p:spPr/>
        <p:txBody>
          <a:bodyPr>
            <a:normAutofit fontScale="92500" lnSpcReduction="10000"/>
          </a:bodyPr>
          <a:lstStyle/>
          <a:p>
            <a:pPr>
              <a:lnSpc>
                <a:spcPct val="150000"/>
              </a:lnSpc>
            </a:pPr>
            <a:r>
              <a:rPr lang="en-GB" dirty="0"/>
              <a:t>1.</a:t>
            </a:r>
            <a:r>
              <a:rPr lang="et-EE" dirty="0"/>
              <a:t> Vahendajal on omakorda vahendaja? Kuidas jaguneb vastutus? </a:t>
            </a:r>
          </a:p>
          <a:p>
            <a:pPr>
              <a:lnSpc>
                <a:spcPct val="150000"/>
              </a:lnSpc>
            </a:pPr>
            <a:r>
              <a:rPr lang="et-EE" dirty="0"/>
              <a:t>2. Vahendaja poolne broneerimisviga, kes vastutab?</a:t>
            </a:r>
          </a:p>
          <a:p>
            <a:pPr>
              <a:lnSpc>
                <a:spcPct val="150000"/>
              </a:lnSpc>
            </a:pPr>
            <a:r>
              <a:rPr lang="et-EE" dirty="0"/>
              <a:t>3. Bussifirmad, kas ka reisikorraldajad? </a:t>
            </a:r>
          </a:p>
          <a:p>
            <a:pPr>
              <a:lnSpc>
                <a:spcPct val="150000"/>
              </a:lnSpc>
            </a:pPr>
            <a:r>
              <a:rPr lang="et-EE" dirty="0"/>
              <a:t>4. MTR – mida peab tegema vahendaja? </a:t>
            </a:r>
          </a:p>
          <a:p>
            <a:pPr>
              <a:lnSpc>
                <a:spcPct val="150000"/>
              </a:lnSpc>
            </a:pPr>
            <a:r>
              <a:rPr lang="et-EE" dirty="0"/>
              <a:t>5. MTR – mida peab tegema </a:t>
            </a:r>
            <a:r>
              <a:rPr lang="et-EE" dirty="0" err="1"/>
              <a:t>hõlbustaja</a:t>
            </a:r>
            <a:r>
              <a:rPr lang="et-EE" dirty="0"/>
              <a:t>?</a:t>
            </a:r>
          </a:p>
          <a:p>
            <a:pPr marL="0" indent="0">
              <a:lnSpc>
                <a:spcPct val="150000"/>
              </a:lnSpc>
              <a:buNone/>
            </a:pPr>
            <a:endParaRPr lang="en-GB" dirty="0"/>
          </a:p>
          <a:p>
            <a:endParaRPr lang="en-GB" dirty="0"/>
          </a:p>
          <a:p>
            <a:endParaRPr lang="en-GB" dirty="0"/>
          </a:p>
        </p:txBody>
      </p:sp>
      <p:sp>
        <p:nvSpPr>
          <p:cNvPr id="4" name="Content Placeholder 3">
            <a:extLst>
              <a:ext uri="{FF2B5EF4-FFF2-40B4-BE49-F238E27FC236}">
                <a16:creationId xmlns:a16="http://schemas.microsoft.com/office/drawing/2014/main" id="{685F300A-8FCE-463F-AFA6-0339AB43EBE7}"/>
              </a:ext>
            </a:extLst>
          </p:cNvPr>
          <p:cNvSpPr>
            <a:spLocks noGrp="1"/>
          </p:cNvSpPr>
          <p:nvPr>
            <p:ph sz="half" idx="2"/>
          </p:nvPr>
        </p:nvSpPr>
        <p:spPr/>
        <p:txBody>
          <a:bodyPr>
            <a:normAutofit fontScale="92500" lnSpcReduction="10000"/>
          </a:bodyPr>
          <a:lstStyle/>
          <a:p>
            <a:pPr>
              <a:lnSpc>
                <a:spcPct val="150000"/>
              </a:lnSpc>
            </a:pPr>
            <a:r>
              <a:rPr lang="et-EE" dirty="0"/>
              <a:t>1. Lõppvastutaja reisikorraldaja, </a:t>
            </a:r>
            <a:r>
              <a:rPr lang="et-EE" dirty="0" err="1"/>
              <a:t>allagendi</a:t>
            </a:r>
            <a:r>
              <a:rPr lang="et-EE" dirty="0"/>
              <a:t> eest vastutab agent. </a:t>
            </a:r>
          </a:p>
          <a:p>
            <a:pPr>
              <a:lnSpc>
                <a:spcPct val="150000"/>
              </a:lnSpc>
            </a:pPr>
            <a:r>
              <a:rPr lang="et-EE" dirty="0"/>
              <a:t>2. Broneerimissüsteem vs hoolsuskohustus</a:t>
            </a:r>
          </a:p>
          <a:p>
            <a:pPr>
              <a:lnSpc>
                <a:spcPct val="150000"/>
              </a:lnSpc>
            </a:pPr>
            <a:r>
              <a:rPr lang="et-EE" dirty="0"/>
              <a:t>3. Olenevalt teenuste spektrist</a:t>
            </a:r>
          </a:p>
          <a:p>
            <a:pPr>
              <a:lnSpc>
                <a:spcPct val="150000"/>
              </a:lnSpc>
            </a:pPr>
            <a:r>
              <a:rPr lang="et-EE" dirty="0"/>
              <a:t>4. Kontrollima enda ja </a:t>
            </a:r>
            <a:r>
              <a:rPr lang="et-EE" dirty="0" err="1"/>
              <a:t>allagendi</a:t>
            </a:r>
            <a:r>
              <a:rPr lang="et-EE" dirty="0"/>
              <a:t> registreeringut</a:t>
            </a:r>
          </a:p>
          <a:p>
            <a:pPr>
              <a:lnSpc>
                <a:spcPct val="150000"/>
              </a:lnSpc>
            </a:pPr>
            <a:r>
              <a:rPr lang="et-EE" dirty="0"/>
              <a:t>5. Registreering nõutav </a:t>
            </a:r>
            <a:endParaRPr lang="en-GB" dirty="0"/>
          </a:p>
        </p:txBody>
      </p:sp>
    </p:spTree>
    <p:extLst>
      <p:ext uri="{BB962C8B-B14F-4D97-AF65-F5344CB8AC3E}">
        <p14:creationId xmlns:p14="http://schemas.microsoft.com/office/powerpoint/2010/main" val="190216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1F20-BE89-4FE6-A21D-1CD2A420D549}"/>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0AB6F64C-0A62-48DA-9A27-93DBCAB0A932}"/>
              </a:ext>
            </a:extLst>
          </p:cNvPr>
          <p:cNvSpPr>
            <a:spLocks noGrp="1"/>
          </p:cNvSpPr>
          <p:nvPr>
            <p:ph sz="half" idx="1"/>
          </p:nvPr>
        </p:nvSpPr>
        <p:spPr/>
        <p:txBody>
          <a:bodyPr>
            <a:normAutofit/>
          </a:bodyPr>
          <a:lstStyle/>
          <a:p>
            <a:endParaRPr lang="et-EE" dirty="0"/>
          </a:p>
          <a:p>
            <a:r>
              <a:rPr lang="et-EE" dirty="0"/>
              <a:t>Autorent ja majutus</a:t>
            </a:r>
            <a:endParaRPr lang="en-GB" dirty="0"/>
          </a:p>
        </p:txBody>
      </p:sp>
      <p:sp>
        <p:nvSpPr>
          <p:cNvPr id="4" name="Content Placeholder 3">
            <a:extLst>
              <a:ext uri="{FF2B5EF4-FFF2-40B4-BE49-F238E27FC236}">
                <a16:creationId xmlns:a16="http://schemas.microsoft.com/office/drawing/2014/main" id="{326900A3-3CD2-4778-85DF-13CC95BA0D59}"/>
              </a:ext>
            </a:extLst>
          </p:cNvPr>
          <p:cNvSpPr>
            <a:spLocks noGrp="1"/>
          </p:cNvSpPr>
          <p:nvPr>
            <p:ph sz="half" idx="2"/>
          </p:nvPr>
        </p:nvSpPr>
        <p:spPr/>
        <p:txBody>
          <a:bodyPr>
            <a:noAutofit/>
          </a:bodyPr>
          <a:lstStyle/>
          <a:p>
            <a:r>
              <a:rPr lang="et-EE" sz="2400" dirty="0"/>
              <a:t>* Koos pakett</a:t>
            </a:r>
          </a:p>
          <a:p>
            <a:r>
              <a:rPr lang="et-EE" sz="2400" dirty="0"/>
              <a:t>* Eraldi valimine, kinnitused ja maksmised SRK ühe külastuse käigus (sihipärane pakkumine 24h)</a:t>
            </a:r>
          </a:p>
          <a:p>
            <a:r>
              <a:rPr lang="et-EE" sz="2400" dirty="0"/>
              <a:t>* Üksik reisiteenus:</a:t>
            </a:r>
          </a:p>
          <a:p>
            <a:r>
              <a:rPr lang="et-EE" sz="2400" dirty="0"/>
              <a:t>A) majutuse kinnitus ja maksmine</a:t>
            </a:r>
          </a:p>
          <a:p>
            <a:r>
              <a:rPr lang="et-EE" sz="2400" dirty="0"/>
              <a:t>B) Autorendi </a:t>
            </a:r>
            <a:r>
              <a:rPr lang="et-EE" sz="2400" dirty="0" err="1"/>
              <a:t>bronn</a:t>
            </a:r>
            <a:r>
              <a:rPr lang="et-EE" sz="2400" dirty="0"/>
              <a:t> ilma maksmiseta</a:t>
            </a:r>
          </a:p>
          <a:p>
            <a:r>
              <a:rPr lang="et-EE" sz="2400" dirty="0"/>
              <a:t>C) Autorendi kinnitus ja maksmine 24 h möödudes</a:t>
            </a:r>
          </a:p>
          <a:p>
            <a:pPr algn="ctr"/>
            <a:r>
              <a:rPr lang="et-EE" sz="2400" u="sng" dirty="0"/>
              <a:t>Teie deklaratsioon</a:t>
            </a:r>
            <a:endParaRPr lang="en-GB" sz="2400" u="sng" dirty="0"/>
          </a:p>
        </p:txBody>
      </p:sp>
    </p:spTree>
    <p:extLst>
      <p:ext uri="{BB962C8B-B14F-4D97-AF65-F5344CB8AC3E}">
        <p14:creationId xmlns:p14="http://schemas.microsoft.com/office/powerpoint/2010/main" val="68627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AA414-DB87-472F-BD99-893AE32A8A2C}"/>
              </a:ext>
            </a:extLst>
          </p:cNvPr>
          <p:cNvPicPr>
            <a:picLocks noChangeAspect="1"/>
          </p:cNvPicPr>
          <p:nvPr/>
        </p:nvPicPr>
        <p:blipFill>
          <a:blip r:embed="rId2"/>
          <a:stretch>
            <a:fillRect/>
          </a:stretch>
        </p:blipFill>
        <p:spPr>
          <a:xfrm>
            <a:off x="1528713" y="727941"/>
            <a:ext cx="9134573" cy="5880250"/>
          </a:xfrm>
          <a:prstGeom prst="rect">
            <a:avLst/>
          </a:prstGeom>
        </p:spPr>
      </p:pic>
    </p:spTree>
    <p:extLst>
      <p:ext uri="{BB962C8B-B14F-4D97-AF65-F5344CB8AC3E}">
        <p14:creationId xmlns:p14="http://schemas.microsoft.com/office/powerpoint/2010/main" val="354331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0EFB9-2771-4C92-BB6E-A14DAFEDD7BE}"/>
              </a:ext>
            </a:extLst>
          </p:cNvPr>
          <p:cNvPicPr>
            <a:picLocks noChangeAspect="1"/>
          </p:cNvPicPr>
          <p:nvPr/>
        </p:nvPicPr>
        <p:blipFill>
          <a:blip r:embed="rId2"/>
          <a:stretch>
            <a:fillRect/>
          </a:stretch>
        </p:blipFill>
        <p:spPr>
          <a:xfrm>
            <a:off x="537328" y="320511"/>
            <a:ext cx="10916239" cy="6287679"/>
          </a:xfrm>
          <a:prstGeom prst="rect">
            <a:avLst/>
          </a:prstGeom>
        </p:spPr>
      </p:pic>
    </p:spTree>
    <p:extLst>
      <p:ext uri="{BB962C8B-B14F-4D97-AF65-F5344CB8AC3E}">
        <p14:creationId xmlns:p14="http://schemas.microsoft.com/office/powerpoint/2010/main" val="62115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F4B35-3231-42F6-BC94-617C56AFEC38}"/>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3F4FC498-773D-45DF-85BF-305B4F3301D7}"/>
              </a:ext>
            </a:extLst>
          </p:cNvPr>
          <p:cNvSpPr>
            <a:spLocks noGrp="1"/>
          </p:cNvSpPr>
          <p:nvPr>
            <p:ph sz="half" idx="1"/>
          </p:nvPr>
        </p:nvSpPr>
        <p:spPr/>
        <p:txBody>
          <a:bodyPr/>
          <a:lstStyle/>
          <a:p>
            <a:pPr marL="0" indent="0">
              <a:buNone/>
            </a:pPr>
            <a:endParaRPr lang="et-EE" dirty="0"/>
          </a:p>
          <a:p>
            <a:pPr marL="0" indent="0">
              <a:buNone/>
            </a:pPr>
            <a:r>
              <a:rPr lang="et-EE" dirty="0"/>
              <a:t>1. Hotell müüdud ja kinnitus väljastatud. Kinnitusel on suunatud pakkumised teiste teenuste ostmiseks „broneeri siin“</a:t>
            </a:r>
          </a:p>
          <a:p>
            <a:pPr marL="0" indent="0">
              <a:buNone/>
            </a:pPr>
            <a:endParaRPr lang="et-EE" dirty="0"/>
          </a:p>
          <a:p>
            <a:pPr marL="0" indent="0">
              <a:buNone/>
            </a:pPr>
            <a:r>
              <a:rPr lang="et-EE" dirty="0"/>
              <a:t>2. „City </a:t>
            </a:r>
            <a:r>
              <a:rPr lang="et-EE" dirty="0" err="1"/>
              <a:t>card</a:t>
            </a:r>
            <a:r>
              <a:rPr lang="et-EE" dirty="0"/>
              <a:t>“</a:t>
            </a:r>
            <a:endParaRPr lang="en-GB" dirty="0"/>
          </a:p>
        </p:txBody>
      </p:sp>
      <p:sp>
        <p:nvSpPr>
          <p:cNvPr id="4" name="Content Placeholder 3">
            <a:extLst>
              <a:ext uri="{FF2B5EF4-FFF2-40B4-BE49-F238E27FC236}">
                <a16:creationId xmlns:a16="http://schemas.microsoft.com/office/drawing/2014/main" id="{C6F6B128-DFB1-434D-A298-21B76FAA5CFA}"/>
              </a:ext>
            </a:extLst>
          </p:cNvPr>
          <p:cNvSpPr>
            <a:spLocks noGrp="1"/>
          </p:cNvSpPr>
          <p:nvPr>
            <p:ph sz="half" idx="2"/>
          </p:nvPr>
        </p:nvSpPr>
        <p:spPr/>
        <p:txBody>
          <a:bodyPr/>
          <a:lstStyle/>
          <a:p>
            <a:endParaRPr lang="et-EE" dirty="0"/>
          </a:p>
          <a:p>
            <a:r>
              <a:rPr lang="et-EE" dirty="0"/>
              <a:t>1. „</a:t>
            </a:r>
            <a:r>
              <a:rPr lang="et-EE" dirty="0" err="1"/>
              <a:t>Invitation</a:t>
            </a:r>
            <a:r>
              <a:rPr lang="et-EE" dirty="0"/>
              <a:t> </a:t>
            </a:r>
            <a:r>
              <a:rPr lang="et-EE" dirty="0" err="1"/>
              <a:t>to</a:t>
            </a:r>
            <a:r>
              <a:rPr lang="et-EE" dirty="0"/>
              <a:t> </a:t>
            </a:r>
            <a:r>
              <a:rPr lang="et-EE" dirty="0" err="1"/>
              <a:t>purchase</a:t>
            </a:r>
            <a:r>
              <a:rPr lang="et-EE" dirty="0"/>
              <a:t>“ – </a:t>
            </a:r>
            <a:r>
              <a:rPr lang="et-EE" dirty="0" err="1"/>
              <a:t>targeted</a:t>
            </a:r>
            <a:r>
              <a:rPr lang="et-EE" dirty="0"/>
              <a:t>. Üldine link kodulehele aga seda pole.</a:t>
            </a:r>
          </a:p>
          <a:p>
            <a:endParaRPr lang="et-EE" dirty="0"/>
          </a:p>
          <a:p>
            <a:r>
              <a:rPr lang="et-EE" dirty="0"/>
              <a:t>2. Pakett, kui sisaldab olulisi reisiteenuste liike rohkem kui ühe: kogu linnatransport transport + kõik muuseumid. </a:t>
            </a:r>
          </a:p>
          <a:p>
            <a:r>
              <a:rPr lang="et-EE" dirty="0"/>
              <a:t>Üksik teenus: transport (muu turismiteenus) tasuta + allahindlused muuseumides.</a:t>
            </a:r>
          </a:p>
          <a:p>
            <a:endParaRPr lang="et-EE" dirty="0"/>
          </a:p>
          <a:p>
            <a:endParaRPr lang="en-GB" dirty="0"/>
          </a:p>
        </p:txBody>
      </p:sp>
    </p:spTree>
    <p:extLst>
      <p:ext uri="{BB962C8B-B14F-4D97-AF65-F5344CB8AC3E}">
        <p14:creationId xmlns:p14="http://schemas.microsoft.com/office/powerpoint/2010/main" val="39231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5860-4708-4A71-A481-FE6E986414D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9FB3E896-0006-47D4-9E94-9885F0D9B210}"/>
              </a:ext>
            </a:extLst>
          </p:cNvPr>
          <p:cNvSpPr>
            <a:spLocks noGrp="1"/>
          </p:cNvSpPr>
          <p:nvPr>
            <p:ph sz="half" idx="1"/>
          </p:nvPr>
        </p:nvSpPr>
        <p:spPr/>
        <p:txBody>
          <a:bodyPr>
            <a:normAutofit fontScale="92500" lnSpcReduction="20000"/>
          </a:bodyPr>
          <a:lstStyle/>
          <a:p>
            <a:r>
              <a:rPr lang="et-EE" dirty="0"/>
              <a:t>REKLAAM VEEBIS: </a:t>
            </a:r>
            <a:r>
              <a:rPr lang="et-EE" b="1" dirty="0"/>
              <a:t>AMSTERDAM (JA FOTO)</a:t>
            </a:r>
          </a:p>
          <a:p>
            <a:r>
              <a:rPr lang="en-GB" dirty="0" err="1"/>
              <a:t>Näidispakkumine</a:t>
            </a:r>
            <a:r>
              <a:rPr lang="en-GB" dirty="0"/>
              <a:t>:</a:t>
            </a:r>
          </a:p>
          <a:p>
            <a:r>
              <a:rPr lang="en-GB" dirty="0"/>
              <a:t>-</a:t>
            </a:r>
            <a:r>
              <a:rPr lang="et-EE" dirty="0"/>
              <a:t> </a:t>
            </a:r>
            <a:r>
              <a:rPr lang="en-GB" dirty="0"/>
              <a:t>Lend </a:t>
            </a:r>
            <a:r>
              <a:rPr lang="en-GB" dirty="0" err="1"/>
              <a:t>alates</a:t>
            </a:r>
            <a:r>
              <a:rPr lang="en-GB" dirty="0"/>
              <a:t> 200.-/in</a:t>
            </a:r>
          </a:p>
          <a:p>
            <a:r>
              <a:rPr lang="en-GB" dirty="0"/>
              <a:t>-</a:t>
            </a:r>
            <a:r>
              <a:rPr lang="et-EE" dirty="0"/>
              <a:t> </a:t>
            </a:r>
            <a:r>
              <a:rPr lang="en-GB" dirty="0" err="1"/>
              <a:t>Majutus</a:t>
            </a:r>
            <a:r>
              <a:rPr lang="en-GB" dirty="0"/>
              <a:t> </a:t>
            </a:r>
            <a:r>
              <a:rPr lang="en-GB" dirty="0" err="1"/>
              <a:t>alates</a:t>
            </a:r>
            <a:r>
              <a:rPr lang="en-GB" dirty="0"/>
              <a:t> 100.-/</a:t>
            </a:r>
            <a:r>
              <a:rPr lang="en-GB" dirty="0" err="1"/>
              <a:t>öö</a:t>
            </a:r>
            <a:r>
              <a:rPr lang="en-GB" dirty="0"/>
              <a:t>/in. </a:t>
            </a:r>
            <a:endParaRPr lang="et-EE" dirty="0"/>
          </a:p>
          <a:p>
            <a:r>
              <a:rPr lang="en-GB" dirty="0" err="1"/>
              <a:t>Lisatud</a:t>
            </a:r>
            <a:r>
              <a:rPr lang="en-GB" dirty="0"/>
              <a:t> list </a:t>
            </a:r>
            <a:r>
              <a:rPr lang="en-GB" dirty="0" err="1"/>
              <a:t>erinevate</a:t>
            </a:r>
            <a:r>
              <a:rPr lang="en-GB" dirty="0"/>
              <a:t> </a:t>
            </a:r>
            <a:r>
              <a:rPr lang="en-GB" dirty="0" err="1"/>
              <a:t>hotellidega</a:t>
            </a:r>
            <a:endParaRPr lang="en-GB" dirty="0"/>
          </a:p>
          <a:p>
            <a:r>
              <a:rPr lang="en-GB" dirty="0"/>
              <a:t>Var.</a:t>
            </a:r>
            <a:r>
              <a:rPr lang="et-EE" dirty="0"/>
              <a:t> </a:t>
            </a:r>
            <a:r>
              <a:rPr lang="en-GB" dirty="0"/>
              <a:t>1</a:t>
            </a:r>
          </a:p>
          <a:p>
            <a:r>
              <a:rPr lang="en-GB" u="sng" dirty="0" err="1"/>
              <a:t>Klient</a:t>
            </a:r>
            <a:r>
              <a:rPr lang="en-GB" u="sng" dirty="0"/>
              <a:t> </a:t>
            </a:r>
            <a:r>
              <a:rPr lang="en-GB" u="sng" dirty="0" err="1"/>
              <a:t>soovi</a:t>
            </a:r>
            <a:r>
              <a:rPr lang="et-EE" u="sng" dirty="0"/>
              <a:t>b</a:t>
            </a:r>
            <a:r>
              <a:rPr lang="en-GB" u="sng" dirty="0"/>
              <a:t> </a:t>
            </a:r>
            <a:r>
              <a:rPr lang="en-GB" u="sng" dirty="0" err="1"/>
              <a:t>osta</a:t>
            </a:r>
            <a:r>
              <a:rPr lang="en-GB" u="sng" dirty="0"/>
              <a:t> lend ja </a:t>
            </a:r>
            <a:r>
              <a:rPr lang="en-GB" u="sng" dirty="0" err="1"/>
              <a:t>majutus</a:t>
            </a:r>
            <a:r>
              <a:rPr lang="en-GB" u="sng" dirty="0"/>
              <a:t>.</a:t>
            </a:r>
          </a:p>
          <a:p>
            <a:r>
              <a:rPr lang="en-GB" dirty="0"/>
              <a:t>Reisibüroo </a:t>
            </a:r>
            <a:r>
              <a:rPr lang="en-GB" dirty="0" err="1"/>
              <a:t>annab</a:t>
            </a:r>
            <a:r>
              <a:rPr lang="en-GB" dirty="0"/>
              <a:t> </a:t>
            </a:r>
            <a:r>
              <a:rPr lang="en-GB" dirty="0" err="1"/>
              <a:t>teavituslehe</a:t>
            </a:r>
            <a:r>
              <a:rPr lang="en-GB" dirty="0"/>
              <a:t>, et </a:t>
            </a:r>
            <a:r>
              <a:rPr lang="en-GB" dirty="0" err="1"/>
              <a:t>müüme</a:t>
            </a:r>
            <a:r>
              <a:rPr lang="en-GB" dirty="0"/>
              <a:t> </a:t>
            </a:r>
            <a:r>
              <a:rPr lang="en-GB" dirty="0" err="1"/>
              <a:t>seda</a:t>
            </a:r>
            <a:r>
              <a:rPr lang="en-GB" dirty="0"/>
              <a:t> </a:t>
            </a:r>
            <a:r>
              <a:rPr lang="en-GB" dirty="0" err="1"/>
              <a:t>ainult</a:t>
            </a:r>
            <a:r>
              <a:rPr lang="en-GB" dirty="0"/>
              <a:t>  </a:t>
            </a:r>
            <a:r>
              <a:rPr lang="et-EE" dirty="0"/>
              <a:t>SRK</a:t>
            </a:r>
            <a:r>
              <a:rPr lang="en-GB" dirty="0"/>
              <a:t>.</a:t>
            </a:r>
          </a:p>
          <a:p>
            <a:r>
              <a:rPr lang="en-GB" dirty="0" err="1"/>
              <a:t>Teeme</a:t>
            </a:r>
            <a:r>
              <a:rPr lang="en-GB" dirty="0"/>
              <a:t> 2 </a:t>
            </a:r>
            <a:r>
              <a:rPr lang="en-GB" dirty="0" err="1"/>
              <a:t>eraldi</a:t>
            </a:r>
            <a:r>
              <a:rPr lang="en-GB" dirty="0"/>
              <a:t> </a:t>
            </a:r>
            <a:r>
              <a:rPr lang="en-GB" dirty="0" err="1"/>
              <a:t>müügitehingut</a:t>
            </a:r>
            <a:r>
              <a:rPr lang="en-GB" dirty="0"/>
              <a:t>.</a:t>
            </a:r>
          </a:p>
        </p:txBody>
      </p:sp>
      <p:sp>
        <p:nvSpPr>
          <p:cNvPr id="4" name="Content Placeholder 3">
            <a:extLst>
              <a:ext uri="{FF2B5EF4-FFF2-40B4-BE49-F238E27FC236}">
                <a16:creationId xmlns:a16="http://schemas.microsoft.com/office/drawing/2014/main" id="{422A1FE6-E584-4D66-B5FE-509CE4F8AA31}"/>
              </a:ext>
            </a:extLst>
          </p:cNvPr>
          <p:cNvSpPr>
            <a:spLocks noGrp="1"/>
          </p:cNvSpPr>
          <p:nvPr>
            <p:ph sz="half" idx="2"/>
          </p:nvPr>
        </p:nvSpPr>
        <p:spPr/>
        <p:txBody>
          <a:bodyPr>
            <a:normAutofit fontScale="92500" lnSpcReduction="20000"/>
          </a:bodyPr>
          <a:lstStyle/>
          <a:p>
            <a:endParaRPr lang="et-EE" dirty="0"/>
          </a:p>
          <a:p>
            <a:r>
              <a:rPr lang="et-EE" dirty="0"/>
              <a:t>PIIRIPEALNE  - PIGEM PAKETT</a:t>
            </a:r>
          </a:p>
          <a:p>
            <a:r>
              <a:rPr lang="et-EE" dirty="0"/>
              <a:t>NÄIDISPAKKUMISE JUURES SOOVITATAV MÄRKIDA ÄRA KAS TEGEMIST PAKETTREISIGA VÕI MUU LIIGIGA</a:t>
            </a:r>
          </a:p>
          <a:p>
            <a:endParaRPr lang="et-EE" dirty="0"/>
          </a:p>
          <a:p>
            <a:r>
              <a:rPr lang="et-EE" dirty="0" err="1"/>
              <a:t>Var</a:t>
            </a:r>
            <a:r>
              <a:rPr lang="et-EE" dirty="0"/>
              <a:t>. 1. KLIENDI SOOV TÄHENDAB </a:t>
            </a:r>
            <a:r>
              <a:rPr lang="et-EE" u="sng" dirty="0"/>
              <a:t>PAKETTREISI</a:t>
            </a:r>
          </a:p>
          <a:p>
            <a:r>
              <a:rPr lang="et-EE" dirty="0"/>
              <a:t>KUI MÜÜTE SRK TULEB SEDA LISAKS TEAVITUSLEHELE KA KIRJAS VMS VÄLJA TUUA </a:t>
            </a:r>
          </a:p>
          <a:p>
            <a:r>
              <a:rPr lang="et-EE" dirty="0"/>
              <a:t>PAKKUMINE EI OLE KOOSKÕLAS KLIENDI SOOVIGA</a:t>
            </a:r>
            <a:endParaRPr lang="en-GB" dirty="0"/>
          </a:p>
        </p:txBody>
      </p:sp>
    </p:spTree>
    <p:extLst>
      <p:ext uri="{BB962C8B-B14F-4D97-AF65-F5344CB8AC3E}">
        <p14:creationId xmlns:p14="http://schemas.microsoft.com/office/powerpoint/2010/main" val="346545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92BD-39B2-487B-9C5F-C22F6A0A42E4}"/>
              </a:ext>
            </a:extLst>
          </p:cNvPr>
          <p:cNvSpPr>
            <a:spLocks noGrp="1"/>
          </p:cNvSpPr>
          <p:nvPr>
            <p:ph type="title"/>
          </p:nvPr>
        </p:nvSpPr>
        <p:spPr/>
        <p:txBody>
          <a:bodyPr/>
          <a:lstStyle/>
          <a:p>
            <a:r>
              <a:rPr lang="et-EE" dirty="0"/>
              <a:t>Kujunemislugu</a:t>
            </a:r>
            <a:endParaRPr lang="en-GB" dirty="0"/>
          </a:p>
        </p:txBody>
      </p:sp>
      <p:sp>
        <p:nvSpPr>
          <p:cNvPr id="3" name="Content Placeholder 2">
            <a:extLst>
              <a:ext uri="{FF2B5EF4-FFF2-40B4-BE49-F238E27FC236}">
                <a16:creationId xmlns:a16="http://schemas.microsoft.com/office/drawing/2014/main" id="{718BB6DC-7A64-4B4A-AB0A-2DFAD9DDE7FB}"/>
              </a:ext>
            </a:extLst>
          </p:cNvPr>
          <p:cNvSpPr>
            <a:spLocks noGrp="1"/>
          </p:cNvSpPr>
          <p:nvPr>
            <p:ph idx="1"/>
          </p:nvPr>
        </p:nvSpPr>
        <p:spPr/>
        <p:txBody>
          <a:bodyPr>
            <a:normAutofit/>
          </a:bodyPr>
          <a:lstStyle/>
          <a:p>
            <a:r>
              <a:rPr lang="et-EE" sz="2400" dirty="0"/>
              <a:t>A) eelmine direktiiv aastast 1990</a:t>
            </a:r>
          </a:p>
          <a:p>
            <a:r>
              <a:rPr lang="et-EE" sz="2400" dirty="0"/>
              <a:t>B) kümneid eelnõusid viimase 10 aasta jooksul</a:t>
            </a:r>
          </a:p>
          <a:p>
            <a:r>
              <a:rPr lang="et-EE" sz="2400" dirty="0"/>
              <a:t>C) võrdsem konkurents reisiettevõtjatele</a:t>
            </a:r>
          </a:p>
          <a:p>
            <a:r>
              <a:rPr lang="et-EE" sz="2400" dirty="0"/>
              <a:t>D) tarbijate huvide kaitse laiendamine komplektostudele - online/</a:t>
            </a:r>
            <a:r>
              <a:rPr lang="et-EE" sz="2400" dirty="0" err="1"/>
              <a:t>offline</a:t>
            </a:r>
            <a:endParaRPr lang="et-EE" sz="2400" dirty="0"/>
          </a:p>
          <a:p>
            <a:r>
              <a:rPr lang="et-EE" sz="2400" dirty="0"/>
              <a:t>E) pakettreisi mõiste laiendamine</a:t>
            </a:r>
          </a:p>
          <a:p>
            <a:r>
              <a:rPr lang="et-EE" sz="2400" dirty="0"/>
              <a:t>F) seotud reisikorraldusteenused</a:t>
            </a:r>
          </a:p>
          <a:p>
            <a:r>
              <a:rPr lang="et-EE" sz="2400" dirty="0"/>
              <a:t>G) teabelehed</a:t>
            </a:r>
          </a:p>
          <a:p>
            <a:endParaRPr lang="et-EE" dirty="0"/>
          </a:p>
          <a:p>
            <a:endParaRPr lang="et-EE" dirty="0"/>
          </a:p>
          <a:p>
            <a:endParaRPr lang="en-GB" dirty="0"/>
          </a:p>
        </p:txBody>
      </p:sp>
    </p:spTree>
    <p:extLst>
      <p:ext uri="{BB962C8B-B14F-4D97-AF65-F5344CB8AC3E}">
        <p14:creationId xmlns:p14="http://schemas.microsoft.com/office/powerpoint/2010/main" val="401510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94C0-5CC7-4CEE-A144-CB2D0053B418}"/>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33E67328-1F18-4326-8B99-F7F94ACA7F8E}"/>
              </a:ext>
            </a:extLst>
          </p:cNvPr>
          <p:cNvSpPr>
            <a:spLocks noGrp="1"/>
          </p:cNvSpPr>
          <p:nvPr>
            <p:ph sz="half" idx="1"/>
          </p:nvPr>
        </p:nvSpPr>
        <p:spPr/>
        <p:txBody>
          <a:bodyPr>
            <a:normAutofit lnSpcReduction="10000"/>
          </a:bodyPr>
          <a:lstStyle/>
          <a:p>
            <a:r>
              <a:rPr lang="et-EE" dirty="0" err="1"/>
              <a:t>Var</a:t>
            </a:r>
            <a:r>
              <a:rPr lang="et-EE" dirty="0"/>
              <a:t>. 2. </a:t>
            </a:r>
          </a:p>
          <a:p>
            <a:r>
              <a:rPr lang="en-GB" dirty="0" err="1"/>
              <a:t>Klient</a:t>
            </a:r>
            <a:r>
              <a:rPr lang="en-GB" dirty="0"/>
              <a:t> </a:t>
            </a:r>
            <a:r>
              <a:rPr lang="en-GB" dirty="0" err="1"/>
              <a:t>ostab</a:t>
            </a:r>
            <a:r>
              <a:rPr lang="en-GB" dirty="0"/>
              <a:t> </a:t>
            </a:r>
            <a:r>
              <a:rPr lang="en-GB" dirty="0" err="1"/>
              <a:t>esialgu</a:t>
            </a:r>
            <a:r>
              <a:rPr lang="en-GB" dirty="0"/>
              <a:t> </a:t>
            </a:r>
            <a:r>
              <a:rPr lang="en-GB" dirty="0" err="1"/>
              <a:t>lennu</a:t>
            </a:r>
            <a:r>
              <a:rPr lang="en-GB" dirty="0"/>
              <a:t>, </a:t>
            </a:r>
            <a:r>
              <a:rPr lang="en-GB" dirty="0" err="1"/>
              <a:t>maksab</a:t>
            </a:r>
            <a:r>
              <a:rPr lang="en-GB" dirty="0"/>
              <a:t> </a:t>
            </a:r>
            <a:r>
              <a:rPr lang="en-GB" dirty="0" err="1"/>
              <a:t>ära</a:t>
            </a:r>
            <a:r>
              <a:rPr lang="en-GB" dirty="0"/>
              <a:t>.</a:t>
            </a:r>
          </a:p>
          <a:p>
            <a:r>
              <a:rPr lang="en-GB" dirty="0"/>
              <a:t>2 </a:t>
            </a:r>
            <a:r>
              <a:rPr lang="en-GB" dirty="0" err="1"/>
              <a:t>tunni</a:t>
            </a:r>
            <a:r>
              <a:rPr lang="en-GB" dirty="0"/>
              <a:t> </a:t>
            </a:r>
            <a:r>
              <a:rPr lang="en-GB" dirty="0" err="1"/>
              <a:t>pärast</a:t>
            </a:r>
            <a:r>
              <a:rPr lang="en-GB" dirty="0"/>
              <a:t> </a:t>
            </a:r>
            <a:r>
              <a:rPr lang="en-GB" dirty="0" err="1"/>
              <a:t>otsustab</a:t>
            </a:r>
            <a:r>
              <a:rPr lang="en-GB" dirty="0"/>
              <a:t> </a:t>
            </a:r>
            <a:r>
              <a:rPr lang="en-GB" dirty="0" err="1"/>
              <a:t>juurde</a:t>
            </a:r>
            <a:r>
              <a:rPr lang="en-GB" dirty="0"/>
              <a:t> </a:t>
            </a:r>
            <a:r>
              <a:rPr lang="en-GB" dirty="0" err="1"/>
              <a:t>osta</a:t>
            </a:r>
            <a:r>
              <a:rPr lang="en-GB" dirty="0"/>
              <a:t> ka </a:t>
            </a:r>
            <a:r>
              <a:rPr lang="en-GB" dirty="0" err="1"/>
              <a:t>majutuse</a:t>
            </a:r>
            <a:r>
              <a:rPr lang="en-GB" dirty="0"/>
              <a:t>, </a:t>
            </a:r>
            <a:r>
              <a:rPr lang="en-GB" dirty="0" err="1"/>
              <a:t>tellib</a:t>
            </a:r>
            <a:r>
              <a:rPr lang="en-GB" dirty="0"/>
              <a:t> ja </a:t>
            </a:r>
            <a:r>
              <a:rPr lang="en-GB" dirty="0" err="1"/>
              <a:t>maksab</a:t>
            </a:r>
            <a:r>
              <a:rPr lang="en-GB" dirty="0"/>
              <a:t>.</a:t>
            </a:r>
          </a:p>
          <a:p>
            <a:r>
              <a:rPr lang="en-GB" dirty="0"/>
              <a:t>Mis </a:t>
            </a:r>
            <a:r>
              <a:rPr lang="en-GB" dirty="0" err="1"/>
              <a:t>hetkel</a:t>
            </a:r>
            <a:r>
              <a:rPr lang="en-GB" dirty="0"/>
              <a:t> </a:t>
            </a:r>
            <a:r>
              <a:rPr lang="en-GB" dirty="0" err="1"/>
              <a:t>teavitusleht</a:t>
            </a:r>
            <a:r>
              <a:rPr lang="en-GB" dirty="0"/>
              <a:t> </a:t>
            </a:r>
            <a:r>
              <a:rPr lang="en-GB" dirty="0" err="1"/>
              <a:t>antakse</a:t>
            </a:r>
            <a:r>
              <a:rPr lang="en-GB" dirty="0"/>
              <a:t>?</a:t>
            </a:r>
          </a:p>
          <a:p>
            <a:endParaRPr lang="en-GB" dirty="0"/>
          </a:p>
          <a:p>
            <a:r>
              <a:rPr lang="en-GB" dirty="0"/>
              <a:t>Kas </a:t>
            </a:r>
            <a:r>
              <a:rPr lang="en-GB" dirty="0" err="1"/>
              <a:t>mõlema</a:t>
            </a:r>
            <a:r>
              <a:rPr lang="en-GB" dirty="0"/>
              <a:t> </a:t>
            </a:r>
            <a:r>
              <a:rPr lang="en-GB" dirty="0" err="1"/>
              <a:t>variandi</a:t>
            </a:r>
            <a:r>
              <a:rPr lang="en-GB" dirty="0"/>
              <a:t> </a:t>
            </a:r>
            <a:r>
              <a:rPr lang="en-GB" dirty="0" err="1"/>
              <a:t>puhul</a:t>
            </a:r>
            <a:r>
              <a:rPr lang="en-GB" dirty="0"/>
              <a:t> </a:t>
            </a:r>
            <a:r>
              <a:rPr lang="en-GB" dirty="0" err="1"/>
              <a:t>saame</a:t>
            </a:r>
            <a:r>
              <a:rPr lang="en-GB" dirty="0"/>
              <a:t> </a:t>
            </a:r>
            <a:r>
              <a:rPr lang="en-GB" dirty="0" err="1"/>
              <a:t>öelda</a:t>
            </a:r>
            <a:r>
              <a:rPr lang="en-GB" dirty="0"/>
              <a:t>, et </a:t>
            </a:r>
            <a:r>
              <a:rPr lang="en-GB" dirty="0" err="1"/>
              <a:t>tegemist</a:t>
            </a:r>
            <a:r>
              <a:rPr lang="en-GB" dirty="0"/>
              <a:t> on </a:t>
            </a:r>
            <a:r>
              <a:rPr lang="en-GB" dirty="0" err="1"/>
              <a:t>seotud</a:t>
            </a:r>
            <a:r>
              <a:rPr lang="en-GB" dirty="0"/>
              <a:t> </a:t>
            </a:r>
            <a:r>
              <a:rPr lang="en-GB" dirty="0" err="1"/>
              <a:t>reisikorraldusega</a:t>
            </a:r>
            <a:r>
              <a:rPr lang="en-GB" dirty="0"/>
              <a:t>?</a:t>
            </a:r>
          </a:p>
          <a:p>
            <a:endParaRPr lang="en-GB" dirty="0"/>
          </a:p>
        </p:txBody>
      </p:sp>
      <p:sp>
        <p:nvSpPr>
          <p:cNvPr id="4" name="Content Placeholder 3">
            <a:extLst>
              <a:ext uri="{FF2B5EF4-FFF2-40B4-BE49-F238E27FC236}">
                <a16:creationId xmlns:a16="http://schemas.microsoft.com/office/drawing/2014/main" id="{28232D1C-7168-4680-90F4-1BEA9D43D78B}"/>
              </a:ext>
            </a:extLst>
          </p:cNvPr>
          <p:cNvSpPr>
            <a:spLocks noGrp="1"/>
          </p:cNvSpPr>
          <p:nvPr>
            <p:ph sz="half" idx="2"/>
          </p:nvPr>
        </p:nvSpPr>
        <p:spPr/>
        <p:txBody>
          <a:bodyPr>
            <a:normAutofit lnSpcReduction="10000"/>
          </a:bodyPr>
          <a:lstStyle/>
          <a:p>
            <a:endParaRPr lang="et-EE" dirty="0"/>
          </a:p>
          <a:p>
            <a:r>
              <a:rPr lang="et-EE" dirty="0"/>
              <a:t>KUI EI OLE TEGEMIST SIHIPÄRASEL VIISIL PAKKUMISEGA ON TEGEMIST ÜKSIKU REISITEENUSEGA</a:t>
            </a:r>
          </a:p>
          <a:p>
            <a:r>
              <a:rPr lang="et-EE" dirty="0"/>
              <a:t>TEAVITUSLEHT TEISE TEENUSE MÜÜMISEL, KUI ESIALGU AINULT ÜHE TEENUSE TELLIMUS.</a:t>
            </a:r>
          </a:p>
          <a:p>
            <a:endParaRPr lang="et-EE" dirty="0"/>
          </a:p>
          <a:p>
            <a:r>
              <a:rPr lang="et-EE" dirty="0"/>
              <a:t>OLENEB TEISE TEENUSE TELLIMISE ASJAOLUDEST (REKLAAM, PAKKUMINE PAKETTREIS – SRK – ÜKSIK)</a:t>
            </a:r>
            <a:endParaRPr lang="en-GB" dirty="0"/>
          </a:p>
        </p:txBody>
      </p:sp>
    </p:spTree>
    <p:extLst>
      <p:ext uri="{BB962C8B-B14F-4D97-AF65-F5344CB8AC3E}">
        <p14:creationId xmlns:p14="http://schemas.microsoft.com/office/powerpoint/2010/main" val="127455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E54A-C506-46F0-8D1F-B87548BB43C3}"/>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7572F29F-7131-43DB-A6E9-745F4D7F7007}"/>
              </a:ext>
            </a:extLst>
          </p:cNvPr>
          <p:cNvSpPr>
            <a:spLocks noGrp="1"/>
          </p:cNvSpPr>
          <p:nvPr>
            <p:ph sz="half" idx="1"/>
          </p:nvPr>
        </p:nvSpPr>
        <p:spPr/>
        <p:txBody>
          <a:bodyPr/>
          <a:lstStyle/>
          <a:p>
            <a:r>
              <a:rPr lang="en-GB" dirty="0" err="1"/>
              <a:t>Näidispakkumine</a:t>
            </a:r>
            <a:r>
              <a:rPr lang="en-GB" dirty="0"/>
              <a:t>:</a:t>
            </a:r>
          </a:p>
          <a:p>
            <a:r>
              <a:rPr lang="en-GB" dirty="0"/>
              <a:t>Amsterdam </a:t>
            </a:r>
            <a:r>
              <a:rPr lang="en-GB" dirty="0" err="1"/>
              <a:t>alates</a:t>
            </a:r>
            <a:r>
              <a:rPr lang="en-GB" dirty="0"/>
              <a:t> 300.-/in</a:t>
            </a:r>
            <a:r>
              <a:rPr lang="en-GB" b="1" dirty="0">
                <a:solidFill>
                  <a:srgbClr val="FF0000"/>
                </a:solidFill>
              </a:rPr>
              <a:t>, </a:t>
            </a:r>
            <a:r>
              <a:rPr lang="en-GB" b="1" dirty="0" err="1">
                <a:solidFill>
                  <a:srgbClr val="FF0000"/>
                </a:solidFill>
              </a:rPr>
              <a:t>s.h</a:t>
            </a:r>
            <a:r>
              <a:rPr lang="en-GB" b="1" dirty="0">
                <a:solidFill>
                  <a:srgbClr val="FF0000"/>
                </a:solidFill>
              </a:rPr>
              <a:t>.:</a:t>
            </a:r>
          </a:p>
          <a:p>
            <a:r>
              <a:rPr lang="en-GB" dirty="0"/>
              <a:t>-	lend </a:t>
            </a:r>
            <a:r>
              <a:rPr lang="en-GB" dirty="0" err="1"/>
              <a:t>alates</a:t>
            </a:r>
            <a:r>
              <a:rPr lang="en-GB" dirty="0"/>
              <a:t> 200.-/in</a:t>
            </a:r>
          </a:p>
          <a:p>
            <a:r>
              <a:rPr lang="en-GB" dirty="0"/>
              <a:t>-	</a:t>
            </a:r>
            <a:r>
              <a:rPr lang="en-GB" dirty="0" err="1"/>
              <a:t>majutus</a:t>
            </a:r>
            <a:r>
              <a:rPr lang="en-GB" dirty="0"/>
              <a:t> </a:t>
            </a:r>
            <a:r>
              <a:rPr lang="en-GB" dirty="0" err="1"/>
              <a:t>alates</a:t>
            </a:r>
            <a:r>
              <a:rPr lang="en-GB" dirty="0"/>
              <a:t> 100.-/</a:t>
            </a:r>
            <a:r>
              <a:rPr lang="en-GB" dirty="0" err="1"/>
              <a:t>öö</a:t>
            </a:r>
            <a:r>
              <a:rPr lang="en-GB" dirty="0"/>
              <a:t>/in</a:t>
            </a:r>
          </a:p>
          <a:p>
            <a:r>
              <a:rPr lang="en-GB" dirty="0"/>
              <a:t>Var.1 ja 2 on </a:t>
            </a:r>
            <a:r>
              <a:rPr lang="en-GB" dirty="0" err="1"/>
              <a:t>samad</a:t>
            </a:r>
            <a:r>
              <a:rPr lang="en-GB" dirty="0"/>
              <a:t>.</a:t>
            </a:r>
          </a:p>
          <a:p>
            <a:r>
              <a:rPr lang="en-GB" dirty="0"/>
              <a:t>Kas on </a:t>
            </a:r>
            <a:r>
              <a:rPr lang="en-GB" dirty="0" err="1"/>
              <a:t>pakettreis</a:t>
            </a:r>
            <a:r>
              <a:rPr lang="en-GB" dirty="0"/>
              <a:t> </a:t>
            </a:r>
            <a:r>
              <a:rPr lang="en-GB" dirty="0" err="1"/>
              <a:t>või</a:t>
            </a:r>
            <a:r>
              <a:rPr lang="en-GB" dirty="0"/>
              <a:t> </a:t>
            </a:r>
            <a:r>
              <a:rPr lang="en-GB" dirty="0" err="1"/>
              <a:t>seotud</a:t>
            </a:r>
            <a:r>
              <a:rPr lang="en-GB" dirty="0"/>
              <a:t> </a:t>
            </a:r>
            <a:r>
              <a:rPr lang="en-GB" dirty="0" err="1"/>
              <a:t>reisikorraldus</a:t>
            </a:r>
            <a:r>
              <a:rPr lang="en-GB" dirty="0"/>
              <a:t>?</a:t>
            </a:r>
          </a:p>
          <a:p>
            <a:endParaRPr lang="en-GB" dirty="0"/>
          </a:p>
        </p:txBody>
      </p:sp>
      <p:sp>
        <p:nvSpPr>
          <p:cNvPr id="4" name="Content Placeholder 3">
            <a:extLst>
              <a:ext uri="{FF2B5EF4-FFF2-40B4-BE49-F238E27FC236}">
                <a16:creationId xmlns:a16="http://schemas.microsoft.com/office/drawing/2014/main" id="{788710ED-EA50-4ABD-A2E8-EA9A49A7508F}"/>
              </a:ext>
            </a:extLst>
          </p:cNvPr>
          <p:cNvSpPr>
            <a:spLocks noGrp="1"/>
          </p:cNvSpPr>
          <p:nvPr>
            <p:ph sz="half" idx="2"/>
          </p:nvPr>
        </p:nvSpPr>
        <p:spPr/>
        <p:txBody>
          <a:bodyPr/>
          <a:lstStyle/>
          <a:p>
            <a:r>
              <a:rPr lang="et-EE" dirty="0"/>
              <a:t>PAKETTREIS</a:t>
            </a:r>
          </a:p>
          <a:p>
            <a:endParaRPr lang="et-EE" dirty="0"/>
          </a:p>
          <a:p>
            <a:endParaRPr lang="et-EE" dirty="0"/>
          </a:p>
          <a:p>
            <a:r>
              <a:rPr lang="et-EE" dirty="0"/>
              <a:t>„</a:t>
            </a:r>
            <a:r>
              <a:rPr lang="en-GB" dirty="0" err="1"/>
              <a:t>reisikorraldaja</a:t>
            </a:r>
            <a:r>
              <a:rPr lang="en-GB" dirty="0"/>
              <a:t> </a:t>
            </a:r>
            <a:r>
              <a:rPr lang="en-GB" dirty="0" err="1"/>
              <a:t>reklaamib</a:t>
            </a:r>
            <a:r>
              <a:rPr lang="en-GB" dirty="0"/>
              <a:t>, </a:t>
            </a:r>
            <a:r>
              <a:rPr lang="en-GB" dirty="0" err="1"/>
              <a:t>teeb</a:t>
            </a:r>
            <a:r>
              <a:rPr lang="en-GB" dirty="0"/>
              <a:t> </a:t>
            </a:r>
            <a:r>
              <a:rPr lang="en-GB" dirty="0" err="1"/>
              <a:t>pakkumise</a:t>
            </a:r>
            <a:r>
              <a:rPr lang="en-GB" dirty="0"/>
              <a:t> </a:t>
            </a:r>
            <a:r>
              <a:rPr lang="en-GB" dirty="0" err="1"/>
              <a:t>või</a:t>
            </a:r>
            <a:r>
              <a:rPr lang="en-GB" dirty="0"/>
              <a:t> </a:t>
            </a:r>
            <a:r>
              <a:rPr lang="en-GB" dirty="0" err="1"/>
              <a:t>sõlmib</a:t>
            </a:r>
            <a:r>
              <a:rPr lang="en-GB" dirty="0"/>
              <a:t> </a:t>
            </a:r>
            <a:r>
              <a:rPr lang="en-GB" dirty="0" err="1"/>
              <a:t>lepingu</a:t>
            </a:r>
            <a:r>
              <a:rPr lang="en-GB" dirty="0"/>
              <a:t>, </a:t>
            </a:r>
            <a:r>
              <a:rPr lang="en-GB" dirty="0" err="1"/>
              <a:t>kasutades</a:t>
            </a:r>
            <a:r>
              <a:rPr lang="en-GB" dirty="0"/>
              <a:t> </a:t>
            </a:r>
            <a:r>
              <a:rPr lang="en-GB" dirty="0" err="1"/>
              <a:t>nimetust</a:t>
            </a:r>
            <a:r>
              <a:rPr lang="en-GB" dirty="0"/>
              <a:t> „</a:t>
            </a:r>
            <a:r>
              <a:rPr lang="en-GB" dirty="0" err="1"/>
              <a:t>pakettreis</a:t>
            </a:r>
            <a:r>
              <a:rPr lang="en-GB" dirty="0"/>
              <a:t>” </a:t>
            </a:r>
            <a:r>
              <a:rPr lang="en-GB" dirty="0" err="1"/>
              <a:t>või</a:t>
            </a:r>
            <a:r>
              <a:rPr lang="et-EE" dirty="0"/>
              <a:t> </a:t>
            </a:r>
            <a:r>
              <a:rPr lang="en-GB" dirty="0" err="1"/>
              <a:t>sellesarnast</a:t>
            </a:r>
            <a:r>
              <a:rPr lang="en-GB" dirty="0"/>
              <a:t> </a:t>
            </a:r>
            <a:r>
              <a:rPr lang="en-GB" dirty="0" err="1"/>
              <a:t>nimetust</a:t>
            </a:r>
            <a:r>
              <a:rPr lang="en-GB" dirty="0"/>
              <a:t>;</a:t>
            </a:r>
            <a:r>
              <a:rPr lang="et-EE" dirty="0"/>
              <a:t>“</a:t>
            </a:r>
            <a:endParaRPr lang="en-GB" dirty="0"/>
          </a:p>
        </p:txBody>
      </p:sp>
    </p:spTree>
    <p:extLst>
      <p:ext uri="{BB962C8B-B14F-4D97-AF65-F5344CB8AC3E}">
        <p14:creationId xmlns:p14="http://schemas.microsoft.com/office/powerpoint/2010/main" val="74861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CEA0-14EF-4106-BC01-F241190D4A94}"/>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042EF686-1ED3-4B6C-8108-DD2DCD088404}"/>
              </a:ext>
            </a:extLst>
          </p:cNvPr>
          <p:cNvSpPr>
            <a:spLocks noGrp="1"/>
          </p:cNvSpPr>
          <p:nvPr>
            <p:ph sz="half" idx="1"/>
          </p:nvPr>
        </p:nvSpPr>
        <p:spPr/>
        <p:txBody>
          <a:bodyPr/>
          <a:lstStyle/>
          <a:p>
            <a:endParaRPr lang="et-EE" dirty="0"/>
          </a:p>
          <a:p>
            <a:r>
              <a:rPr lang="en-GB" dirty="0"/>
              <a:t>Eesti </a:t>
            </a:r>
            <a:r>
              <a:rPr lang="en-GB" dirty="0" err="1"/>
              <a:t>äriklient</a:t>
            </a:r>
            <a:r>
              <a:rPr lang="en-GB" dirty="0"/>
              <a:t> </a:t>
            </a:r>
            <a:r>
              <a:rPr lang="en-GB" dirty="0" err="1"/>
              <a:t>tellib</a:t>
            </a:r>
            <a:r>
              <a:rPr lang="en-GB" dirty="0"/>
              <a:t> </a:t>
            </a:r>
            <a:r>
              <a:rPr lang="en-GB" dirty="0" err="1"/>
              <a:t>meie</a:t>
            </a:r>
            <a:r>
              <a:rPr lang="en-GB" dirty="0"/>
              <a:t> </a:t>
            </a:r>
            <a:r>
              <a:rPr lang="en-GB" dirty="0" err="1"/>
              <a:t>käest</a:t>
            </a:r>
            <a:r>
              <a:rPr lang="en-GB" dirty="0"/>
              <a:t> </a:t>
            </a:r>
            <a:r>
              <a:rPr lang="en-GB" dirty="0" err="1"/>
              <a:t>lennupileti</a:t>
            </a:r>
            <a:r>
              <a:rPr lang="en-GB" dirty="0"/>
              <a:t> ja </a:t>
            </a:r>
            <a:r>
              <a:rPr lang="en-GB" dirty="0" err="1"/>
              <a:t>majutust</a:t>
            </a:r>
            <a:r>
              <a:rPr lang="en-GB" dirty="0"/>
              <a:t> </a:t>
            </a:r>
            <a:r>
              <a:rPr lang="en-GB" dirty="0" err="1"/>
              <a:t>välimsmaal</a:t>
            </a:r>
            <a:r>
              <a:rPr lang="en-GB" dirty="0"/>
              <a:t>. </a:t>
            </a:r>
            <a:r>
              <a:rPr lang="en-GB" dirty="0" err="1"/>
              <a:t>Ilmselt</a:t>
            </a:r>
            <a:r>
              <a:rPr lang="en-GB" dirty="0"/>
              <a:t> on ka </a:t>
            </a:r>
            <a:r>
              <a:rPr lang="en-GB" dirty="0" err="1"/>
              <a:t>sellel</a:t>
            </a:r>
            <a:r>
              <a:rPr lang="en-GB" dirty="0"/>
              <a:t> </a:t>
            </a:r>
            <a:r>
              <a:rPr lang="en-GB" dirty="0" err="1"/>
              <a:t>puhul</a:t>
            </a:r>
            <a:r>
              <a:rPr lang="en-GB" dirty="0"/>
              <a:t> </a:t>
            </a:r>
            <a:r>
              <a:rPr lang="en-GB" dirty="0" err="1"/>
              <a:t>tegemist</a:t>
            </a:r>
            <a:r>
              <a:rPr lang="en-GB" dirty="0"/>
              <a:t> </a:t>
            </a:r>
            <a:r>
              <a:rPr lang="en-GB" dirty="0" err="1"/>
              <a:t>pakettreisiga</a:t>
            </a:r>
            <a:r>
              <a:rPr lang="en-GB" dirty="0"/>
              <a:t>, </a:t>
            </a:r>
            <a:r>
              <a:rPr lang="en-GB" dirty="0" err="1"/>
              <a:t>millele</a:t>
            </a:r>
            <a:r>
              <a:rPr lang="en-GB" dirty="0"/>
              <a:t> </a:t>
            </a:r>
            <a:r>
              <a:rPr lang="en-GB" dirty="0" err="1"/>
              <a:t>rakenduvad</a:t>
            </a:r>
            <a:r>
              <a:rPr lang="en-GB" dirty="0"/>
              <a:t> </a:t>
            </a:r>
            <a:r>
              <a:rPr lang="en-GB" dirty="0" err="1"/>
              <a:t>uued</a:t>
            </a:r>
            <a:r>
              <a:rPr lang="en-GB" dirty="0"/>
              <a:t> </a:t>
            </a:r>
            <a:r>
              <a:rPr lang="en-GB" dirty="0" err="1"/>
              <a:t>reeglid</a:t>
            </a:r>
            <a:r>
              <a:rPr lang="en-GB" dirty="0"/>
              <a:t>. </a:t>
            </a:r>
          </a:p>
          <a:p>
            <a:r>
              <a:rPr lang="en-GB" dirty="0" err="1"/>
              <a:t>Kuidas</a:t>
            </a:r>
            <a:r>
              <a:rPr lang="en-GB" dirty="0"/>
              <a:t> on </a:t>
            </a:r>
            <a:r>
              <a:rPr lang="en-GB" dirty="0" err="1"/>
              <a:t>aga</a:t>
            </a:r>
            <a:r>
              <a:rPr lang="en-GB" dirty="0"/>
              <a:t> </a:t>
            </a:r>
            <a:r>
              <a:rPr lang="en-GB" dirty="0" err="1"/>
              <a:t>lood</a:t>
            </a:r>
            <a:r>
              <a:rPr lang="en-GB" dirty="0"/>
              <a:t>, </a:t>
            </a:r>
            <a:r>
              <a:rPr lang="en-GB" dirty="0" err="1"/>
              <a:t>kui</a:t>
            </a:r>
            <a:r>
              <a:rPr lang="en-GB" dirty="0"/>
              <a:t> </a:t>
            </a:r>
            <a:r>
              <a:rPr lang="en-GB" dirty="0" err="1"/>
              <a:t>sõlmime</a:t>
            </a:r>
            <a:r>
              <a:rPr lang="en-GB" dirty="0"/>
              <a:t> </a:t>
            </a:r>
            <a:r>
              <a:rPr lang="en-GB" dirty="0" err="1"/>
              <a:t>sama</a:t>
            </a:r>
            <a:r>
              <a:rPr lang="en-GB" dirty="0"/>
              <a:t> </a:t>
            </a:r>
            <a:r>
              <a:rPr lang="en-GB" dirty="0" err="1"/>
              <a:t>kliendiga</a:t>
            </a:r>
            <a:r>
              <a:rPr lang="en-GB" dirty="0"/>
              <a:t> </a:t>
            </a:r>
            <a:r>
              <a:rPr lang="en-GB" dirty="0" err="1"/>
              <a:t>eelnevalt</a:t>
            </a:r>
            <a:r>
              <a:rPr lang="en-GB" dirty="0"/>
              <a:t> </a:t>
            </a:r>
            <a:r>
              <a:rPr lang="en-GB" dirty="0" err="1"/>
              <a:t>tüüplepingu</a:t>
            </a:r>
            <a:r>
              <a:rPr lang="en-GB" dirty="0"/>
              <a:t>, </a:t>
            </a:r>
            <a:r>
              <a:rPr lang="en-GB" dirty="0" err="1"/>
              <a:t>milles</a:t>
            </a:r>
            <a:r>
              <a:rPr lang="en-GB" dirty="0"/>
              <a:t> on </a:t>
            </a:r>
            <a:r>
              <a:rPr lang="en-GB" dirty="0" err="1"/>
              <a:t>kehtestatud</a:t>
            </a:r>
            <a:r>
              <a:rPr lang="en-GB" dirty="0"/>
              <a:t> </a:t>
            </a:r>
            <a:r>
              <a:rPr lang="en-GB" dirty="0" err="1"/>
              <a:t>erinevad</a:t>
            </a:r>
            <a:r>
              <a:rPr lang="en-GB" dirty="0"/>
              <a:t> </a:t>
            </a:r>
            <a:r>
              <a:rPr lang="en-GB" dirty="0" err="1"/>
              <a:t>reeglid</a:t>
            </a:r>
            <a:r>
              <a:rPr lang="en-GB" dirty="0"/>
              <a:t> ja </a:t>
            </a:r>
            <a:r>
              <a:rPr lang="en-GB" dirty="0" err="1"/>
              <a:t>kus</a:t>
            </a:r>
            <a:r>
              <a:rPr lang="en-GB" dirty="0"/>
              <a:t> on </a:t>
            </a:r>
            <a:r>
              <a:rPr lang="en-GB" dirty="0" err="1"/>
              <a:t>ära</a:t>
            </a:r>
            <a:r>
              <a:rPr lang="en-GB" dirty="0"/>
              <a:t> </a:t>
            </a:r>
            <a:r>
              <a:rPr lang="en-GB" dirty="0" err="1"/>
              <a:t>mainitud</a:t>
            </a:r>
            <a:r>
              <a:rPr lang="en-GB" dirty="0"/>
              <a:t>, et </a:t>
            </a:r>
            <a:r>
              <a:rPr lang="en-GB" dirty="0" err="1"/>
              <a:t>pakettreisi</a:t>
            </a:r>
            <a:r>
              <a:rPr lang="en-GB" dirty="0"/>
              <a:t> </a:t>
            </a:r>
            <a:r>
              <a:rPr lang="en-GB" dirty="0" err="1"/>
              <a:t>tingimused</a:t>
            </a:r>
            <a:r>
              <a:rPr lang="en-GB" dirty="0"/>
              <a:t> </a:t>
            </a:r>
            <a:r>
              <a:rPr lang="en-GB" dirty="0" err="1"/>
              <a:t>meie</a:t>
            </a:r>
            <a:r>
              <a:rPr lang="en-GB" dirty="0"/>
              <a:t> </a:t>
            </a:r>
            <a:r>
              <a:rPr lang="en-GB" dirty="0" err="1"/>
              <a:t>koostöös</a:t>
            </a:r>
            <a:r>
              <a:rPr lang="en-GB" dirty="0"/>
              <a:t> </a:t>
            </a:r>
            <a:r>
              <a:rPr lang="en-GB" dirty="0" err="1"/>
              <a:t>ei</a:t>
            </a:r>
            <a:r>
              <a:rPr lang="en-GB" dirty="0"/>
              <a:t> </a:t>
            </a:r>
            <a:r>
              <a:rPr lang="en-GB" dirty="0" err="1"/>
              <a:t>rakendu</a:t>
            </a:r>
            <a:r>
              <a:rPr lang="en-GB" dirty="0"/>
              <a:t>? </a:t>
            </a:r>
          </a:p>
          <a:p>
            <a:endParaRPr lang="en-GB" dirty="0"/>
          </a:p>
        </p:txBody>
      </p:sp>
      <p:sp>
        <p:nvSpPr>
          <p:cNvPr id="4" name="Content Placeholder 3">
            <a:extLst>
              <a:ext uri="{FF2B5EF4-FFF2-40B4-BE49-F238E27FC236}">
                <a16:creationId xmlns:a16="http://schemas.microsoft.com/office/drawing/2014/main" id="{080D19BD-EE28-40AE-8062-F845934208A4}"/>
              </a:ext>
            </a:extLst>
          </p:cNvPr>
          <p:cNvSpPr>
            <a:spLocks noGrp="1"/>
          </p:cNvSpPr>
          <p:nvPr>
            <p:ph sz="half" idx="2"/>
          </p:nvPr>
        </p:nvSpPr>
        <p:spPr/>
        <p:txBody>
          <a:bodyPr/>
          <a:lstStyle/>
          <a:p>
            <a:endParaRPr lang="et-EE" dirty="0"/>
          </a:p>
          <a:p>
            <a:r>
              <a:rPr lang="et-EE" dirty="0"/>
              <a:t>Kui reisiteenuse osutamine majandustegevuses tegutsevale isikule on </a:t>
            </a:r>
            <a:r>
              <a:rPr lang="et-EE" dirty="0" err="1"/>
              <a:t>üldlepingu</a:t>
            </a:r>
            <a:r>
              <a:rPr lang="et-EE" dirty="0"/>
              <a:t> alusel, siis seadus ei rakendu. </a:t>
            </a:r>
          </a:p>
          <a:p>
            <a:endParaRPr lang="et-EE" dirty="0"/>
          </a:p>
          <a:p>
            <a:r>
              <a:rPr lang="et-EE" dirty="0" err="1"/>
              <a:t>Üldleping</a:t>
            </a:r>
            <a:r>
              <a:rPr lang="et-EE" dirty="0"/>
              <a:t> peab olema sõlmitud enne kui reisiteenus on kliendile kinnitatud. </a:t>
            </a:r>
            <a:endParaRPr lang="en-GB" dirty="0"/>
          </a:p>
        </p:txBody>
      </p:sp>
    </p:spTree>
    <p:extLst>
      <p:ext uri="{BB962C8B-B14F-4D97-AF65-F5344CB8AC3E}">
        <p14:creationId xmlns:p14="http://schemas.microsoft.com/office/powerpoint/2010/main" val="104539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2FAB-06DD-415A-BB01-5DDF08B234E4}"/>
              </a:ext>
            </a:extLst>
          </p:cNvPr>
          <p:cNvSpPr>
            <a:spLocks noGrp="1"/>
          </p:cNvSpPr>
          <p:nvPr>
            <p:ph type="title"/>
          </p:nvPr>
        </p:nvSpPr>
        <p:spPr/>
        <p:txBody>
          <a:bodyPr/>
          <a:lstStyle/>
          <a:p>
            <a:r>
              <a:rPr lang="et-EE" dirty="0" err="1"/>
              <a:t>näiTED</a:t>
            </a:r>
            <a:endParaRPr lang="en-GB" dirty="0"/>
          </a:p>
        </p:txBody>
      </p:sp>
      <p:sp>
        <p:nvSpPr>
          <p:cNvPr id="3" name="Content Placeholder 2">
            <a:extLst>
              <a:ext uri="{FF2B5EF4-FFF2-40B4-BE49-F238E27FC236}">
                <a16:creationId xmlns:a16="http://schemas.microsoft.com/office/drawing/2014/main" id="{8746D498-88DE-4953-9D4E-2F882EDE0438}"/>
              </a:ext>
            </a:extLst>
          </p:cNvPr>
          <p:cNvSpPr>
            <a:spLocks noGrp="1"/>
          </p:cNvSpPr>
          <p:nvPr>
            <p:ph sz="half" idx="1"/>
          </p:nvPr>
        </p:nvSpPr>
        <p:spPr/>
        <p:txBody>
          <a:bodyPr/>
          <a:lstStyle/>
          <a:p>
            <a:endParaRPr lang="et-EE" dirty="0"/>
          </a:p>
          <a:p>
            <a:r>
              <a:rPr lang="en-GB" dirty="0" err="1"/>
              <a:t>Kui</a:t>
            </a:r>
            <a:r>
              <a:rPr lang="en-GB" dirty="0"/>
              <a:t> (Eesti) (</a:t>
            </a:r>
            <a:r>
              <a:rPr lang="en-GB" dirty="0" err="1"/>
              <a:t>äri</a:t>
            </a:r>
            <a:r>
              <a:rPr lang="en-GB" dirty="0"/>
              <a:t>)</a:t>
            </a:r>
            <a:r>
              <a:rPr lang="en-GB" dirty="0" err="1"/>
              <a:t>kliendile</a:t>
            </a:r>
            <a:r>
              <a:rPr lang="en-GB" dirty="0"/>
              <a:t> </a:t>
            </a:r>
            <a:r>
              <a:rPr lang="en-GB" dirty="0" err="1"/>
              <a:t>esitame</a:t>
            </a:r>
            <a:r>
              <a:rPr lang="en-GB" dirty="0"/>
              <a:t> </a:t>
            </a:r>
            <a:r>
              <a:rPr lang="en-GB" dirty="0" err="1"/>
              <a:t>arve</a:t>
            </a:r>
            <a:r>
              <a:rPr lang="en-GB" dirty="0"/>
              <a:t> </a:t>
            </a:r>
            <a:r>
              <a:rPr lang="en-GB" dirty="0" err="1"/>
              <a:t>transpordipileti</a:t>
            </a:r>
            <a:r>
              <a:rPr lang="en-GB" dirty="0"/>
              <a:t> ja </a:t>
            </a:r>
            <a:r>
              <a:rPr lang="en-GB" dirty="0" err="1"/>
              <a:t>majutuse</a:t>
            </a:r>
            <a:r>
              <a:rPr lang="en-GB" dirty="0"/>
              <a:t> </a:t>
            </a:r>
            <a:r>
              <a:rPr lang="en-GB" dirty="0" err="1"/>
              <a:t>eest</a:t>
            </a:r>
            <a:r>
              <a:rPr lang="en-GB" dirty="0"/>
              <a:t> </a:t>
            </a:r>
            <a:r>
              <a:rPr lang="en-GB" dirty="0" err="1"/>
              <a:t>alles</a:t>
            </a:r>
            <a:r>
              <a:rPr lang="en-GB" dirty="0"/>
              <a:t> </a:t>
            </a:r>
            <a:r>
              <a:rPr lang="en-GB" dirty="0" err="1"/>
              <a:t>pärast</a:t>
            </a:r>
            <a:r>
              <a:rPr lang="en-GB" dirty="0"/>
              <a:t> </a:t>
            </a:r>
            <a:r>
              <a:rPr lang="en-GB" dirty="0" err="1"/>
              <a:t>reisi</a:t>
            </a:r>
            <a:r>
              <a:rPr lang="en-GB" dirty="0"/>
              <a:t> </a:t>
            </a:r>
            <a:r>
              <a:rPr lang="en-GB" dirty="0" err="1"/>
              <a:t>toimumist</a:t>
            </a:r>
            <a:r>
              <a:rPr lang="en-GB" dirty="0"/>
              <a:t>, kas </a:t>
            </a:r>
            <a:r>
              <a:rPr lang="en-GB" dirty="0" err="1"/>
              <a:t>sel</a:t>
            </a:r>
            <a:r>
              <a:rPr lang="en-GB" dirty="0"/>
              <a:t> </a:t>
            </a:r>
            <a:r>
              <a:rPr lang="en-GB" dirty="0" err="1"/>
              <a:t>juhul</a:t>
            </a:r>
            <a:r>
              <a:rPr lang="en-GB" dirty="0"/>
              <a:t> on </a:t>
            </a:r>
            <a:r>
              <a:rPr lang="en-GB" dirty="0" err="1"/>
              <a:t>tegemist</a:t>
            </a:r>
            <a:r>
              <a:rPr lang="en-GB" dirty="0"/>
              <a:t> </a:t>
            </a:r>
            <a:r>
              <a:rPr lang="en-GB" dirty="0" err="1"/>
              <a:t>siiski</a:t>
            </a:r>
            <a:r>
              <a:rPr lang="en-GB" dirty="0"/>
              <a:t> </a:t>
            </a:r>
            <a:r>
              <a:rPr lang="en-GB" dirty="0" err="1"/>
              <a:t>pakettreisiga</a:t>
            </a:r>
            <a:r>
              <a:rPr lang="en-GB" dirty="0"/>
              <a:t>, </a:t>
            </a:r>
            <a:r>
              <a:rPr lang="en-GB" dirty="0" err="1"/>
              <a:t>mida</a:t>
            </a:r>
            <a:r>
              <a:rPr lang="en-GB" dirty="0"/>
              <a:t> </a:t>
            </a:r>
            <a:r>
              <a:rPr lang="en-GB" dirty="0" err="1"/>
              <a:t>tuleks</a:t>
            </a:r>
            <a:r>
              <a:rPr lang="en-GB" dirty="0"/>
              <a:t> </a:t>
            </a:r>
            <a:r>
              <a:rPr lang="en-GB" dirty="0" err="1"/>
              <a:t>ära</a:t>
            </a:r>
            <a:r>
              <a:rPr lang="en-GB" dirty="0"/>
              <a:t> </a:t>
            </a:r>
            <a:r>
              <a:rPr lang="en-GB" dirty="0" err="1"/>
              <a:t>kindlustada</a:t>
            </a:r>
            <a:r>
              <a:rPr lang="en-GB" dirty="0"/>
              <a:t>?</a:t>
            </a:r>
          </a:p>
        </p:txBody>
      </p:sp>
      <p:sp>
        <p:nvSpPr>
          <p:cNvPr id="4" name="Content Placeholder 3">
            <a:extLst>
              <a:ext uri="{FF2B5EF4-FFF2-40B4-BE49-F238E27FC236}">
                <a16:creationId xmlns:a16="http://schemas.microsoft.com/office/drawing/2014/main" id="{055C7B03-C78B-4F72-9D60-10281FCFFC64}"/>
              </a:ext>
            </a:extLst>
          </p:cNvPr>
          <p:cNvSpPr>
            <a:spLocks noGrp="1"/>
          </p:cNvSpPr>
          <p:nvPr>
            <p:ph sz="half" idx="2"/>
          </p:nvPr>
        </p:nvSpPr>
        <p:spPr/>
        <p:txBody>
          <a:bodyPr/>
          <a:lstStyle/>
          <a:p>
            <a:endParaRPr lang="et-EE" dirty="0"/>
          </a:p>
          <a:p>
            <a:r>
              <a:rPr lang="et-EE" dirty="0"/>
              <a:t>PAKETTREIS</a:t>
            </a:r>
          </a:p>
          <a:p>
            <a:r>
              <a:rPr lang="et-EE" dirty="0"/>
              <a:t>TAGATIST PEAB OMAMA SEST SISALDAB REISIJAVEDU</a:t>
            </a:r>
          </a:p>
          <a:p>
            <a:r>
              <a:rPr lang="et-EE" dirty="0"/>
              <a:t>„</a:t>
            </a:r>
            <a:r>
              <a:rPr lang="en-GB" dirty="0" err="1"/>
              <a:t>Reisiettevõtjal</a:t>
            </a:r>
            <a:r>
              <a:rPr lang="en-GB" dirty="0"/>
              <a:t> </a:t>
            </a:r>
            <a:r>
              <a:rPr lang="en-GB" dirty="0" err="1"/>
              <a:t>puudub</a:t>
            </a:r>
            <a:r>
              <a:rPr lang="en-GB" dirty="0"/>
              <a:t> </a:t>
            </a:r>
            <a:r>
              <a:rPr lang="en-GB" dirty="0" err="1"/>
              <a:t>tagatise</a:t>
            </a:r>
            <a:r>
              <a:rPr lang="en-GB" dirty="0"/>
              <a:t> </a:t>
            </a:r>
            <a:r>
              <a:rPr lang="en-GB" dirty="0" err="1"/>
              <a:t>kohustus</a:t>
            </a:r>
            <a:r>
              <a:rPr lang="en-GB" dirty="0"/>
              <a:t>, </a:t>
            </a:r>
            <a:r>
              <a:rPr lang="en-GB" dirty="0" err="1"/>
              <a:t>kui</a:t>
            </a:r>
            <a:r>
              <a:rPr lang="en-GB" dirty="0"/>
              <a:t>:</a:t>
            </a:r>
            <a:r>
              <a:rPr lang="et-EE" dirty="0"/>
              <a:t> </a:t>
            </a:r>
            <a:r>
              <a:rPr lang="en-GB" dirty="0"/>
              <a:t>1) </a:t>
            </a:r>
            <a:r>
              <a:rPr lang="en-GB" dirty="0" err="1"/>
              <a:t>pakettreiside</a:t>
            </a:r>
            <a:r>
              <a:rPr lang="en-GB" dirty="0"/>
              <a:t> </a:t>
            </a:r>
            <a:r>
              <a:rPr lang="en-GB" dirty="0" err="1"/>
              <a:t>eest</a:t>
            </a:r>
            <a:r>
              <a:rPr lang="en-GB" dirty="0"/>
              <a:t> </a:t>
            </a:r>
            <a:r>
              <a:rPr lang="en-GB" dirty="0" err="1"/>
              <a:t>tasutakse</a:t>
            </a:r>
            <a:r>
              <a:rPr lang="en-GB" dirty="0"/>
              <a:t> </a:t>
            </a:r>
            <a:r>
              <a:rPr lang="en-GB" dirty="0" err="1"/>
              <a:t>täies</a:t>
            </a:r>
            <a:r>
              <a:rPr lang="en-GB" dirty="0"/>
              <a:t> </a:t>
            </a:r>
            <a:r>
              <a:rPr lang="en-GB" dirty="0" err="1"/>
              <a:t>ulatuses</a:t>
            </a:r>
            <a:r>
              <a:rPr lang="en-GB" dirty="0"/>
              <a:t> </a:t>
            </a:r>
            <a:r>
              <a:rPr lang="en-GB" dirty="0" err="1"/>
              <a:t>reisiteenuste</a:t>
            </a:r>
            <a:r>
              <a:rPr lang="en-GB" dirty="0"/>
              <a:t> </a:t>
            </a:r>
            <a:r>
              <a:rPr lang="en-GB" dirty="0" err="1"/>
              <a:t>kogumi</a:t>
            </a:r>
            <a:r>
              <a:rPr lang="en-GB" dirty="0"/>
              <a:t> </a:t>
            </a:r>
            <a:r>
              <a:rPr lang="en-GB" dirty="0" err="1"/>
              <a:t>osutamise</a:t>
            </a:r>
            <a:r>
              <a:rPr lang="en-GB" dirty="0"/>
              <a:t> </a:t>
            </a:r>
            <a:r>
              <a:rPr lang="en-GB" dirty="0" err="1"/>
              <a:t>järel</a:t>
            </a:r>
            <a:r>
              <a:rPr lang="en-GB" dirty="0"/>
              <a:t> </a:t>
            </a:r>
            <a:r>
              <a:rPr lang="en-GB" dirty="0" err="1"/>
              <a:t>ning</a:t>
            </a:r>
            <a:r>
              <a:rPr lang="en-GB" dirty="0"/>
              <a:t> </a:t>
            </a:r>
            <a:r>
              <a:rPr lang="en-GB" dirty="0" err="1"/>
              <a:t>pakettreis</a:t>
            </a:r>
            <a:r>
              <a:rPr lang="en-GB" dirty="0"/>
              <a:t> </a:t>
            </a:r>
            <a:r>
              <a:rPr lang="en-GB" dirty="0" err="1"/>
              <a:t>ei</a:t>
            </a:r>
            <a:r>
              <a:rPr lang="en-GB" dirty="0"/>
              <a:t> </a:t>
            </a:r>
            <a:r>
              <a:rPr lang="en-GB" dirty="0" err="1"/>
              <a:t>sisalda</a:t>
            </a:r>
            <a:r>
              <a:rPr lang="et-EE" dirty="0"/>
              <a:t> </a:t>
            </a:r>
            <a:r>
              <a:rPr lang="en-GB" dirty="0" err="1"/>
              <a:t>reisijavedu</a:t>
            </a:r>
            <a:r>
              <a:rPr lang="et-EE" dirty="0"/>
              <a:t> “</a:t>
            </a:r>
            <a:endParaRPr lang="en-GB" dirty="0"/>
          </a:p>
        </p:txBody>
      </p:sp>
    </p:spTree>
    <p:extLst>
      <p:ext uri="{BB962C8B-B14F-4D97-AF65-F5344CB8AC3E}">
        <p14:creationId xmlns:p14="http://schemas.microsoft.com/office/powerpoint/2010/main" val="405669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499-02FD-4F0C-961A-6FD631FFF151}"/>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D1DF4572-416E-4A1C-B91C-2B9F0DA4A127}"/>
              </a:ext>
            </a:extLst>
          </p:cNvPr>
          <p:cNvSpPr>
            <a:spLocks noGrp="1"/>
          </p:cNvSpPr>
          <p:nvPr>
            <p:ph sz="half" idx="1"/>
          </p:nvPr>
        </p:nvSpPr>
        <p:spPr/>
        <p:txBody>
          <a:bodyPr/>
          <a:lstStyle/>
          <a:p>
            <a:pPr>
              <a:spcAft>
                <a:spcPts val="0"/>
              </a:spcAft>
            </a:pPr>
            <a:endParaRPr lang="et-EE" sz="2400" dirty="0">
              <a:latin typeface="Calibri" panose="020F0502020204030204" pitchFamily="34" charset="0"/>
              <a:ea typeface="Calibri" panose="020F0502020204030204" pitchFamily="34" charset="0"/>
            </a:endParaRPr>
          </a:p>
          <a:p>
            <a:pPr>
              <a:spcAft>
                <a:spcPts val="0"/>
              </a:spcAft>
            </a:pPr>
            <a:endParaRPr lang="et-EE" sz="2400" dirty="0">
              <a:latin typeface="Calibri" panose="020F0502020204030204" pitchFamily="34" charset="0"/>
              <a:ea typeface="Calibri" panose="020F0502020204030204" pitchFamily="34" charset="0"/>
            </a:endParaRPr>
          </a:p>
          <a:p>
            <a:pPr>
              <a:spcAft>
                <a:spcPts val="0"/>
              </a:spcAft>
            </a:pPr>
            <a:r>
              <a:rPr lang="et-EE" sz="2400" dirty="0">
                <a:latin typeface="Calibri" panose="020F0502020204030204" pitchFamily="34" charset="0"/>
                <a:ea typeface="Calibri" panose="020F0502020204030204" pitchFamily="34" charset="0"/>
              </a:rPr>
              <a:t>K</a:t>
            </a:r>
            <a:r>
              <a:rPr lang="en-US" sz="2400" dirty="0" err="1">
                <a:latin typeface="Calibri" panose="020F0502020204030204" pitchFamily="34" charset="0"/>
                <a:ea typeface="Calibri" panose="020F0502020204030204" pitchFamily="34" charset="0"/>
              </a:rPr>
              <a:t>ui</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emaettevõttel</a:t>
            </a:r>
            <a:r>
              <a:rPr lang="en-US" sz="2400" dirty="0">
                <a:latin typeface="Calibri" panose="020F0502020204030204" pitchFamily="34" charset="0"/>
                <a:ea typeface="Calibri" panose="020F0502020204030204" pitchFamily="34" charset="0"/>
              </a:rPr>
              <a:t> </a:t>
            </a:r>
            <a:r>
              <a:rPr lang="et-EE" sz="2400" dirty="0">
                <a:latin typeface="Calibri" panose="020F0502020204030204" pitchFamily="34" charset="0"/>
                <a:ea typeface="Calibri" panose="020F0502020204030204" pitchFamily="34" charset="0"/>
              </a:rPr>
              <a:t>on </a:t>
            </a:r>
            <a:r>
              <a:rPr lang="en-US" sz="2400" dirty="0" err="1">
                <a:latin typeface="Calibri" panose="020F0502020204030204" pitchFamily="34" charset="0"/>
                <a:ea typeface="Calibri" panose="020F0502020204030204" pitchFamily="34" charset="0"/>
              </a:rPr>
              <a:t>ühes</a:t>
            </a:r>
            <a:r>
              <a:rPr lang="en-US" sz="2400" dirty="0">
                <a:latin typeface="Calibri" panose="020F0502020204030204" pitchFamily="34" charset="0"/>
                <a:ea typeface="Calibri" panose="020F0502020204030204" pitchFamily="34" charset="0"/>
              </a:rPr>
              <a:t> EL </a:t>
            </a:r>
            <a:r>
              <a:rPr lang="en-US" sz="2400" dirty="0" err="1">
                <a:latin typeface="Calibri" panose="020F0502020204030204" pitchFamily="34" charset="0"/>
                <a:ea typeface="Calibri" panose="020F0502020204030204" pitchFamily="34" charset="0"/>
              </a:rPr>
              <a:t>riigis</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tagatis</a:t>
            </a:r>
            <a:r>
              <a:rPr lang="en-US" sz="2400" dirty="0">
                <a:latin typeface="Calibri" panose="020F0502020204030204" pitchFamily="34" charset="0"/>
                <a:ea typeface="Calibri" panose="020F0502020204030204" pitchFamily="34" charset="0"/>
              </a:rPr>
              <a:t>, kas </a:t>
            </a:r>
            <a:r>
              <a:rPr lang="en-US" sz="2400" dirty="0" err="1">
                <a:latin typeface="Calibri" panose="020F0502020204030204" pitchFamily="34" charset="0"/>
                <a:ea typeface="Calibri" panose="020F0502020204030204" pitchFamily="34" charset="0"/>
              </a:rPr>
              <a:t>siis</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tütrel</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teises</a:t>
            </a:r>
            <a:r>
              <a:rPr lang="en-US" sz="2400" dirty="0">
                <a:latin typeface="Calibri" panose="020F0502020204030204" pitchFamily="34" charset="0"/>
                <a:ea typeface="Calibri" panose="020F0502020204030204" pitchFamily="34" charset="0"/>
              </a:rPr>
              <a:t> EL </a:t>
            </a:r>
            <a:r>
              <a:rPr lang="en-US" sz="2400" dirty="0" err="1">
                <a:latin typeface="Calibri" panose="020F0502020204030204" pitchFamily="34" charset="0"/>
                <a:ea typeface="Calibri" panose="020F0502020204030204" pitchFamily="34" charset="0"/>
              </a:rPr>
              <a:t>riigis</a:t>
            </a:r>
            <a:r>
              <a:rPr lang="en-US" sz="2400" dirty="0">
                <a:latin typeface="Calibri" panose="020F0502020204030204" pitchFamily="34" charset="0"/>
                <a:ea typeface="Calibri" panose="020F0502020204030204" pitchFamily="34" charset="0"/>
              </a:rPr>
              <a:t> on ka </a:t>
            </a:r>
            <a:r>
              <a:rPr lang="en-US" sz="2400" dirty="0" err="1">
                <a:latin typeface="Calibri" panose="020F0502020204030204" pitchFamily="34" charset="0"/>
                <a:ea typeface="Calibri" panose="020F0502020204030204" pitchFamily="34" charset="0"/>
              </a:rPr>
              <a:t>vaja</a:t>
            </a:r>
            <a:r>
              <a:rPr lang="en-US" sz="2400" dirty="0">
                <a:latin typeface="Calibri" panose="020F050202020403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a:p>
            <a:pPr>
              <a:spcAft>
                <a:spcPts val="0"/>
              </a:spcAft>
            </a:pPr>
            <a:r>
              <a:rPr lang="en-US" sz="2400" dirty="0" err="1">
                <a:latin typeface="Calibri" panose="020F0502020204030204" pitchFamily="34" charset="0"/>
                <a:ea typeface="Calibri" panose="020F0502020204030204" pitchFamily="34" charset="0"/>
              </a:rPr>
              <a:t>Nt</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Aurinko</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Kidy</a:t>
            </a:r>
            <a:r>
              <a:rPr lang="en-US" sz="2400" dirty="0">
                <a:latin typeface="Calibri" panose="020F0502020204030204" pitchFamily="34" charset="0"/>
                <a:ea typeface="Calibri" panose="020F0502020204030204" pitchFamily="34" charset="0"/>
              </a:rPr>
              <a:t>, Nova, </a:t>
            </a:r>
            <a:r>
              <a:rPr lang="en-US" sz="2400" dirty="0" err="1">
                <a:latin typeface="Calibri" panose="020F0502020204030204" pitchFamily="34" charset="0"/>
                <a:ea typeface="Calibri" panose="020F0502020204030204" pitchFamily="34" charset="0"/>
              </a:rPr>
              <a:t>Tez</a:t>
            </a:r>
            <a:r>
              <a:rPr lang="en-US" sz="2400" dirty="0">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endParaRPr lang="en-GB" dirty="0"/>
          </a:p>
        </p:txBody>
      </p:sp>
      <p:sp>
        <p:nvSpPr>
          <p:cNvPr id="4" name="Content Placeholder 3">
            <a:extLst>
              <a:ext uri="{FF2B5EF4-FFF2-40B4-BE49-F238E27FC236}">
                <a16:creationId xmlns:a16="http://schemas.microsoft.com/office/drawing/2014/main" id="{0FE1EEA5-684B-4C3F-BE60-D592384851C4}"/>
              </a:ext>
            </a:extLst>
          </p:cNvPr>
          <p:cNvSpPr>
            <a:spLocks noGrp="1"/>
          </p:cNvSpPr>
          <p:nvPr>
            <p:ph sz="half" idx="2"/>
          </p:nvPr>
        </p:nvSpPr>
        <p:spPr/>
        <p:txBody>
          <a:bodyPr/>
          <a:lstStyle/>
          <a:p>
            <a:endParaRPr lang="et-EE" dirty="0"/>
          </a:p>
          <a:p>
            <a:endParaRPr lang="et-EE" dirty="0"/>
          </a:p>
          <a:p>
            <a:r>
              <a:rPr lang="et-EE" dirty="0"/>
              <a:t>KUI TÜTAR VAHENDAB EMA PAKETTE - EI OLE VAJA. </a:t>
            </a:r>
          </a:p>
          <a:p>
            <a:r>
              <a:rPr lang="et-EE" dirty="0"/>
              <a:t>KUI TÜTAR MÜÜB ENDA NIMEL OMA PAKETTE - ON VAJA.</a:t>
            </a:r>
            <a:endParaRPr lang="en-GB" dirty="0"/>
          </a:p>
        </p:txBody>
      </p:sp>
    </p:spTree>
    <p:extLst>
      <p:ext uri="{BB962C8B-B14F-4D97-AF65-F5344CB8AC3E}">
        <p14:creationId xmlns:p14="http://schemas.microsoft.com/office/powerpoint/2010/main" val="40633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E037-F31B-4C8F-9CC1-3622FF8B557E}"/>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D6470B8C-8204-4D59-821D-2C1D08D2786B}"/>
              </a:ext>
            </a:extLst>
          </p:cNvPr>
          <p:cNvSpPr>
            <a:spLocks noGrp="1"/>
          </p:cNvSpPr>
          <p:nvPr>
            <p:ph sz="half" idx="1"/>
          </p:nvPr>
        </p:nvSpPr>
        <p:spPr/>
        <p:txBody>
          <a:bodyPr/>
          <a:lstStyle/>
          <a:p>
            <a:endParaRPr lang="et-EE" dirty="0"/>
          </a:p>
          <a:p>
            <a:r>
              <a:rPr lang="en-GB" dirty="0" err="1"/>
              <a:t>Tellimus</a:t>
            </a:r>
            <a:r>
              <a:rPr lang="en-GB" dirty="0"/>
              <a:t> </a:t>
            </a:r>
            <a:r>
              <a:rPr lang="en-GB" dirty="0" err="1"/>
              <a:t>tuleb</a:t>
            </a:r>
            <a:r>
              <a:rPr lang="en-GB" dirty="0"/>
              <a:t> </a:t>
            </a:r>
            <a:r>
              <a:rPr lang="en-GB" dirty="0" err="1"/>
              <a:t>kliendilt</a:t>
            </a:r>
            <a:r>
              <a:rPr lang="en-GB" dirty="0"/>
              <a:t> </a:t>
            </a:r>
            <a:r>
              <a:rPr lang="en-GB" dirty="0" err="1"/>
              <a:t>kellega</a:t>
            </a:r>
            <a:r>
              <a:rPr lang="en-GB" dirty="0"/>
              <a:t> on </a:t>
            </a:r>
            <a:r>
              <a:rPr lang="en-GB" dirty="0" err="1"/>
              <a:t>kehtiv</a:t>
            </a:r>
            <a:r>
              <a:rPr lang="en-GB" dirty="0"/>
              <a:t> </a:t>
            </a:r>
            <a:r>
              <a:rPr lang="en-GB" dirty="0" err="1"/>
              <a:t>üldleping</a:t>
            </a:r>
            <a:r>
              <a:rPr lang="en-GB" dirty="0"/>
              <a:t>, </a:t>
            </a:r>
            <a:r>
              <a:rPr lang="en-GB" dirty="0" err="1"/>
              <a:t>pakkumine</a:t>
            </a:r>
            <a:r>
              <a:rPr lang="en-GB" dirty="0"/>
              <a:t> </a:t>
            </a:r>
            <a:r>
              <a:rPr lang="en-GB" dirty="0" err="1"/>
              <a:t>saab</a:t>
            </a:r>
            <a:r>
              <a:rPr lang="en-GB" dirty="0"/>
              <a:t> </a:t>
            </a:r>
            <a:r>
              <a:rPr lang="en-GB" dirty="0" err="1"/>
              <a:t>vormistatud</a:t>
            </a:r>
            <a:r>
              <a:rPr lang="en-GB" dirty="0"/>
              <a:t>, ja </a:t>
            </a:r>
            <a:r>
              <a:rPr lang="en-GB" dirty="0" err="1"/>
              <a:t>peale</a:t>
            </a:r>
            <a:r>
              <a:rPr lang="en-GB" dirty="0"/>
              <a:t> </a:t>
            </a:r>
            <a:r>
              <a:rPr lang="en-GB" dirty="0" err="1"/>
              <a:t>pakkumise</a:t>
            </a:r>
            <a:r>
              <a:rPr lang="en-GB" dirty="0"/>
              <a:t> </a:t>
            </a:r>
            <a:r>
              <a:rPr lang="en-GB" dirty="0" err="1"/>
              <a:t>kinnitust</a:t>
            </a:r>
            <a:r>
              <a:rPr lang="en-GB" dirty="0"/>
              <a:t> </a:t>
            </a:r>
            <a:r>
              <a:rPr lang="en-GB" dirty="0" err="1"/>
              <a:t>palutakse</a:t>
            </a:r>
            <a:r>
              <a:rPr lang="en-GB" dirty="0"/>
              <a:t> </a:t>
            </a:r>
            <a:r>
              <a:rPr lang="en-GB" dirty="0" err="1"/>
              <a:t>arve</a:t>
            </a:r>
            <a:r>
              <a:rPr lang="en-GB" dirty="0"/>
              <a:t> </a:t>
            </a:r>
            <a:r>
              <a:rPr lang="en-GB" dirty="0" err="1"/>
              <a:t>teha</a:t>
            </a:r>
            <a:r>
              <a:rPr lang="en-GB" dirty="0"/>
              <a:t> kas </a:t>
            </a:r>
            <a:r>
              <a:rPr lang="en-GB" dirty="0" err="1"/>
              <a:t>teisele</a:t>
            </a:r>
            <a:r>
              <a:rPr lang="en-GB" dirty="0"/>
              <a:t> </a:t>
            </a:r>
            <a:r>
              <a:rPr lang="en-GB" dirty="0" err="1"/>
              <a:t>juriidilisele</a:t>
            </a:r>
            <a:r>
              <a:rPr lang="en-GB" dirty="0"/>
              <a:t> </a:t>
            </a:r>
            <a:r>
              <a:rPr lang="en-GB" dirty="0" err="1"/>
              <a:t>isikule</a:t>
            </a:r>
            <a:r>
              <a:rPr lang="en-GB" dirty="0"/>
              <a:t>, </a:t>
            </a:r>
            <a:r>
              <a:rPr lang="en-GB" dirty="0" err="1"/>
              <a:t>kellega</a:t>
            </a:r>
            <a:r>
              <a:rPr lang="en-GB" dirty="0"/>
              <a:t> </a:t>
            </a:r>
            <a:r>
              <a:rPr lang="en-GB" dirty="0" err="1"/>
              <a:t>üldlepingut</a:t>
            </a:r>
            <a:r>
              <a:rPr lang="en-GB" dirty="0"/>
              <a:t> pole, </a:t>
            </a:r>
            <a:r>
              <a:rPr lang="en-GB" dirty="0" err="1"/>
              <a:t>või</a:t>
            </a:r>
            <a:r>
              <a:rPr lang="en-GB" dirty="0"/>
              <a:t> </a:t>
            </a:r>
            <a:r>
              <a:rPr lang="en-GB" dirty="0" err="1"/>
              <a:t>eraisikule</a:t>
            </a:r>
            <a:r>
              <a:rPr lang="en-GB" dirty="0"/>
              <a:t>.</a:t>
            </a:r>
          </a:p>
          <a:p>
            <a:endParaRPr lang="en-GB" dirty="0"/>
          </a:p>
          <a:p>
            <a:r>
              <a:rPr lang="en-GB" dirty="0" err="1"/>
              <a:t>Millega</a:t>
            </a:r>
            <a:r>
              <a:rPr lang="en-GB" dirty="0"/>
              <a:t> on tegu, kas </a:t>
            </a:r>
            <a:r>
              <a:rPr lang="en-GB" dirty="0" err="1"/>
              <a:t>tegemist</a:t>
            </a:r>
            <a:r>
              <a:rPr lang="en-GB" dirty="0"/>
              <a:t> on </a:t>
            </a:r>
            <a:r>
              <a:rPr lang="en-GB" dirty="0" err="1"/>
              <a:t>üldlepingu</a:t>
            </a:r>
            <a:r>
              <a:rPr lang="en-GB" dirty="0"/>
              <a:t> </a:t>
            </a:r>
            <a:r>
              <a:rPr lang="en-GB" dirty="0" err="1"/>
              <a:t>alusel</a:t>
            </a:r>
            <a:r>
              <a:rPr lang="en-GB" dirty="0"/>
              <a:t> </a:t>
            </a:r>
            <a:r>
              <a:rPr lang="en-GB" dirty="0" err="1"/>
              <a:t>müüdud</a:t>
            </a:r>
            <a:r>
              <a:rPr lang="en-GB" dirty="0"/>
              <a:t> </a:t>
            </a:r>
            <a:r>
              <a:rPr lang="en-GB" dirty="0" err="1"/>
              <a:t>teenusega</a:t>
            </a:r>
            <a:r>
              <a:rPr lang="en-GB" dirty="0"/>
              <a:t> </a:t>
            </a:r>
            <a:r>
              <a:rPr lang="en-GB" dirty="0" err="1"/>
              <a:t>või</a:t>
            </a:r>
            <a:r>
              <a:rPr lang="en-GB" dirty="0"/>
              <a:t> </a:t>
            </a:r>
            <a:r>
              <a:rPr lang="en-GB" dirty="0" err="1"/>
              <a:t>pakettreisiga</a:t>
            </a:r>
            <a:r>
              <a:rPr lang="en-GB" dirty="0"/>
              <a:t>?</a:t>
            </a:r>
          </a:p>
          <a:p>
            <a:endParaRPr lang="en-GB" dirty="0"/>
          </a:p>
          <a:p>
            <a:endParaRPr lang="en-GB" dirty="0"/>
          </a:p>
        </p:txBody>
      </p:sp>
      <p:sp>
        <p:nvSpPr>
          <p:cNvPr id="4" name="Content Placeholder 3">
            <a:extLst>
              <a:ext uri="{FF2B5EF4-FFF2-40B4-BE49-F238E27FC236}">
                <a16:creationId xmlns:a16="http://schemas.microsoft.com/office/drawing/2014/main" id="{BD4F5D0F-EB43-4A0F-9B40-6A7CCEE9C0A4}"/>
              </a:ext>
            </a:extLst>
          </p:cNvPr>
          <p:cNvSpPr>
            <a:spLocks noGrp="1"/>
          </p:cNvSpPr>
          <p:nvPr>
            <p:ph sz="half" idx="2"/>
          </p:nvPr>
        </p:nvSpPr>
        <p:spPr/>
        <p:txBody>
          <a:bodyPr/>
          <a:lstStyle/>
          <a:p>
            <a:endParaRPr lang="et-EE" dirty="0"/>
          </a:p>
          <a:p>
            <a:r>
              <a:rPr lang="et-EE" dirty="0" err="1"/>
              <a:t>Üldlepingu</a:t>
            </a:r>
            <a:r>
              <a:rPr lang="et-EE" dirty="0"/>
              <a:t> alusel müüdud teenustega saab olla tegemist juhul, kui on kolmepoolne selge kokkulepe selles, et kolmas isik tegutseb tasu maksmisel </a:t>
            </a:r>
            <a:r>
              <a:rPr lang="et-EE" dirty="0" err="1"/>
              <a:t>üldlepingu</a:t>
            </a:r>
            <a:r>
              <a:rPr lang="et-EE" dirty="0"/>
              <a:t> sõlminud kliendi nimel ja arvel.</a:t>
            </a:r>
          </a:p>
          <a:p>
            <a:endParaRPr lang="et-EE" dirty="0"/>
          </a:p>
          <a:p>
            <a:r>
              <a:rPr lang="et-EE" dirty="0"/>
              <a:t>Kui seda kokkulepet ei ole loetakse regulatsiooniga hõlmatud müügiks.</a:t>
            </a:r>
            <a:endParaRPr lang="en-GB" dirty="0"/>
          </a:p>
        </p:txBody>
      </p:sp>
    </p:spTree>
    <p:extLst>
      <p:ext uri="{BB962C8B-B14F-4D97-AF65-F5344CB8AC3E}">
        <p14:creationId xmlns:p14="http://schemas.microsoft.com/office/powerpoint/2010/main" val="66811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A212-33DF-4554-A13D-CBE05BC25A6D}"/>
              </a:ext>
            </a:extLst>
          </p:cNvPr>
          <p:cNvSpPr>
            <a:spLocks noGrp="1"/>
          </p:cNvSpPr>
          <p:nvPr>
            <p:ph type="title"/>
          </p:nvPr>
        </p:nvSpPr>
        <p:spPr/>
        <p:txBody>
          <a:bodyPr/>
          <a:lstStyle/>
          <a:p>
            <a:r>
              <a:rPr lang="et-EE" dirty="0"/>
              <a:t>NÄITED</a:t>
            </a:r>
            <a:endParaRPr lang="en-GB" dirty="0"/>
          </a:p>
        </p:txBody>
      </p:sp>
      <p:sp>
        <p:nvSpPr>
          <p:cNvPr id="3" name="Content Placeholder 2">
            <a:extLst>
              <a:ext uri="{FF2B5EF4-FFF2-40B4-BE49-F238E27FC236}">
                <a16:creationId xmlns:a16="http://schemas.microsoft.com/office/drawing/2014/main" id="{945440C6-824D-4B3A-816E-AC810C7116B4}"/>
              </a:ext>
            </a:extLst>
          </p:cNvPr>
          <p:cNvSpPr>
            <a:spLocks noGrp="1"/>
          </p:cNvSpPr>
          <p:nvPr>
            <p:ph sz="half" idx="1"/>
          </p:nvPr>
        </p:nvSpPr>
        <p:spPr/>
        <p:txBody>
          <a:bodyPr>
            <a:normAutofit fontScale="85000" lnSpcReduction="20000"/>
          </a:bodyPr>
          <a:lstStyle/>
          <a:p>
            <a:pPr>
              <a:spcAft>
                <a:spcPts val="0"/>
              </a:spcAft>
            </a:pPr>
            <a:r>
              <a:rPr lang="en-US" sz="2400" dirty="0" err="1">
                <a:solidFill>
                  <a:srgbClr val="1F497D"/>
                </a:solidFill>
                <a:latin typeface="Calibri" panose="020F0502020204030204" pitchFamily="34" charset="0"/>
                <a:ea typeface="Calibri" panose="020F0502020204030204" pitchFamily="34" charset="0"/>
              </a:rPr>
              <a:t>Eestis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toimub</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konverents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kus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osalevad</a:t>
            </a:r>
            <a:r>
              <a:rPr lang="en-US" sz="2400" dirty="0">
                <a:solidFill>
                  <a:srgbClr val="1F497D"/>
                </a:solidFill>
                <a:latin typeface="Calibri" panose="020F0502020204030204" pitchFamily="34" charset="0"/>
                <a:ea typeface="Calibri" panose="020F0502020204030204" pitchFamily="34" charset="0"/>
              </a:rPr>
              <a:t> EU ja non-EU </a:t>
            </a:r>
            <a:r>
              <a:rPr lang="en-US" sz="2400" dirty="0" err="1">
                <a:solidFill>
                  <a:srgbClr val="1F497D"/>
                </a:solidFill>
                <a:latin typeface="Calibri" panose="020F0502020204030204" pitchFamily="34" charset="0"/>
                <a:ea typeface="Calibri" panose="020F0502020204030204" pitchFamily="34" charset="0"/>
              </a:rPr>
              <a:t>osalejad</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a:spcAft>
                <a:spcPts val="0"/>
              </a:spcAft>
            </a:pPr>
            <a:r>
              <a:rPr lang="en-US" sz="2400" dirty="0" err="1">
                <a:solidFill>
                  <a:srgbClr val="1F497D"/>
                </a:solidFill>
                <a:latin typeface="Calibri" panose="020F0502020204030204" pitchFamily="34" charset="0"/>
                <a:ea typeface="Calibri" panose="020F0502020204030204" pitchFamily="34" charset="0"/>
              </a:rPr>
              <a:t>Iga</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osaleja</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saab</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arve</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millel</a:t>
            </a:r>
            <a:r>
              <a:rPr lang="en-US" sz="2400" dirty="0">
                <a:solidFill>
                  <a:srgbClr val="1F497D"/>
                </a:solidFill>
                <a:latin typeface="Calibri" panose="020F0502020204030204" pitchFamily="34" charset="0"/>
                <a:ea typeface="Calibri" panose="020F0502020204030204" pitchFamily="34" charset="0"/>
              </a:rPr>
              <a:t> on </a:t>
            </a:r>
            <a:r>
              <a:rPr lang="en-US" sz="2400" dirty="0" err="1">
                <a:solidFill>
                  <a:srgbClr val="1F497D"/>
                </a:solidFill>
                <a:latin typeface="Calibri" panose="020F0502020204030204" pitchFamily="34" charset="0"/>
                <a:ea typeface="Calibri" panose="020F0502020204030204" pitchFamily="34" charset="0"/>
              </a:rPr>
              <a:t>kaks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rida</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a:spcAft>
                <a:spcPts val="0"/>
              </a:spcAft>
            </a:pPr>
            <a:r>
              <a:rPr lang="en-US" sz="2400" dirty="0" err="1">
                <a:solidFill>
                  <a:srgbClr val="1F497D"/>
                </a:solidFill>
                <a:latin typeface="Calibri" panose="020F0502020204030204" pitchFamily="34" charset="0"/>
                <a:ea typeface="Calibri" panose="020F0502020204030204" pitchFamily="34" charset="0"/>
              </a:rPr>
              <a:t>Majutus</a:t>
            </a:r>
            <a:r>
              <a:rPr lang="en-US" sz="2400" dirty="0">
                <a:solidFill>
                  <a:srgbClr val="1F497D"/>
                </a:solidFill>
                <a:latin typeface="Calibri" panose="020F0502020204030204" pitchFamily="34" charset="0"/>
                <a:ea typeface="Calibri" panose="020F0502020204030204" pitchFamily="34" charset="0"/>
              </a:rPr>
              <a:t> – sis. </a:t>
            </a:r>
            <a:r>
              <a:rPr lang="en-US" sz="2400" dirty="0" err="1">
                <a:solidFill>
                  <a:srgbClr val="1F497D"/>
                </a:solidFill>
                <a:latin typeface="Calibri" panose="020F0502020204030204" pitchFamily="34" charset="0"/>
                <a:ea typeface="Calibri" panose="020F0502020204030204" pitchFamily="34" charset="0"/>
              </a:rPr>
              <a:t>Majutuse</a:t>
            </a:r>
            <a:r>
              <a:rPr lang="en-US" sz="2400" dirty="0">
                <a:solidFill>
                  <a:srgbClr val="1F497D"/>
                </a:solidFill>
                <a:latin typeface="Calibri" panose="020F0502020204030204" pitchFamily="34" charset="0"/>
                <a:ea typeface="Calibri" panose="020F0502020204030204" pitchFamily="34" charset="0"/>
              </a:rPr>
              <a:t> hind </a:t>
            </a:r>
            <a:endParaRPr lang="en-GB" sz="2400" dirty="0">
              <a:latin typeface="Calibri" panose="020F0502020204030204" pitchFamily="34" charset="0"/>
              <a:ea typeface="Calibri" panose="020F0502020204030204" pitchFamily="34" charset="0"/>
            </a:endParaRPr>
          </a:p>
          <a:p>
            <a:pPr>
              <a:spcAft>
                <a:spcPts val="0"/>
              </a:spcAft>
            </a:pPr>
            <a:r>
              <a:rPr lang="en-US" sz="2400" dirty="0" err="1">
                <a:solidFill>
                  <a:srgbClr val="1F497D"/>
                </a:solidFill>
                <a:latin typeface="Calibri" panose="020F0502020204030204" pitchFamily="34" charset="0"/>
                <a:ea typeface="Calibri" panose="020F0502020204030204" pitchFamily="34" charset="0"/>
              </a:rPr>
              <a:t>Osalustasu</a:t>
            </a:r>
            <a:r>
              <a:rPr lang="en-US" sz="2400" dirty="0">
                <a:solidFill>
                  <a:srgbClr val="1F497D"/>
                </a:solidFill>
                <a:latin typeface="Calibri" panose="020F0502020204030204" pitchFamily="34" charset="0"/>
                <a:ea typeface="Calibri" panose="020F0502020204030204" pitchFamily="34" charset="0"/>
              </a:rPr>
              <a:t> – sis. </a:t>
            </a:r>
            <a:r>
              <a:rPr lang="en-US" sz="2400" dirty="0" err="1">
                <a:solidFill>
                  <a:srgbClr val="1F497D"/>
                </a:solidFill>
                <a:latin typeface="Calibri" panose="020F0502020204030204" pitchFamily="34" charset="0"/>
                <a:ea typeface="Calibri" panose="020F0502020204030204" pitchFamily="34" charset="0"/>
              </a:rPr>
              <a:t>Toitlustamine</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ruumide</a:t>
            </a:r>
            <a:r>
              <a:rPr lang="en-US" sz="2400" dirty="0">
                <a:solidFill>
                  <a:srgbClr val="1F497D"/>
                </a:solidFill>
                <a:latin typeface="Calibri" panose="020F0502020204030204" pitchFamily="34" charset="0"/>
                <a:ea typeface="Calibri" panose="020F0502020204030204" pitchFamily="34" charset="0"/>
              </a:rPr>
              <a:t> rent, </a:t>
            </a:r>
            <a:r>
              <a:rPr lang="en-US" sz="2400" dirty="0" err="1">
                <a:solidFill>
                  <a:srgbClr val="1F497D"/>
                </a:solidFill>
                <a:latin typeface="Calibri" panose="020F0502020204030204" pitchFamily="34" charset="0"/>
                <a:ea typeface="Calibri" panose="020F0502020204030204" pitchFamily="34" charset="0"/>
              </a:rPr>
              <a:t>tehnika</a:t>
            </a:r>
            <a:r>
              <a:rPr lang="en-US" sz="2400" dirty="0">
                <a:solidFill>
                  <a:srgbClr val="1F497D"/>
                </a:solidFill>
                <a:latin typeface="Calibri" panose="020F0502020204030204" pitchFamily="34" charset="0"/>
                <a:ea typeface="Calibri" panose="020F0502020204030204" pitchFamily="34" charset="0"/>
              </a:rPr>
              <a:t> rent. </a:t>
            </a:r>
            <a:r>
              <a:rPr lang="en-US" sz="2400" dirty="0" err="1">
                <a:solidFill>
                  <a:srgbClr val="1F497D"/>
                </a:solidFill>
                <a:latin typeface="Calibri" panose="020F0502020204030204" pitchFamily="34" charset="0"/>
                <a:ea typeface="Calibri" panose="020F0502020204030204" pitchFamily="34" charset="0"/>
              </a:rPr>
              <a:t>Kusjuures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summas</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rohkem</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kui</a:t>
            </a:r>
            <a:r>
              <a:rPr lang="en-US" sz="2400" dirty="0">
                <a:solidFill>
                  <a:srgbClr val="1F497D"/>
                </a:solidFill>
                <a:latin typeface="Calibri" panose="020F0502020204030204" pitchFamily="34" charset="0"/>
                <a:ea typeface="Calibri" panose="020F0502020204030204" pitchFamily="34" charset="0"/>
              </a:rPr>
              <a:t> 25% </a:t>
            </a:r>
            <a:r>
              <a:rPr lang="en-US" sz="2400" dirty="0" err="1">
                <a:solidFill>
                  <a:srgbClr val="1F497D"/>
                </a:solidFill>
                <a:latin typeface="Calibri" panose="020F0502020204030204" pitchFamily="34" charset="0"/>
                <a:ea typeface="Calibri" panose="020F0502020204030204" pitchFamily="34" charset="0"/>
              </a:rPr>
              <a:t>kahe</a:t>
            </a:r>
            <a:r>
              <a:rPr lang="en-US" sz="2400" dirty="0">
                <a:solidFill>
                  <a:srgbClr val="1F497D"/>
                </a:solidFill>
                <a:latin typeface="Calibri" panose="020F0502020204030204" pitchFamily="34" charset="0"/>
                <a:ea typeface="Calibri" panose="020F0502020204030204" pitchFamily="34" charset="0"/>
              </a:rPr>
              <a:t> rea </a:t>
            </a:r>
            <a:r>
              <a:rPr lang="en-US" sz="2400" dirty="0" err="1">
                <a:solidFill>
                  <a:srgbClr val="1F497D"/>
                </a:solidFill>
                <a:latin typeface="Calibri" panose="020F0502020204030204" pitchFamily="34" charset="0"/>
                <a:ea typeface="Calibri" panose="020F0502020204030204" pitchFamily="34" charset="0"/>
              </a:rPr>
              <a:t>hinnast</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a:spcAft>
                <a:spcPts val="0"/>
              </a:spcAft>
            </a:pPr>
            <a:r>
              <a:rPr lang="en-US" sz="2400" dirty="0">
                <a:solidFill>
                  <a:srgbClr val="1F497D"/>
                </a:solidFill>
                <a:latin typeface="Calibri" panose="020F0502020204030204" pitchFamily="34" charset="0"/>
                <a:ea typeface="Calibri" panose="020F0502020204030204" pitchFamily="34" charset="0"/>
              </a:rPr>
              <a:t> </a:t>
            </a:r>
            <a:endParaRPr lang="en-GB" sz="2400" dirty="0">
              <a:latin typeface="Calibri" panose="020F0502020204030204" pitchFamily="34" charset="0"/>
              <a:ea typeface="Calibri" panose="020F0502020204030204" pitchFamily="34" charset="0"/>
            </a:endParaRPr>
          </a:p>
          <a:p>
            <a:pPr>
              <a:spcAft>
                <a:spcPts val="0"/>
              </a:spcAft>
            </a:pPr>
            <a:r>
              <a:rPr lang="en-US" sz="2400" dirty="0">
                <a:solidFill>
                  <a:srgbClr val="1F497D"/>
                </a:solidFill>
                <a:latin typeface="Calibri" panose="020F0502020204030204" pitchFamily="34" charset="0"/>
                <a:ea typeface="Calibri" panose="020F0502020204030204" pitchFamily="34" charset="0"/>
              </a:rPr>
              <a:t>1. kas see 2 </a:t>
            </a:r>
            <a:r>
              <a:rPr lang="en-US" sz="2400" dirty="0" err="1">
                <a:solidFill>
                  <a:srgbClr val="1F497D"/>
                </a:solidFill>
                <a:latin typeface="Calibri" panose="020F0502020204030204" pitchFamily="34" charset="0"/>
                <a:ea typeface="Calibri" panose="020F0502020204030204" pitchFamily="34" charset="0"/>
              </a:rPr>
              <a:t>teenust</a:t>
            </a:r>
            <a:r>
              <a:rPr lang="en-US" sz="2400" dirty="0">
                <a:solidFill>
                  <a:srgbClr val="1F497D"/>
                </a:solidFill>
                <a:latin typeface="Calibri" panose="020F0502020204030204" pitchFamily="34" charset="0"/>
                <a:ea typeface="Calibri" panose="020F0502020204030204" pitchFamily="34" charset="0"/>
              </a:rPr>
              <a:t> on </a:t>
            </a:r>
            <a:r>
              <a:rPr lang="en-US" sz="2400" dirty="0" err="1">
                <a:solidFill>
                  <a:srgbClr val="1F497D"/>
                </a:solidFill>
                <a:latin typeface="Calibri" panose="020F0502020204030204" pitchFamily="34" charset="0"/>
                <a:ea typeface="Calibri" panose="020F0502020204030204" pitchFamily="34" charset="0"/>
              </a:rPr>
              <a:t>pakett</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a:spcAft>
                <a:spcPts val="0"/>
              </a:spcAft>
            </a:pPr>
            <a:r>
              <a:rPr lang="en-US" sz="2400" dirty="0">
                <a:solidFill>
                  <a:srgbClr val="1F497D"/>
                </a:solidFill>
                <a:latin typeface="Calibri" panose="020F0502020204030204" pitchFamily="34" charset="0"/>
                <a:ea typeface="Calibri" panose="020F0502020204030204" pitchFamily="34" charset="0"/>
              </a:rPr>
              <a:t>2. kas </a:t>
            </a:r>
            <a:r>
              <a:rPr lang="en-US" sz="2400" dirty="0" err="1">
                <a:solidFill>
                  <a:srgbClr val="1F497D"/>
                </a:solidFill>
                <a:latin typeface="Calibri" panose="020F0502020204030204" pitchFamily="34" charset="0"/>
                <a:ea typeface="Calibri" panose="020F0502020204030204" pitchFamily="34" charset="0"/>
              </a:rPr>
              <a:t>osalustasu</a:t>
            </a:r>
            <a:r>
              <a:rPr lang="en-US" sz="2400" dirty="0">
                <a:solidFill>
                  <a:srgbClr val="1F497D"/>
                </a:solidFill>
                <a:latin typeface="Calibri" panose="020F0502020204030204" pitchFamily="34" charset="0"/>
                <a:ea typeface="Calibri" panose="020F0502020204030204" pitchFamily="34" charset="0"/>
              </a:rPr>
              <a:t> on </a:t>
            </a:r>
            <a:r>
              <a:rPr lang="en-US" sz="2400" dirty="0" err="1">
                <a:solidFill>
                  <a:srgbClr val="1F497D"/>
                </a:solidFill>
                <a:latin typeface="Calibri" panose="020F0502020204030204" pitchFamily="34" charset="0"/>
                <a:ea typeface="Calibri" panose="020F0502020204030204" pitchFamily="34" charset="0"/>
              </a:rPr>
              <a:t>omaette</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pakett</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pPr>
              <a:spcAft>
                <a:spcPts val="0"/>
              </a:spcAft>
            </a:pPr>
            <a:r>
              <a:rPr lang="en-US" sz="2400" dirty="0">
                <a:solidFill>
                  <a:srgbClr val="1F497D"/>
                </a:solidFill>
                <a:latin typeface="Calibri" panose="020F0502020204030204" pitchFamily="34" charset="0"/>
                <a:ea typeface="Calibri" panose="020F0502020204030204" pitchFamily="34" charset="0"/>
              </a:rPr>
              <a:t>3. </a:t>
            </a:r>
            <a:r>
              <a:rPr lang="en-US" sz="2400" dirty="0" err="1">
                <a:solidFill>
                  <a:srgbClr val="1F497D"/>
                </a:solidFill>
                <a:latin typeface="Calibri" panose="020F0502020204030204" pitchFamily="34" charset="0"/>
                <a:ea typeface="Calibri" panose="020F0502020204030204" pitchFamily="34" charset="0"/>
              </a:rPr>
              <a:t>osalustasu</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peab</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sisaldama</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käibemaksu</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S.h</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rb</a:t>
            </a:r>
            <a:r>
              <a:rPr lang="en-US" sz="2400" dirty="0">
                <a:solidFill>
                  <a:srgbClr val="1F497D"/>
                </a:solidFill>
                <a:latin typeface="Calibri" panose="020F0502020204030204" pitchFamily="34" charset="0"/>
                <a:ea typeface="Calibri" panose="020F0502020204030204" pitchFamily="34" charset="0"/>
              </a:rPr>
              <a:t> on </a:t>
            </a:r>
            <a:r>
              <a:rPr lang="en-US" sz="2400" dirty="0" err="1">
                <a:solidFill>
                  <a:srgbClr val="1F497D"/>
                </a:solidFill>
                <a:latin typeface="Calibri" panose="020F0502020204030204" pitchFamily="34" charset="0"/>
                <a:ea typeface="Calibri" panose="020F0502020204030204" pitchFamily="34" charset="0"/>
              </a:rPr>
              <a:t>teenuste</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vahendaja</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ehk</a:t>
            </a:r>
            <a:r>
              <a:rPr lang="en-US" sz="2400" dirty="0">
                <a:solidFill>
                  <a:srgbClr val="1F497D"/>
                </a:solidFill>
                <a:latin typeface="Calibri" panose="020F0502020204030204" pitchFamily="34" charset="0"/>
                <a:ea typeface="Calibri" panose="020F0502020204030204" pitchFamily="34" charset="0"/>
              </a:rPr>
              <a:t> see pole </a:t>
            </a:r>
            <a:r>
              <a:rPr lang="en-US" sz="2400" dirty="0" err="1">
                <a:solidFill>
                  <a:srgbClr val="1F497D"/>
                </a:solidFill>
                <a:latin typeface="Calibri" panose="020F0502020204030204" pitchFamily="34" charset="0"/>
                <a:ea typeface="Calibri" panose="020F0502020204030204" pitchFamily="34" charset="0"/>
              </a:rPr>
              <a:t>rb</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oma</a:t>
            </a:r>
            <a:r>
              <a:rPr lang="en-US" sz="2400" dirty="0">
                <a:solidFill>
                  <a:srgbClr val="1F497D"/>
                </a:solidFill>
                <a:latin typeface="Calibri" panose="020F0502020204030204" pitchFamily="34" charset="0"/>
                <a:ea typeface="Calibri" panose="020F0502020204030204" pitchFamily="34" charset="0"/>
              </a:rPr>
              <a:t> </a:t>
            </a:r>
            <a:r>
              <a:rPr lang="en-US" sz="2400" dirty="0" err="1">
                <a:solidFill>
                  <a:srgbClr val="1F497D"/>
                </a:solidFill>
                <a:latin typeface="Calibri" panose="020F0502020204030204" pitchFamily="34" charset="0"/>
                <a:ea typeface="Calibri" panose="020F0502020204030204" pitchFamily="34" charset="0"/>
              </a:rPr>
              <a:t>toode</a:t>
            </a:r>
            <a:r>
              <a:rPr lang="en-US" sz="2400" dirty="0">
                <a:solidFill>
                  <a:srgbClr val="1F497D"/>
                </a:solidFill>
                <a:latin typeface="Calibri" panose="020F0502020204030204" pitchFamily="34" charset="0"/>
                <a:ea typeface="Calibri" panose="020F0502020204030204" pitchFamily="34" charset="0"/>
              </a:rPr>
              <a:t>.</a:t>
            </a:r>
            <a:endParaRPr lang="en-GB" sz="2400" dirty="0">
              <a:latin typeface="Calibri" panose="020F0502020204030204" pitchFamily="34" charset="0"/>
              <a:ea typeface="Calibri" panose="020F0502020204030204" pitchFamily="34" charset="0"/>
            </a:endParaRPr>
          </a:p>
          <a:p>
            <a:endParaRPr lang="en-GB" dirty="0"/>
          </a:p>
        </p:txBody>
      </p:sp>
      <p:sp>
        <p:nvSpPr>
          <p:cNvPr id="4" name="Content Placeholder 3">
            <a:extLst>
              <a:ext uri="{FF2B5EF4-FFF2-40B4-BE49-F238E27FC236}">
                <a16:creationId xmlns:a16="http://schemas.microsoft.com/office/drawing/2014/main" id="{F7156621-040B-42E6-9B69-B2D111B710CE}"/>
              </a:ext>
            </a:extLst>
          </p:cNvPr>
          <p:cNvSpPr>
            <a:spLocks noGrp="1"/>
          </p:cNvSpPr>
          <p:nvPr>
            <p:ph sz="half" idx="2"/>
          </p:nvPr>
        </p:nvSpPr>
        <p:spPr/>
        <p:txBody>
          <a:bodyPr>
            <a:normAutofit fontScale="85000" lnSpcReduction="20000"/>
          </a:bodyPr>
          <a:lstStyle/>
          <a:p>
            <a:r>
              <a:rPr lang="et-EE" dirty="0"/>
              <a:t>Kui reisiettevõte on korraldaja: </a:t>
            </a:r>
          </a:p>
          <a:p>
            <a:r>
              <a:rPr lang="et-EE" dirty="0"/>
              <a:t>1. Jah, pakett</a:t>
            </a:r>
          </a:p>
          <a:p>
            <a:r>
              <a:rPr lang="et-EE" dirty="0"/>
              <a:t>2. Jah, muu turismiteenus</a:t>
            </a:r>
          </a:p>
          <a:p>
            <a:r>
              <a:rPr lang="et-EE" dirty="0"/>
              <a:t>3. Kõik teenused peavad sisaldama käibemaksu</a:t>
            </a:r>
          </a:p>
          <a:p>
            <a:endParaRPr lang="et-EE" dirty="0"/>
          </a:p>
          <a:p>
            <a:r>
              <a:rPr lang="et-EE" dirty="0"/>
              <a:t>Kui reisiettevõte on vahendaja:</a:t>
            </a:r>
          </a:p>
          <a:p>
            <a:r>
              <a:rPr lang="et-EE" dirty="0"/>
              <a:t>1. Reisikorraldaja vahendamine</a:t>
            </a:r>
          </a:p>
          <a:p>
            <a:r>
              <a:rPr lang="et-EE" dirty="0"/>
              <a:t>2. Osalustasu paketi sees – vahendus ka siin</a:t>
            </a:r>
          </a:p>
          <a:p>
            <a:r>
              <a:rPr lang="et-EE" dirty="0"/>
              <a:t>3. Käibemaks rakendub. </a:t>
            </a:r>
            <a:endParaRPr lang="en-GB" dirty="0"/>
          </a:p>
        </p:txBody>
      </p:sp>
    </p:spTree>
    <p:extLst>
      <p:ext uri="{BB962C8B-B14F-4D97-AF65-F5344CB8AC3E}">
        <p14:creationId xmlns:p14="http://schemas.microsoft.com/office/powerpoint/2010/main" val="2944232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058F-49B8-48B4-B23D-FEB6162899F8}"/>
              </a:ext>
            </a:extLst>
          </p:cNvPr>
          <p:cNvSpPr>
            <a:spLocks noGrp="1"/>
          </p:cNvSpPr>
          <p:nvPr>
            <p:ph type="title"/>
          </p:nvPr>
        </p:nvSpPr>
        <p:spPr/>
        <p:txBody>
          <a:bodyPr/>
          <a:lstStyle/>
          <a:p>
            <a:r>
              <a:rPr lang="et-EE" dirty="0"/>
              <a:t>Nõusolekud / kinnitused    </a:t>
            </a:r>
            <a:r>
              <a:rPr lang="et-EE" dirty="0" err="1"/>
              <a:t>ptd</a:t>
            </a:r>
            <a:endParaRPr lang="en-GB" dirty="0"/>
          </a:p>
        </p:txBody>
      </p:sp>
      <p:sp>
        <p:nvSpPr>
          <p:cNvPr id="3" name="Content Placeholder 2">
            <a:extLst>
              <a:ext uri="{FF2B5EF4-FFF2-40B4-BE49-F238E27FC236}">
                <a16:creationId xmlns:a16="http://schemas.microsoft.com/office/drawing/2014/main" id="{19F9B6FC-8C91-4FE0-84F0-C1EE7292A994}"/>
              </a:ext>
            </a:extLst>
          </p:cNvPr>
          <p:cNvSpPr>
            <a:spLocks noGrp="1"/>
          </p:cNvSpPr>
          <p:nvPr>
            <p:ph idx="1"/>
          </p:nvPr>
        </p:nvSpPr>
        <p:spPr/>
        <p:txBody>
          <a:bodyPr>
            <a:normAutofit fontScale="92500"/>
          </a:bodyPr>
          <a:lstStyle/>
          <a:p>
            <a:r>
              <a:rPr lang="et-EE" dirty="0"/>
              <a:t>Teie poolt soovitud reisiteenuste osutamine toimub väljaspool Eesti Vabariiki sh välismaiste reisiteenuste osutajate poolt. Seetõttu on Teile jagatav teave osaliselt võõrkeeles s.h. </a:t>
            </a:r>
            <a:r>
              <a:rPr lang="et-EE" dirty="0">
                <a:solidFill>
                  <a:srgbClr val="C00000"/>
                </a:solidFill>
              </a:rPr>
              <a:t>inglise keeles, soome keeles, saksa keeles, prantsuse keeles, hispaania keeles, rootsi keeles.</a:t>
            </a:r>
            <a:r>
              <a:rPr lang="et-EE" dirty="0"/>
              <a:t> Piiratud võimaluste juures ei ole kogu teabe tõlkimine Teie jaoks eesti keelde võimalik. Hoidmaks ära keelelisi arusaamatusi lepingu täitmisel, soovime, et annaksite oma nõusoleku teabe andmiseks ka võõrkeelsena s.t. eesti keelse tõlketa. Kinnitame, et kui saadetud teabe osas tekib küsimusi, oleme koheselt valmis päringupõhiseid selgitusi jagama. Teil on olemas piiratud võimalus  nõusolek tagasi võtta, kuid sellega kaasneb lepingu täitmise võimatus ja lepingu üles ütlemine ning reisiteenuse annulleerimisega seotud kulude hüvitamise kohustus vastavalt Teile teatavaks tehtud tingimustele.</a:t>
            </a:r>
          </a:p>
          <a:p>
            <a:r>
              <a:rPr lang="et-EE" dirty="0"/>
              <a:t>„Kinnitan“ nupule vajutamisega annan oma nõusoleku teabe saamiseks võõrkeelsena </a:t>
            </a:r>
            <a:r>
              <a:rPr lang="et-EE" dirty="0">
                <a:solidFill>
                  <a:srgbClr val="C00000"/>
                </a:solidFill>
              </a:rPr>
              <a:t>inglise keeles, soome keeles, saksa keeles, prantsuse keeles, hispaania keeles, rootsi keeles</a:t>
            </a:r>
            <a:r>
              <a:rPr lang="et-EE" dirty="0"/>
              <a:t>.</a:t>
            </a:r>
          </a:p>
        </p:txBody>
      </p:sp>
    </p:spTree>
    <p:extLst>
      <p:ext uri="{BB962C8B-B14F-4D97-AF65-F5344CB8AC3E}">
        <p14:creationId xmlns:p14="http://schemas.microsoft.com/office/powerpoint/2010/main" val="2885170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BA65-58D3-4E48-86D8-D256E8314032}"/>
              </a:ext>
            </a:extLst>
          </p:cNvPr>
          <p:cNvSpPr>
            <a:spLocks noGrp="1"/>
          </p:cNvSpPr>
          <p:nvPr>
            <p:ph type="title"/>
          </p:nvPr>
        </p:nvSpPr>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09BEE711-4C95-44BC-B543-18D738C42FDB}"/>
              </a:ext>
            </a:extLst>
          </p:cNvPr>
          <p:cNvSpPr>
            <a:spLocks noGrp="1"/>
          </p:cNvSpPr>
          <p:nvPr>
            <p:ph idx="1"/>
          </p:nvPr>
        </p:nvSpPr>
        <p:spPr>
          <a:xfrm>
            <a:off x="1024128" y="1762812"/>
            <a:ext cx="9720071" cy="4619134"/>
          </a:xfrm>
        </p:spPr>
        <p:txBody>
          <a:bodyPr/>
          <a:lstStyle/>
          <a:p>
            <a:endParaRPr lang="et-EE" dirty="0"/>
          </a:p>
          <a:p>
            <a:r>
              <a:rPr lang="en-GB" dirty="0" err="1"/>
              <a:t>Hea</a:t>
            </a:r>
            <a:r>
              <a:rPr lang="en-GB" dirty="0"/>
              <a:t> </a:t>
            </a:r>
            <a:r>
              <a:rPr lang="en-GB" dirty="0" err="1"/>
              <a:t>koostööpartner</a:t>
            </a:r>
            <a:r>
              <a:rPr lang="en-GB" dirty="0"/>
              <a:t>!</a:t>
            </a:r>
          </a:p>
          <a:p>
            <a:r>
              <a:rPr lang="en-GB" dirty="0" err="1"/>
              <a:t>Meie</a:t>
            </a:r>
            <a:r>
              <a:rPr lang="en-GB" dirty="0"/>
              <a:t> </a:t>
            </a:r>
            <a:r>
              <a:rPr lang="en-GB" dirty="0" err="1"/>
              <a:t>ettevõtte</a:t>
            </a:r>
            <a:r>
              <a:rPr lang="en-GB" dirty="0"/>
              <a:t> </a:t>
            </a:r>
            <a:r>
              <a:rPr lang="en-GB" dirty="0" err="1"/>
              <a:t>asub</a:t>
            </a:r>
            <a:r>
              <a:rPr lang="en-GB" dirty="0"/>
              <a:t> </a:t>
            </a:r>
            <a:r>
              <a:rPr lang="en-GB" dirty="0" err="1"/>
              <a:t>Euroopa</a:t>
            </a:r>
            <a:r>
              <a:rPr lang="en-GB" dirty="0"/>
              <a:t> </a:t>
            </a:r>
            <a:r>
              <a:rPr lang="en-GB" dirty="0" err="1"/>
              <a:t>Liidus</a:t>
            </a:r>
            <a:r>
              <a:rPr lang="en-GB" dirty="0"/>
              <a:t> 25.05.2018 </a:t>
            </a:r>
            <a:r>
              <a:rPr lang="en-GB" dirty="0" err="1"/>
              <a:t>jõustunud</a:t>
            </a:r>
            <a:r>
              <a:rPr lang="en-GB" dirty="0"/>
              <a:t> </a:t>
            </a:r>
            <a:r>
              <a:rPr lang="en-GB" dirty="0" err="1"/>
              <a:t>Isikuandmete</a:t>
            </a:r>
            <a:r>
              <a:rPr lang="en-GB" dirty="0"/>
              <a:t> </a:t>
            </a:r>
            <a:r>
              <a:rPr lang="en-GB" dirty="0" err="1"/>
              <a:t>Kaitse</a:t>
            </a:r>
            <a:r>
              <a:rPr lang="en-GB" dirty="0"/>
              <a:t> </a:t>
            </a:r>
            <a:r>
              <a:rPr lang="en-GB" dirty="0" err="1"/>
              <a:t>Üldmääruse</a:t>
            </a:r>
            <a:r>
              <a:rPr lang="en-GB" dirty="0"/>
              <a:t> (ÜM) </a:t>
            </a:r>
            <a:r>
              <a:rPr lang="en-GB" dirty="0" err="1"/>
              <a:t>jurisdiktsioonis</a:t>
            </a:r>
            <a:r>
              <a:rPr lang="en-GB" dirty="0"/>
              <a:t>, </a:t>
            </a:r>
            <a:r>
              <a:rPr lang="en-GB" dirty="0" err="1"/>
              <a:t>mistõttu</a:t>
            </a:r>
            <a:r>
              <a:rPr lang="en-GB" dirty="0"/>
              <a:t> </a:t>
            </a:r>
            <a:r>
              <a:rPr lang="en-GB" dirty="0" err="1"/>
              <a:t>peame</a:t>
            </a:r>
            <a:r>
              <a:rPr lang="en-GB" dirty="0"/>
              <a:t> </a:t>
            </a:r>
            <a:r>
              <a:rPr lang="en-GB" dirty="0" err="1"/>
              <a:t>tagama</a:t>
            </a:r>
            <a:r>
              <a:rPr lang="en-GB" dirty="0"/>
              <a:t> </a:t>
            </a:r>
            <a:r>
              <a:rPr lang="en-GB" dirty="0" err="1"/>
              <a:t>kõigi</a:t>
            </a:r>
            <a:r>
              <a:rPr lang="en-GB" dirty="0"/>
              <a:t> </a:t>
            </a:r>
            <a:r>
              <a:rPr lang="en-GB" dirty="0" err="1"/>
              <a:t>oma</a:t>
            </a:r>
            <a:r>
              <a:rPr lang="en-GB" dirty="0"/>
              <a:t> </a:t>
            </a:r>
            <a:r>
              <a:rPr lang="en-GB" dirty="0" err="1"/>
              <a:t>koostööpartnerite</a:t>
            </a:r>
            <a:r>
              <a:rPr lang="en-GB" dirty="0"/>
              <a:t> </a:t>
            </a:r>
            <a:r>
              <a:rPr lang="en-GB" dirty="0" err="1"/>
              <a:t>puhul</a:t>
            </a:r>
            <a:r>
              <a:rPr lang="en-GB" dirty="0"/>
              <a:t> </a:t>
            </a:r>
            <a:r>
              <a:rPr lang="en-GB" dirty="0" err="1"/>
              <a:t>ÜM’is</a:t>
            </a:r>
            <a:r>
              <a:rPr lang="en-GB" dirty="0"/>
              <a:t> </a:t>
            </a:r>
            <a:r>
              <a:rPr lang="en-GB" dirty="0" err="1"/>
              <a:t>kindlaks</a:t>
            </a:r>
            <a:r>
              <a:rPr lang="en-GB" dirty="0"/>
              <a:t> </a:t>
            </a:r>
            <a:r>
              <a:rPr lang="en-GB" dirty="0" err="1"/>
              <a:t>määratud</a:t>
            </a:r>
            <a:r>
              <a:rPr lang="en-GB" dirty="0"/>
              <a:t> </a:t>
            </a:r>
            <a:r>
              <a:rPr lang="en-GB" dirty="0" err="1"/>
              <a:t>isikuandmete</a:t>
            </a:r>
            <a:r>
              <a:rPr lang="en-GB" dirty="0"/>
              <a:t> </a:t>
            </a:r>
            <a:r>
              <a:rPr lang="en-GB" dirty="0" err="1"/>
              <a:t>kaitse</a:t>
            </a:r>
            <a:r>
              <a:rPr lang="en-GB" dirty="0"/>
              <a:t> </a:t>
            </a:r>
            <a:r>
              <a:rPr lang="en-GB" dirty="0" err="1"/>
              <a:t>kõrge</a:t>
            </a:r>
            <a:r>
              <a:rPr lang="en-GB" dirty="0"/>
              <a:t> </a:t>
            </a:r>
            <a:r>
              <a:rPr lang="en-GB" dirty="0" err="1"/>
              <a:t>taseme</a:t>
            </a:r>
            <a:r>
              <a:rPr lang="en-GB" dirty="0"/>
              <a:t>. </a:t>
            </a:r>
            <a:r>
              <a:rPr lang="en-GB" dirty="0" err="1"/>
              <a:t>Olles</a:t>
            </a:r>
            <a:r>
              <a:rPr lang="en-GB" dirty="0"/>
              <a:t> </a:t>
            </a:r>
            <a:r>
              <a:rPr lang="en-GB" dirty="0" err="1"/>
              <a:t>eraettevõte</a:t>
            </a:r>
            <a:r>
              <a:rPr lang="en-GB" dirty="0"/>
              <a:t>, </a:t>
            </a:r>
            <a:r>
              <a:rPr lang="en-GB" dirty="0" err="1"/>
              <a:t>saame</a:t>
            </a:r>
            <a:r>
              <a:rPr lang="en-GB" dirty="0"/>
              <a:t> </a:t>
            </a:r>
            <a:r>
              <a:rPr lang="en-GB" dirty="0" err="1"/>
              <a:t>seda</a:t>
            </a:r>
            <a:r>
              <a:rPr lang="en-GB" dirty="0"/>
              <a:t> </a:t>
            </a:r>
            <a:r>
              <a:rPr lang="en-GB" dirty="0" err="1"/>
              <a:t>tagada</a:t>
            </a:r>
            <a:r>
              <a:rPr lang="en-GB" dirty="0"/>
              <a:t> </a:t>
            </a:r>
            <a:r>
              <a:rPr lang="en-GB" dirty="0" err="1"/>
              <a:t>vaid</a:t>
            </a:r>
            <a:r>
              <a:rPr lang="en-GB" dirty="0"/>
              <a:t> </a:t>
            </a:r>
            <a:r>
              <a:rPr lang="en-GB" dirty="0" err="1"/>
              <a:t>käesoleva</a:t>
            </a:r>
            <a:r>
              <a:rPr lang="en-GB" dirty="0"/>
              <a:t> </a:t>
            </a:r>
            <a:r>
              <a:rPr lang="en-GB" dirty="0" err="1"/>
              <a:t>kirjaga</a:t>
            </a:r>
            <a:r>
              <a:rPr lang="en-GB" dirty="0"/>
              <a:t> </a:t>
            </a:r>
            <a:r>
              <a:rPr lang="en-GB" dirty="0" err="1"/>
              <a:t>kaasasoleva</a:t>
            </a:r>
            <a:r>
              <a:rPr lang="en-GB" dirty="0"/>
              <a:t> </a:t>
            </a:r>
            <a:r>
              <a:rPr lang="en-GB" dirty="0" err="1"/>
              <a:t>lepinguklausli</a:t>
            </a:r>
            <a:r>
              <a:rPr lang="en-GB" dirty="0"/>
              <a:t> </a:t>
            </a:r>
            <a:r>
              <a:rPr lang="en-GB" dirty="0" err="1"/>
              <a:t>lisamisega</a:t>
            </a:r>
            <a:r>
              <a:rPr lang="en-GB" dirty="0"/>
              <a:t> </a:t>
            </a:r>
            <a:r>
              <a:rPr lang="en-GB" dirty="0" err="1"/>
              <a:t>meievahelisse</a:t>
            </a:r>
            <a:r>
              <a:rPr lang="en-GB" dirty="0"/>
              <a:t> </a:t>
            </a:r>
            <a:r>
              <a:rPr lang="en-GB" dirty="0" err="1"/>
              <a:t>lepingusse</a:t>
            </a:r>
            <a:r>
              <a:rPr lang="en-GB" dirty="0"/>
              <a:t>. </a:t>
            </a:r>
            <a:r>
              <a:rPr lang="en-GB" dirty="0" err="1"/>
              <a:t>Palume</a:t>
            </a:r>
            <a:r>
              <a:rPr lang="en-GB" dirty="0"/>
              <a:t> </a:t>
            </a:r>
            <a:r>
              <a:rPr lang="en-GB" dirty="0" err="1"/>
              <a:t>tagastada</a:t>
            </a:r>
            <a:r>
              <a:rPr lang="en-GB" dirty="0"/>
              <a:t> </a:t>
            </a:r>
            <a:r>
              <a:rPr lang="en-GB" dirty="0" err="1"/>
              <a:t>käesoleva</a:t>
            </a:r>
            <a:r>
              <a:rPr lang="en-GB" dirty="0"/>
              <a:t> </a:t>
            </a:r>
            <a:r>
              <a:rPr lang="en-GB" dirty="0" err="1"/>
              <a:t>kirjaga</a:t>
            </a:r>
            <a:r>
              <a:rPr lang="en-GB" dirty="0"/>
              <a:t> </a:t>
            </a:r>
            <a:r>
              <a:rPr lang="en-GB" dirty="0" err="1"/>
              <a:t>kaasasolev</a:t>
            </a:r>
            <a:r>
              <a:rPr lang="en-GB" dirty="0"/>
              <a:t> </a:t>
            </a:r>
            <a:r>
              <a:rPr lang="en-GB" dirty="0" err="1"/>
              <a:t>lepinguklausel</a:t>
            </a:r>
            <a:r>
              <a:rPr lang="en-GB" dirty="0"/>
              <a:t> </a:t>
            </a:r>
            <a:r>
              <a:rPr lang="en-GB" dirty="0" err="1"/>
              <a:t>allkirjastatult</a:t>
            </a:r>
            <a:r>
              <a:rPr lang="en-GB" dirty="0"/>
              <a:t> </a:t>
            </a:r>
            <a:r>
              <a:rPr lang="en-GB" dirty="0" err="1"/>
              <a:t>hiljemalt</a:t>
            </a:r>
            <a:r>
              <a:rPr lang="en-GB" dirty="0"/>
              <a:t> …………20…. </a:t>
            </a:r>
            <a:r>
              <a:rPr lang="en-GB" dirty="0" err="1"/>
              <a:t>allolevatel</a:t>
            </a:r>
            <a:r>
              <a:rPr lang="en-GB" dirty="0"/>
              <a:t> </a:t>
            </a:r>
            <a:r>
              <a:rPr lang="en-GB" dirty="0" err="1"/>
              <a:t>kontaktandmetel</a:t>
            </a:r>
            <a:r>
              <a:rPr lang="en-GB" dirty="0"/>
              <a:t>. </a:t>
            </a:r>
            <a:r>
              <a:rPr lang="en-GB" dirty="0" err="1"/>
              <a:t>Allkirjastamata</a:t>
            </a:r>
            <a:r>
              <a:rPr lang="en-GB" dirty="0"/>
              <a:t> </a:t>
            </a:r>
            <a:r>
              <a:rPr lang="en-GB" dirty="0" err="1"/>
              <a:t>jätmist</a:t>
            </a:r>
            <a:r>
              <a:rPr lang="en-GB" dirty="0"/>
              <a:t> </a:t>
            </a:r>
            <a:r>
              <a:rPr lang="en-GB" dirty="0" err="1"/>
              <a:t>tõlgendame</a:t>
            </a:r>
            <a:r>
              <a:rPr lang="en-GB" dirty="0"/>
              <a:t> </a:t>
            </a:r>
            <a:r>
              <a:rPr lang="en-GB" dirty="0" err="1"/>
              <a:t>nõusoleku</a:t>
            </a:r>
            <a:r>
              <a:rPr lang="en-GB" dirty="0"/>
              <a:t> </a:t>
            </a:r>
            <a:r>
              <a:rPr lang="en-GB" dirty="0" err="1"/>
              <a:t>mitteandmisena</a:t>
            </a:r>
            <a:r>
              <a:rPr lang="en-GB" dirty="0"/>
              <a:t>, mis </a:t>
            </a:r>
            <a:r>
              <a:rPr lang="en-GB" dirty="0" err="1"/>
              <a:t>ei</a:t>
            </a:r>
            <a:r>
              <a:rPr lang="en-GB" dirty="0"/>
              <a:t> </a:t>
            </a:r>
            <a:r>
              <a:rPr lang="en-GB" dirty="0" err="1"/>
              <a:t>pruugi</a:t>
            </a:r>
            <a:r>
              <a:rPr lang="en-GB" dirty="0"/>
              <a:t> </a:t>
            </a:r>
            <a:r>
              <a:rPr lang="en-GB" dirty="0" err="1"/>
              <a:t>mõjutada</a:t>
            </a:r>
            <a:r>
              <a:rPr lang="en-GB" dirty="0"/>
              <a:t> </a:t>
            </a:r>
            <a:r>
              <a:rPr lang="en-GB" dirty="0" err="1"/>
              <a:t>reisiteenuse</a:t>
            </a:r>
            <a:r>
              <a:rPr lang="en-GB" dirty="0"/>
              <a:t> </a:t>
            </a:r>
            <a:r>
              <a:rPr lang="en-GB" dirty="0" err="1"/>
              <a:t>osutamist</a:t>
            </a:r>
            <a:r>
              <a:rPr lang="en-GB" dirty="0"/>
              <a:t>, </a:t>
            </a:r>
            <a:r>
              <a:rPr lang="en-GB" dirty="0" err="1"/>
              <a:t>kui</a:t>
            </a:r>
            <a:r>
              <a:rPr lang="en-GB" dirty="0"/>
              <a:t> </a:t>
            </a:r>
            <a:r>
              <a:rPr lang="en-GB" dirty="0" err="1"/>
              <a:t>klient</a:t>
            </a:r>
            <a:r>
              <a:rPr lang="en-GB" dirty="0"/>
              <a:t> </a:t>
            </a:r>
            <a:r>
              <a:rPr lang="en-GB" dirty="0" err="1"/>
              <a:t>annab</a:t>
            </a:r>
            <a:r>
              <a:rPr lang="en-GB" dirty="0"/>
              <a:t> </a:t>
            </a:r>
            <a:r>
              <a:rPr lang="en-GB" dirty="0" err="1"/>
              <a:t>oma</a:t>
            </a:r>
            <a:r>
              <a:rPr lang="en-GB" dirty="0"/>
              <a:t> </a:t>
            </a:r>
            <a:r>
              <a:rPr lang="en-GB" dirty="0" err="1"/>
              <a:t>nõusoleku</a:t>
            </a:r>
            <a:r>
              <a:rPr lang="en-GB" dirty="0"/>
              <a:t> </a:t>
            </a:r>
            <a:r>
              <a:rPr lang="en-GB" dirty="0" err="1"/>
              <a:t>andmete</a:t>
            </a:r>
            <a:r>
              <a:rPr lang="en-GB" dirty="0"/>
              <a:t> </a:t>
            </a:r>
            <a:r>
              <a:rPr lang="en-GB" dirty="0" err="1"/>
              <a:t>edastamiseks</a:t>
            </a:r>
            <a:r>
              <a:rPr lang="en-GB" dirty="0"/>
              <a:t>.</a:t>
            </a:r>
          </a:p>
          <a:p>
            <a:r>
              <a:rPr lang="en-GB" dirty="0" err="1"/>
              <a:t>Lugupidamisega</a:t>
            </a:r>
            <a:r>
              <a:rPr lang="en-GB" dirty="0"/>
              <a:t>,</a:t>
            </a:r>
          </a:p>
        </p:txBody>
      </p:sp>
    </p:spTree>
    <p:extLst>
      <p:ext uri="{BB962C8B-B14F-4D97-AF65-F5344CB8AC3E}">
        <p14:creationId xmlns:p14="http://schemas.microsoft.com/office/powerpoint/2010/main" val="344257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F460-32B8-478E-A6ED-92D1AB14704D}"/>
              </a:ext>
            </a:extLst>
          </p:cNvPr>
          <p:cNvSpPr>
            <a:spLocks noGrp="1"/>
          </p:cNvSpPr>
          <p:nvPr>
            <p:ph type="title"/>
          </p:nvPr>
        </p:nvSpPr>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5CE62358-2917-4749-9E13-6CFA5BDEB693}"/>
              </a:ext>
            </a:extLst>
          </p:cNvPr>
          <p:cNvSpPr>
            <a:spLocks noGrp="1"/>
          </p:cNvSpPr>
          <p:nvPr>
            <p:ph idx="1"/>
          </p:nvPr>
        </p:nvSpPr>
        <p:spPr>
          <a:xfrm>
            <a:off x="1024128" y="1725105"/>
            <a:ext cx="9720071" cy="4584255"/>
          </a:xfrm>
        </p:spPr>
        <p:txBody>
          <a:bodyPr>
            <a:normAutofit/>
          </a:bodyPr>
          <a:lstStyle/>
          <a:p>
            <a:r>
              <a:rPr lang="et-EE" dirty="0"/>
              <a:t>Teatame, et oleme proovinud sõlmida Teie õigusi kaitsva klausliga lepingut väljaspool Euroopa Liitu asuva isikuandmete vastuvõtjaga Teie sihtkoha või transiitriigis, kuid viimane on lepingu klausli sõlmimisest keeldunud. Teie isikuandmete saatmine väljapoole Euroopa Liitu peab toimuma vaid seetõttu, et teisiti ei ole võimalik täita meievahelist lepingut. Antud juhul ei ole meie võimuses tagada, et sihtkohariigis või transiitriigis, mida läbite ei ole Isikuandmete Kaitse </a:t>
            </a:r>
            <a:r>
              <a:rPr lang="et-EE" dirty="0" err="1"/>
              <a:t>Üldmäärusega</a:t>
            </a:r>
            <a:r>
              <a:rPr lang="et-EE" dirty="0"/>
              <a:t> võrdsustatud isikuandmete kaitset. Teie isikuandmete saatmine eelnimetatud riiki või riikidesse saab toimuda vaid Teie nõusolekul ja vastutusel. Teil on olemas piiratud võimalus  (kuni andmete faktilise saatmiseni) nõusolek tagasi võtta, kuid sellega kaasneb lepingu täitmise võimatus ja lepingu üles ütlemine ning reisiteenuse annulleerimisega seotud kulude hüvitamise kohustus vastavalt Teile teatavaks tehtud tingimustele. </a:t>
            </a:r>
          </a:p>
          <a:p>
            <a:r>
              <a:rPr lang="et-EE" dirty="0"/>
              <a:t>„Kinnitan“ nupule vajutamisega annan ülal nimetatud tingimustel oma nõusoleku isikuandmete saatmiseks riiki või riikidesse, kus ei ole Isikuandmete Kaitse </a:t>
            </a:r>
            <a:r>
              <a:rPr lang="et-EE" dirty="0" err="1"/>
              <a:t>Üldmäärusega</a:t>
            </a:r>
            <a:r>
              <a:rPr lang="et-EE" dirty="0"/>
              <a:t> ega sellega võrdsustatud kaitset tagatud.</a:t>
            </a:r>
          </a:p>
        </p:txBody>
      </p:sp>
    </p:spTree>
    <p:extLst>
      <p:ext uri="{BB962C8B-B14F-4D97-AF65-F5344CB8AC3E}">
        <p14:creationId xmlns:p14="http://schemas.microsoft.com/office/powerpoint/2010/main" val="116079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D0EE-58A4-4B3E-A37A-57CF9481BB93}"/>
              </a:ext>
            </a:extLst>
          </p:cNvPr>
          <p:cNvSpPr>
            <a:spLocks noGrp="1"/>
          </p:cNvSpPr>
          <p:nvPr>
            <p:ph type="title"/>
          </p:nvPr>
        </p:nvSpPr>
        <p:spPr>
          <a:xfrm>
            <a:off x="1453288" y="1125401"/>
            <a:ext cx="9605635" cy="722253"/>
          </a:xfrm>
        </p:spPr>
        <p:txBody>
          <a:bodyPr/>
          <a:lstStyle/>
          <a:p>
            <a:r>
              <a:rPr lang="et-EE" dirty="0"/>
              <a:t>ei kehti</a:t>
            </a:r>
            <a:endParaRPr lang="en-GB" dirty="0"/>
          </a:p>
        </p:txBody>
      </p:sp>
      <p:sp>
        <p:nvSpPr>
          <p:cNvPr id="3" name="Content Placeholder 2">
            <a:extLst>
              <a:ext uri="{FF2B5EF4-FFF2-40B4-BE49-F238E27FC236}">
                <a16:creationId xmlns:a16="http://schemas.microsoft.com/office/drawing/2014/main" id="{34A33654-7729-4621-A66B-A60C19B24FB6}"/>
              </a:ext>
            </a:extLst>
          </p:cNvPr>
          <p:cNvSpPr>
            <a:spLocks noGrp="1"/>
          </p:cNvSpPr>
          <p:nvPr>
            <p:ph sz="half" idx="1"/>
          </p:nvPr>
        </p:nvSpPr>
        <p:spPr>
          <a:xfrm>
            <a:off x="1344168" y="1753386"/>
            <a:ext cx="4645152" cy="3981209"/>
          </a:xfrm>
        </p:spPr>
        <p:txBody>
          <a:bodyPr>
            <a:noAutofit/>
          </a:bodyPr>
          <a:lstStyle/>
          <a:p>
            <a:pPr>
              <a:lnSpc>
                <a:spcPct val="150000"/>
              </a:lnSpc>
              <a:spcBef>
                <a:spcPts val="0"/>
              </a:spcBef>
              <a:spcAft>
                <a:spcPts val="0"/>
              </a:spcAft>
            </a:pPr>
            <a:r>
              <a:rPr lang="et-EE" dirty="0"/>
              <a:t>A) </a:t>
            </a:r>
            <a:r>
              <a:rPr lang="en-GB" dirty="0"/>
              <a:t>P</a:t>
            </a:r>
            <a:r>
              <a:rPr lang="et-EE" dirty="0"/>
              <a:t>R</a:t>
            </a:r>
            <a:r>
              <a:rPr lang="en-GB" dirty="0"/>
              <a:t> </a:t>
            </a:r>
            <a:r>
              <a:rPr lang="et-EE" dirty="0"/>
              <a:t>ja SRK alla 24h v.a. öise majutusega</a:t>
            </a:r>
          </a:p>
          <a:p>
            <a:pPr>
              <a:lnSpc>
                <a:spcPct val="150000"/>
              </a:lnSpc>
              <a:spcBef>
                <a:spcPts val="0"/>
              </a:spcBef>
              <a:spcAft>
                <a:spcPts val="0"/>
              </a:spcAft>
            </a:pPr>
            <a:r>
              <a:rPr lang="et-EE" dirty="0"/>
              <a:t>B) juhutine, mittekasumlik, piiratud ring, avalik mittepakkumine</a:t>
            </a:r>
          </a:p>
          <a:p>
            <a:pPr>
              <a:lnSpc>
                <a:spcPct val="150000"/>
              </a:lnSpc>
              <a:spcBef>
                <a:spcPts val="0"/>
              </a:spcBef>
              <a:spcAft>
                <a:spcPts val="0"/>
              </a:spcAft>
            </a:pPr>
            <a:r>
              <a:rPr lang="et-EE" dirty="0"/>
              <a:t>C) Ettevõtetele </a:t>
            </a:r>
            <a:r>
              <a:rPr lang="et-EE" dirty="0" err="1"/>
              <a:t>üldlepingu</a:t>
            </a:r>
            <a:r>
              <a:rPr lang="et-EE" dirty="0"/>
              <a:t> alusel</a:t>
            </a:r>
          </a:p>
          <a:p>
            <a:pPr lvl="0">
              <a:lnSpc>
                <a:spcPct val="150000"/>
              </a:lnSpc>
              <a:spcBef>
                <a:spcPts val="0"/>
              </a:spcBef>
              <a:spcAft>
                <a:spcPts val="0"/>
              </a:spcAft>
              <a:buClr>
                <a:srgbClr val="9CBEBD"/>
              </a:buClr>
            </a:pPr>
            <a:r>
              <a:rPr lang="et-EE" dirty="0">
                <a:solidFill>
                  <a:srgbClr val="2E2B21"/>
                </a:solidFill>
              </a:rPr>
              <a:t>D) Üksikud reisiteenused eri pakkujatelt</a:t>
            </a:r>
            <a:endParaRPr lang="et-EE" dirty="0">
              <a:hlinkClick r:id="rId2"/>
            </a:endParaRPr>
          </a:p>
          <a:p>
            <a:pPr>
              <a:lnSpc>
                <a:spcPct val="150000"/>
              </a:lnSpc>
              <a:spcBef>
                <a:spcPts val="0"/>
              </a:spcBef>
              <a:spcAft>
                <a:spcPts val="0"/>
              </a:spcAft>
            </a:pPr>
            <a:r>
              <a:rPr lang="et-EE" dirty="0"/>
              <a:t>E) Sama liiki teenused</a:t>
            </a:r>
          </a:p>
          <a:p>
            <a:pPr marL="0" indent="0">
              <a:lnSpc>
                <a:spcPct val="150000"/>
              </a:lnSpc>
              <a:spcBef>
                <a:spcPts val="0"/>
              </a:spcBef>
              <a:spcAft>
                <a:spcPts val="0"/>
              </a:spcAft>
              <a:buNone/>
            </a:pPr>
            <a:r>
              <a:rPr lang="et-EE" dirty="0"/>
              <a:t> F) B2B</a:t>
            </a:r>
            <a:endParaRPr lang="en-GB" dirty="0"/>
          </a:p>
        </p:txBody>
      </p:sp>
      <p:sp>
        <p:nvSpPr>
          <p:cNvPr id="4" name="Content Placeholder 3">
            <a:extLst>
              <a:ext uri="{FF2B5EF4-FFF2-40B4-BE49-F238E27FC236}">
                <a16:creationId xmlns:a16="http://schemas.microsoft.com/office/drawing/2014/main" id="{9F5EC992-AB50-493D-A4B0-B32B422927D8}"/>
              </a:ext>
            </a:extLst>
          </p:cNvPr>
          <p:cNvSpPr>
            <a:spLocks noGrp="1"/>
          </p:cNvSpPr>
          <p:nvPr>
            <p:ph sz="half" idx="2"/>
          </p:nvPr>
        </p:nvSpPr>
        <p:spPr>
          <a:xfrm>
            <a:off x="5989320" y="1319753"/>
            <a:ext cx="4754880" cy="4989607"/>
          </a:xfrm>
        </p:spPr>
        <p:txBody>
          <a:bodyPr>
            <a:noAutofit/>
          </a:bodyPr>
          <a:lstStyle/>
          <a:p>
            <a:pPr marL="0" lvl="0" indent="0">
              <a:lnSpc>
                <a:spcPct val="150000"/>
              </a:lnSpc>
              <a:spcBef>
                <a:spcPts val="0"/>
              </a:spcBef>
              <a:spcAft>
                <a:spcPts val="0"/>
              </a:spcAft>
              <a:buNone/>
            </a:pPr>
            <a:r>
              <a:rPr lang="et-EE" dirty="0">
                <a:solidFill>
                  <a:srgbClr val="00B050"/>
                </a:solidFill>
              </a:rPr>
              <a:t>NÄITED:</a:t>
            </a:r>
          </a:p>
          <a:p>
            <a:pPr marL="0" lvl="0" indent="0">
              <a:lnSpc>
                <a:spcPct val="150000"/>
              </a:lnSpc>
              <a:spcBef>
                <a:spcPts val="0"/>
              </a:spcBef>
              <a:spcAft>
                <a:spcPts val="0"/>
              </a:spcAft>
              <a:buNone/>
            </a:pPr>
            <a:r>
              <a:rPr lang="et-EE" dirty="0">
                <a:solidFill>
                  <a:srgbClr val="00B050"/>
                </a:solidFill>
              </a:rPr>
              <a:t>A)Päevane Tal </a:t>
            </a:r>
            <a:r>
              <a:rPr lang="et-EE" dirty="0" err="1">
                <a:solidFill>
                  <a:srgbClr val="00B050"/>
                </a:solidFill>
              </a:rPr>
              <a:t>Hel</a:t>
            </a:r>
            <a:r>
              <a:rPr lang="et-EE" dirty="0">
                <a:solidFill>
                  <a:srgbClr val="00B050"/>
                </a:solidFill>
              </a:rPr>
              <a:t> Tal laevakruiis</a:t>
            </a:r>
          </a:p>
          <a:p>
            <a:pPr marL="0" lvl="0" indent="0">
              <a:lnSpc>
                <a:spcPct val="150000"/>
              </a:lnSpc>
              <a:spcBef>
                <a:spcPts val="0"/>
              </a:spcBef>
              <a:spcAft>
                <a:spcPts val="0"/>
              </a:spcAft>
              <a:buNone/>
            </a:pPr>
            <a:endParaRPr lang="et-EE" dirty="0">
              <a:solidFill>
                <a:srgbClr val="00B050"/>
              </a:solidFill>
            </a:endParaRPr>
          </a:p>
          <a:p>
            <a:pPr marL="0" lvl="0" indent="0">
              <a:lnSpc>
                <a:spcPct val="150000"/>
              </a:lnSpc>
              <a:spcBef>
                <a:spcPts val="0"/>
              </a:spcBef>
              <a:spcAft>
                <a:spcPts val="0"/>
              </a:spcAft>
              <a:buNone/>
            </a:pPr>
            <a:r>
              <a:rPr lang="et-EE" dirty="0">
                <a:solidFill>
                  <a:srgbClr val="00B050"/>
                </a:solidFill>
              </a:rPr>
              <a:t>B) Klassireis, spordiklubi reis liikmetele</a:t>
            </a:r>
          </a:p>
          <a:p>
            <a:pPr marL="0" lvl="0" indent="0">
              <a:lnSpc>
                <a:spcPct val="150000"/>
              </a:lnSpc>
              <a:spcBef>
                <a:spcPts val="0"/>
              </a:spcBef>
              <a:spcAft>
                <a:spcPts val="0"/>
              </a:spcAft>
              <a:buNone/>
            </a:pPr>
            <a:r>
              <a:rPr lang="et-EE" dirty="0">
                <a:solidFill>
                  <a:srgbClr val="00B050"/>
                </a:solidFill>
              </a:rPr>
              <a:t>C) Ärikliendist püsiklient</a:t>
            </a:r>
          </a:p>
          <a:p>
            <a:pPr marL="0" lvl="0" indent="0">
              <a:lnSpc>
                <a:spcPct val="150000"/>
              </a:lnSpc>
              <a:spcBef>
                <a:spcPts val="0"/>
              </a:spcBef>
              <a:spcAft>
                <a:spcPts val="0"/>
              </a:spcAft>
              <a:buNone/>
            </a:pPr>
            <a:endParaRPr lang="et-EE" dirty="0">
              <a:solidFill>
                <a:srgbClr val="2E2B21"/>
              </a:solidFill>
              <a:hlinkClick r:id="rId2"/>
            </a:endParaRPr>
          </a:p>
          <a:p>
            <a:pPr marL="0" lvl="0" indent="0">
              <a:lnSpc>
                <a:spcPct val="150000"/>
              </a:lnSpc>
              <a:spcBef>
                <a:spcPts val="0"/>
              </a:spcBef>
              <a:spcAft>
                <a:spcPts val="0"/>
              </a:spcAft>
              <a:buNone/>
            </a:pPr>
            <a:r>
              <a:rPr lang="et-EE" dirty="0">
                <a:solidFill>
                  <a:srgbClr val="2E2B21"/>
                </a:solidFill>
                <a:hlinkClick r:id="rId2"/>
              </a:rPr>
              <a:t>D) www.booking.com</a:t>
            </a:r>
            <a:r>
              <a:rPr lang="et-EE" dirty="0">
                <a:solidFill>
                  <a:srgbClr val="2E2B21"/>
                </a:solidFill>
              </a:rPr>
              <a:t> ja </a:t>
            </a:r>
            <a:r>
              <a:rPr lang="et-EE" dirty="0">
                <a:solidFill>
                  <a:srgbClr val="2E2B21"/>
                </a:solidFill>
                <a:hlinkClick r:id="rId3"/>
              </a:rPr>
              <a:t>www.ryanair.com</a:t>
            </a:r>
            <a:endParaRPr lang="et-EE" dirty="0"/>
          </a:p>
          <a:p>
            <a:pPr marL="0" lvl="0" indent="0">
              <a:lnSpc>
                <a:spcPct val="150000"/>
              </a:lnSpc>
              <a:spcBef>
                <a:spcPts val="0"/>
              </a:spcBef>
              <a:spcAft>
                <a:spcPts val="0"/>
              </a:spcAft>
              <a:buNone/>
            </a:pPr>
            <a:r>
              <a:rPr lang="et-EE" dirty="0">
                <a:solidFill>
                  <a:srgbClr val="00B050"/>
                </a:solidFill>
              </a:rPr>
              <a:t>E) Majutus Pärnu, Riia, Vilnius</a:t>
            </a:r>
          </a:p>
          <a:p>
            <a:pPr marL="0" lvl="0" indent="0">
              <a:lnSpc>
                <a:spcPct val="150000"/>
              </a:lnSpc>
              <a:spcBef>
                <a:spcPts val="0"/>
              </a:spcBef>
              <a:spcAft>
                <a:spcPts val="0"/>
              </a:spcAft>
              <a:buNone/>
            </a:pPr>
            <a:r>
              <a:rPr lang="et-EE" dirty="0">
                <a:solidFill>
                  <a:srgbClr val="00B050"/>
                </a:solidFill>
              </a:rPr>
              <a:t>F) Edasimüügiks reisikorraldajatele</a:t>
            </a:r>
          </a:p>
        </p:txBody>
      </p:sp>
    </p:spTree>
    <p:extLst>
      <p:ext uri="{BB962C8B-B14F-4D97-AF65-F5344CB8AC3E}">
        <p14:creationId xmlns:p14="http://schemas.microsoft.com/office/powerpoint/2010/main" val="6584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55EB-EB28-4A22-8499-52C86A17E9C4}"/>
              </a:ext>
            </a:extLst>
          </p:cNvPr>
          <p:cNvSpPr>
            <a:spLocks noGrp="1"/>
          </p:cNvSpPr>
          <p:nvPr>
            <p:ph type="title"/>
          </p:nvPr>
        </p:nvSpPr>
        <p:spPr>
          <a:xfrm>
            <a:off x="1024128" y="585216"/>
            <a:ext cx="9720072" cy="791097"/>
          </a:xfrm>
        </p:spPr>
        <p:txBody>
          <a:bodyPr/>
          <a:lstStyle/>
          <a:p>
            <a:r>
              <a:rPr lang="et-EE" dirty="0"/>
              <a:t>Nõusolekud / kinnitused    </a:t>
            </a:r>
            <a:r>
              <a:rPr lang="et-EE" dirty="0" err="1"/>
              <a:t>üm</a:t>
            </a:r>
            <a:endParaRPr lang="en-GB" dirty="0"/>
          </a:p>
        </p:txBody>
      </p:sp>
      <p:sp>
        <p:nvSpPr>
          <p:cNvPr id="3" name="Content Placeholder 2">
            <a:extLst>
              <a:ext uri="{FF2B5EF4-FFF2-40B4-BE49-F238E27FC236}">
                <a16:creationId xmlns:a16="http://schemas.microsoft.com/office/drawing/2014/main" id="{D263703D-8D2E-494B-85BF-2B675924CFF5}"/>
              </a:ext>
            </a:extLst>
          </p:cNvPr>
          <p:cNvSpPr>
            <a:spLocks noGrp="1"/>
          </p:cNvSpPr>
          <p:nvPr>
            <p:ph idx="1"/>
          </p:nvPr>
        </p:nvSpPr>
        <p:spPr>
          <a:xfrm>
            <a:off x="1024128" y="1376313"/>
            <a:ext cx="9720071" cy="4933047"/>
          </a:xfrm>
        </p:spPr>
        <p:txBody>
          <a:bodyPr>
            <a:normAutofit fontScale="92500" lnSpcReduction="10000"/>
          </a:bodyPr>
          <a:lstStyle/>
          <a:p>
            <a:r>
              <a:rPr lang="et-EE" dirty="0"/>
              <a:t>Teatame, et lepingu täitmine eeldab Teie isikuandmete saatmist riikidesse, kus ei ole Isikuandmete Kaitse </a:t>
            </a:r>
            <a:r>
              <a:rPr lang="et-EE" dirty="0" err="1"/>
              <a:t>Üldmäärusega</a:t>
            </a:r>
            <a:r>
              <a:rPr lang="et-EE" dirty="0"/>
              <a:t> (edaspidi ÜM) võrdsustatud isikuandmete kaitset. Me püüame sõlmida Teie õigusi kaitsva klausliga lepingu väljaspool Euroopa Liitu asuva isikuandmete vastuvõtjaga, </a:t>
            </a:r>
            <a:r>
              <a:rPr lang="et-EE" u="sng" dirty="0"/>
              <a:t>aga me ei tea kas ja millal vastuvõtja vastava lepingu klausli sõlmimisega nõustub.</a:t>
            </a:r>
            <a:r>
              <a:rPr lang="et-EE" dirty="0"/>
              <a:t> Kuivõrd reisiteenuste kättesaadavus on piiratud ja meil ei ole võimalik tagada Teie poolt valitud reisiteenuste kättesaadavust hiljem, seevastu Teie andmed tuleb saata koheselt reisiteenuse broneerimisel/müümisel, siis küsime käesolevaga Teie nõusolekut andmete saatmiseks olenemata sellest, kas vastuvõtja nõustub, keeldub või ignoreerib (edaspidi koos: keeldumine) sellise lepingu sõlmimist. Kui vastuvõtja keeldub </a:t>
            </a:r>
            <a:r>
              <a:rPr lang="et-EE" dirty="0" err="1"/>
              <a:t>ÜM’iga</a:t>
            </a:r>
            <a:r>
              <a:rPr lang="et-EE" dirty="0"/>
              <a:t> võrdustatud kaitset pakkumast,  ei ole meie võimuses tagada, et Väljaspool Euroopa Liitu asuvates riikides, oleks </a:t>
            </a:r>
            <a:r>
              <a:rPr lang="et-EE" dirty="0" err="1"/>
              <a:t>ÜM’ga</a:t>
            </a:r>
            <a:r>
              <a:rPr lang="et-EE" dirty="0"/>
              <a:t> võrdsustatud isikuandmete kaitse. Teie isikuandmete saatmine väljapoole Euroopa Liitu saab sel juhul toimuda vaid Teie nõusolekul ja vastutusel. Teil on olemas piiratud võimalus  (kuni andmete faktilise saatmiseni) nõusolek tagasi võtta, kuid sellega kaasneb lepingu täitmise võimatus ja lepingu üles ütlemine ning reisiteenuse annulleerimisega seotud kulude hüvitamise kohustus vastavalt Teile teatavaks tehtud tingimustele.</a:t>
            </a:r>
          </a:p>
          <a:p>
            <a:r>
              <a:rPr lang="et-EE" dirty="0"/>
              <a:t>„Kinnitan“ nupule vajutamisega annan ülal nimetatud tingimustel oma nõusoleku isikuandmete saatmiseks riiki või riikidesse kus ei ole </a:t>
            </a:r>
            <a:r>
              <a:rPr lang="et-EE" dirty="0" err="1"/>
              <a:t>ÜM’i</a:t>
            </a:r>
            <a:r>
              <a:rPr lang="et-EE" dirty="0"/>
              <a:t> või sellega võrdsustatud kaitset tagatud</a:t>
            </a:r>
            <a:r>
              <a:rPr lang="et-EE" u="sng" dirty="0"/>
              <a:t>, ka juhul, kui vastuvõtja keeldub tagamast </a:t>
            </a:r>
            <a:r>
              <a:rPr lang="et-EE" u="sng" dirty="0" err="1"/>
              <a:t>ÜM’iga</a:t>
            </a:r>
            <a:r>
              <a:rPr lang="et-EE" u="sng" dirty="0"/>
              <a:t> võrdväärset isikuandmete kaitset</a:t>
            </a:r>
            <a:r>
              <a:rPr lang="et-EE" dirty="0"/>
              <a:t>.</a:t>
            </a:r>
          </a:p>
          <a:p>
            <a:endParaRPr lang="en-GB" dirty="0"/>
          </a:p>
        </p:txBody>
      </p:sp>
    </p:spTree>
    <p:extLst>
      <p:ext uri="{BB962C8B-B14F-4D97-AF65-F5344CB8AC3E}">
        <p14:creationId xmlns:p14="http://schemas.microsoft.com/office/powerpoint/2010/main" val="413778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6F0F-5C1A-484C-BA6D-505D61B22DE0}"/>
              </a:ext>
            </a:extLst>
          </p:cNvPr>
          <p:cNvSpPr>
            <a:spLocks noGrp="1"/>
          </p:cNvSpPr>
          <p:nvPr>
            <p:ph type="title"/>
          </p:nvPr>
        </p:nvSpPr>
        <p:spPr/>
        <p:txBody>
          <a:bodyPr/>
          <a:lstStyle/>
          <a:p>
            <a:r>
              <a:rPr lang="et-EE" dirty="0"/>
              <a:t>Nõusolekud kinnitused      b2b</a:t>
            </a:r>
            <a:endParaRPr lang="en-GB" dirty="0"/>
          </a:p>
        </p:txBody>
      </p:sp>
      <p:sp>
        <p:nvSpPr>
          <p:cNvPr id="3" name="Content Placeholder 2">
            <a:extLst>
              <a:ext uri="{FF2B5EF4-FFF2-40B4-BE49-F238E27FC236}">
                <a16:creationId xmlns:a16="http://schemas.microsoft.com/office/drawing/2014/main" id="{1573EE1B-6CD9-4361-B044-ED48C42B395D}"/>
              </a:ext>
            </a:extLst>
          </p:cNvPr>
          <p:cNvSpPr>
            <a:spLocks noGrp="1"/>
          </p:cNvSpPr>
          <p:nvPr>
            <p:ph idx="1"/>
          </p:nvPr>
        </p:nvSpPr>
        <p:spPr>
          <a:xfrm>
            <a:off x="1024128" y="1706252"/>
            <a:ext cx="9720071" cy="4603108"/>
          </a:xfrm>
        </p:spPr>
        <p:txBody>
          <a:bodyPr>
            <a:normAutofit fontScale="92500" lnSpcReduction="10000"/>
          </a:bodyPr>
          <a:lstStyle/>
          <a:p>
            <a:r>
              <a:rPr lang="et-EE" dirty="0"/>
              <a:t>Tingimus kasutamiseks pakkumises.</a:t>
            </a:r>
          </a:p>
          <a:p>
            <a:r>
              <a:rPr lang="et-EE" dirty="0"/>
              <a:t>Reisiettevõtja sh välisriigi reisiettevõtja reisiteenuste tellimus (B2B).</a:t>
            </a:r>
          </a:p>
          <a:p>
            <a:r>
              <a:rPr lang="et-EE" dirty="0"/>
              <a:t>Tellija (Reisiettevõte) on isikuandmete andmesubjektide suhtes Bürooga (Täitja) kaasvastutav töötleja GDPR tähenduses. Tellija kinnitab, et on saanud Büroolt kõik vajalikud isikuandmete töötlemise tingimused sh Büroo ja reisiteenuste osutajate privaatsusteabed. Tellija on kohustatud enne iga tellimuse esitamist küsima reisiteenuse kasutajalt tema isikliku nõusoleku oma isikuandmete töötlemiseks ja edastamiseks Büroole ning reisiteenuste osutajatele. Nõusolekud peavad hõlmama kogu tellitavate reisiteenuste mahtu. </a:t>
            </a:r>
          </a:p>
          <a:p>
            <a:r>
              <a:rPr lang="et-EE" dirty="0"/>
              <a:t>Tellimuse esitamisega Büroole kinnitab Tellija, et Bürool on õigus eeldada reisiteenuse kasutajate nõusolekute olemasolu tellimuse esitamise ajal. Täiendavat igakordset kirjalikku kinnitamist ei toimu. </a:t>
            </a:r>
          </a:p>
          <a:p>
            <a:r>
              <a:rPr lang="et-EE" dirty="0"/>
              <a:t>Selguse huvides olgu täpsustatud, et igakordne tellimuse esitamise fakt kui tegevus on iseseisvalt käesoleva tingimuse kohaselt ka Tellija kirjalikuks kinnituseks selle kohta, et tema on reisiteenuse kasutajalt küsinud ja ka saanud nõusoleku oma isikuandmete töötlemiseks ulatuses, millises see on vajalik tellimuse täitmiseks.</a:t>
            </a:r>
          </a:p>
        </p:txBody>
      </p:sp>
    </p:spTree>
    <p:extLst>
      <p:ext uri="{BB962C8B-B14F-4D97-AF65-F5344CB8AC3E}">
        <p14:creationId xmlns:p14="http://schemas.microsoft.com/office/powerpoint/2010/main" val="120743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019D-F995-41DD-86F8-EF294C4E7BED}"/>
              </a:ext>
            </a:extLst>
          </p:cNvPr>
          <p:cNvSpPr>
            <a:spLocks noGrp="1"/>
          </p:cNvSpPr>
          <p:nvPr>
            <p:ph type="title"/>
          </p:nvPr>
        </p:nvSpPr>
        <p:spPr/>
        <p:txBody>
          <a:bodyPr/>
          <a:lstStyle/>
          <a:p>
            <a:r>
              <a:rPr lang="et-EE" dirty="0"/>
              <a:t>Nõusolekud / kinnitused </a:t>
            </a:r>
            <a:br>
              <a:rPr lang="et-EE" dirty="0"/>
            </a:br>
            <a:r>
              <a:rPr lang="et-EE" dirty="0"/>
              <a:t>b2c ESINDAMINE</a:t>
            </a:r>
            <a:endParaRPr lang="en-GB" dirty="0"/>
          </a:p>
        </p:txBody>
      </p:sp>
      <p:sp>
        <p:nvSpPr>
          <p:cNvPr id="3" name="Content Placeholder 2">
            <a:extLst>
              <a:ext uri="{FF2B5EF4-FFF2-40B4-BE49-F238E27FC236}">
                <a16:creationId xmlns:a16="http://schemas.microsoft.com/office/drawing/2014/main" id="{ECBBD191-293C-4DED-945F-B14C81F09607}"/>
              </a:ext>
            </a:extLst>
          </p:cNvPr>
          <p:cNvSpPr>
            <a:spLocks noGrp="1"/>
          </p:cNvSpPr>
          <p:nvPr>
            <p:ph idx="1"/>
          </p:nvPr>
        </p:nvSpPr>
        <p:spPr>
          <a:xfrm>
            <a:off x="1024128" y="2286000"/>
            <a:ext cx="9720071" cy="3511485"/>
          </a:xfrm>
        </p:spPr>
        <p:txBody>
          <a:bodyPr/>
          <a:lstStyle/>
          <a:p>
            <a:endParaRPr lang="et-EE" dirty="0"/>
          </a:p>
          <a:p>
            <a:r>
              <a:rPr lang="et-EE" dirty="0"/>
              <a:t>Kui esitatakse tellimus teiste isikute nimel</a:t>
            </a:r>
          </a:p>
          <a:p>
            <a:endParaRPr lang="et-EE" dirty="0"/>
          </a:p>
          <a:p>
            <a:r>
              <a:rPr lang="et-EE" dirty="0"/>
              <a:t>Reisiteenuste tellijana kinnitan, et olen saanud kõikidelt isikutelt kellele ma reisiteenust tellin/ostan, kõik vajalikud nõusolekud nende isikute isikuandmete töötlemiseks ja edastamiseks Büroole ning reisiteenuste osutajatele mahus, millises need on vajalikud kõikide reisiteenuste lepingute sõlmimiseks ja täitmiseks.</a:t>
            </a:r>
          </a:p>
        </p:txBody>
      </p:sp>
    </p:spTree>
    <p:extLst>
      <p:ext uri="{BB962C8B-B14F-4D97-AF65-F5344CB8AC3E}">
        <p14:creationId xmlns:p14="http://schemas.microsoft.com/office/powerpoint/2010/main" val="2048466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B24E-87F4-4828-944C-D0727A8F7273}"/>
              </a:ext>
            </a:extLst>
          </p:cNvPr>
          <p:cNvSpPr>
            <a:spLocks noGrp="1"/>
          </p:cNvSpPr>
          <p:nvPr>
            <p:ph type="title"/>
          </p:nvPr>
        </p:nvSpPr>
        <p:spPr/>
        <p:txBody>
          <a:bodyPr/>
          <a:lstStyle/>
          <a:p>
            <a:r>
              <a:rPr lang="et-EE" dirty="0"/>
              <a:t>Pakettreisilepingu sõlmimine</a:t>
            </a:r>
            <a:endParaRPr lang="en-GB" dirty="0"/>
          </a:p>
        </p:txBody>
      </p:sp>
      <p:sp>
        <p:nvSpPr>
          <p:cNvPr id="3" name="Content Placeholder 2">
            <a:extLst>
              <a:ext uri="{FF2B5EF4-FFF2-40B4-BE49-F238E27FC236}">
                <a16:creationId xmlns:a16="http://schemas.microsoft.com/office/drawing/2014/main" id="{1091841E-1C82-4EAD-B147-49EAA1529E99}"/>
              </a:ext>
            </a:extLst>
          </p:cNvPr>
          <p:cNvSpPr>
            <a:spLocks noGrp="1"/>
          </p:cNvSpPr>
          <p:nvPr>
            <p:ph idx="1"/>
          </p:nvPr>
        </p:nvSpPr>
        <p:spPr/>
        <p:txBody>
          <a:bodyPr/>
          <a:lstStyle/>
          <a:p>
            <a:endParaRPr lang="et-EE" dirty="0"/>
          </a:p>
          <a:p>
            <a:endParaRPr lang="et-EE" dirty="0"/>
          </a:p>
          <a:p>
            <a:r>
              <a:rPr lang="en-GB" dirty="0" err="1"/>
              <a:t>Enne</a:t>
            </a:r>
            <a:r>
              <a:rPr lang="en-GB" dirty="0"/>
              <a:t> </a:t>
            </a:r>
            <a:r>
              <a:rPr lang="et-EE" dirty="0"/>
              <a:t>kui toimub lepingu sõlmimine:</a:t>
            </a:r>
            <a:endParaRPr lang="en-GB" dirty="0"/>
          </a:p>
          <a:p>
            <a:r>
              <a:rPr lang="et-EE" u="sng" dirty="0"/>
              <a:t>Reisikorraldaja</a:t>
            </a:r>
            <a:r>
              <a:rPr lang="et-EE" dirty="0"/>
              <a:t> või kui vahendaja kaudu siis </a:t>
            </a:r>
            <a:r>
              <a:rPr lang="et-EE" u="sng" dirty="0"/>
              <a:t>vahendaja</a:t>
            </a:r>
            <a:r>
              <a:rPr lang="et-EE" dirty="0"/>
              <a:t> on </a:t>
            </a:r>
            <a:r>
              <a:rPr lang="en-GB" dirty="0" err="1"/>
              <a:t>kohustatud</a:t>
            </a:r>
            <a:r>
              <a:rPr lang="en-GB" dirty="0"/>
              <a:t> </a:t>
            </a:r>
            <a:r>
              <a:rPr lang="en-GB" dirty="0" err="1"/>
              <a:t>esitama</a:t>
            </a:r>
            <a:r>
              <a:rPr lang="en-GB" dirty="0"/>
              <a:t> </a:t>
            </a:r>
            <a:r>
              <a:rPr lang="en-GB" dirty="0" err="1"/>
              <a:t>reisijale</a:t>
            </a:r>
            <a:r>
              <a:rPr lang="et-EE" dirty="0"/>
              <a:t> õige </a:t>
            </a:r>
            <a:r>
              <a:rPr lang="en-GB" dirty="0" err="1"/>
              <a:t>standardinfo</a:t>
            </a:r>
            <a:r>
              <a:rPr lang="en-GB" dirty="0"/>
              <a:t> </a:t>
            </a:r>
            <a:r>
              <a:rPr lang="en-GB" dirty="0" err="1"/>
              <a:t>teabelehe</a:t>
            </a:r>
            <a:r>
              <a:rPr lang="en-GB" dirty="0"/>
              <a:t> </a:t>
            </a:r>
            <a:r>
              <a:rPr lang="en-GB" dirty="0" err="1"/>
              <a:t>ning</a:t>
            </a:r>
            <a:r>
              <a:rPr lang="en-GB" dirty="0"/>
              <a:t> </a:t>
            </a:r>
            <a:r>
              <a:rPr lang="et-EE" dirty="0"/>
              <a:t>järgmistel slaididel toodud teabe. </a:t>
            </a:r>
            <a:endParaRPr lang="en-GB" dirty="0"/>
          </a:p>
        </p:txBody>
      </p:sp>
    </p:spTree>
    <p:extLst>
      <p:ext uri="{BB962C8B-B14F-4D97-AF65-F5344CB8AC3E}">
        <p14:creationId xmlns:p14="http://schemas.microsoft.com/office/powerpoint/2010/main" val="1565978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6E1D-598C-4CDC-B2F5-E8C382DC38D3}"/>
              </a:ext>
            </a:extLst>
          </p:cNvPr>
          <p:cNvSpPr>
            <a:spLocks noGrp="1"/>
          </p:cNvSpPr>
          <p:nvPr>
            <p:ph type="title"/>
          </p:nvPr>
        </p:nvSpPr>
        <p:spPr/>
        <p:txBody>
          <a:bodyPr/>
          <a:lstStyle/>
          <a:p>
            <a:r>
              <a:rPr lang="et-EE" dirty="0"/>
              <a:t>Kohustuslik info</a:t>
            </a:r>
            <a:endParaRPr lang="en-GB" dirty="0"/>
          </a:p>
        </p:txBody>
      </p:sp>
      <p:sp>
        <p:nvSpPr>
          <p:cNvPr id="3" name="Content Placeholder 2">
            <a:extLst>
              <a:ext uri="{FF2B5EF4-FFF2-40B4-BE49-F238E27FC236}">
                <a16:creationId xmlns:a16="http://schemas.microsoft.com/office/drawing/2014/main" id="{5157506F-6A02-403A-99BB-F36BB63FA438}"/>
              </a:ext>
            </a:extLst>
          </p:cNvPr>
          <p:cNvSpPr>
            <a:spLocks noGrp="1"/>
          </p:cNvSpPr>
          <p:nvPr>
            <p:ph idx="1"/>
          </p:nvPr>
        </p:nvSpPr>
        <p:spPr>
          <a:xfrm>
            <a:off x="1024128" y="1847654"/>
            <a:ext cx="9720071" cy="4647414"/>
          </a:xfrm>
        </p:spPr>
        <p:txBody>
          <a:bodyPr>
            <a:normAutofit/>
          </a:bodyPr>
          <a:lstStyle/>
          <a:p>
            <a:r>
              <a:rPr lang="et-EE" sz="2400" dirty="0"/>
              <a:t>K</a:t>
            </a:r>
            <a:r>
              <a:rPr lang="en-GB" sz="2400" dirty="0" err="1"/>
              <a:t>ui</a:t>
            </a:r>
            <a:r>
              <a:rPr lang="en-GB" sz="2400" dirty="0"/>
              <a:t> </a:t>
            </a:r>
            <a:r>
              <a:rPr lang="et-EE" sz="2400" dirty="0"/>
              <a:t>p</a:t>
            </a:r>
            <a:r>
              <a:rPr lang="en-GB" sz="2400" dirty="0" err="1"/>
              <a:t>akettreisi</a:t>
            </a:r>
            <a:r>
              <a:rPr lang="en-GB" sz="2400" dirty="0"/>
              <a:t> </a:t>
            </a:r>
            <a:r>
              <a:rPr lang="en-GB" sz="2400" dirty="0" err="1"/>
              <a:t>korral</a:t>
            </a:r>
            <a:r>
              <a:rPr lang="en-GB" sz="2400" dirty="0"/>
              <a:t> </a:t>
            </a:r>
            <a:r>
              <a:rPr lang="en-GB" sz="2400" dirty="0" err="1"/>
              <a:t>asjakohane</a:t>
            </a:r>
            <a:r>
              <a:rPr lang="en-GB" sz="2400" dirty="0"/>
              <a:t>:</a:t>
            </a:r>
          </a:p>
          <a:p>
            <a:endParaRPr lang="et-EE" sz="2400" dirty="0"/>
          </a:p>
          <a:p>
            <a:r>
              <a:rPr lang="en-GB" sz="2400" dirty="0"/>
              <a:t>1) </a:t>
            </a:r>
            <a:r>
              <a:rPr lang="en-GB" sz="2400" dirty="0" err="1"/>
              <a:t>reisi</a:t>
            </a:r>
            <a:r>
              <a:rPr lang="en-GB" sz="2400" dirty="0"/>
              <a:t> </a:t>
            </a:r>
            <a:r>
              <a:rPr lang="en-GB" sz="2400" dirty="0" err="1"/>
              <a:t>sihtkoht</a:t>
            </a:r>
            <a:r>
              <a:rPr lang="en-GB" sz="2400" dirty="0"/>
              <a:t>, </a:t>
            </a:r>
            <a:r>
              <a:rPr lang="en-GB" sz="2400" dirty="0" err="1"/>
              <a:t>reisiteekonna</a:t>
            </a:r>
            <a:r>
              <a:rPr lang="en-GB" sz="2400" dirty="0"/>
              <a:t> </a:t>
            </a:r>
            <a:r>
              <a:rPr lang="en-GB" sz="2400" dirty="0" err="1"/>
              <a:t>kirjeldus</a:t>
            </a:r>
            <a:r>
              <a:rPr lang="en-GB" sz="2400" dirty="0"/>
              <a:t> ja </a:t>
            </a:r>
            <a:r>
              <a:rPr lang="en-GB" sz="2400" dirty="0" err="1"/>
              <a:t>läbitavates</a:t>
            </a:r>
            <a:r>
              <a:rPr lang="en-GB" sz="2400" dirty="0"/>
              <a:t> </a:t>
            </a:r>
            <a:r>
              <a:rPr lang="en-GB" sz="2400" dirty="0" err="1"/>
              <a:t>kohtades</a:t>
            </a:r>
            <a:r>
              <a:rPr lang="en-GB" sz="2400" dirty="0"/>
              <a:t> </a:t>
            </a:r>
            <a:r>
              <a:rPr lang="en-GB" sz="2400" dirty="0" err="1"/>
              <a:t>viibimise</a:t>
            </a:r>
            <a:r>
              <a:rPr lang="en-GB" sz="2400" dirty="0"/>
              <a:t> </a:t>
            </a:r>
            <a:r>
              <a:rPr lang="en-GB" sz="2400" dirty="0" err="1"/>
              <a:t>aeg</a:t>
            </a:r>
            <a:r>
              <a:rPr lang="en-GB" sz="2400" dirty="0"/>
              <a:t> </a:t>
            </a:r>
            <a:r>
              <a:rPr lang="en-GB" sz="2400" dirty="0" err="1"/>
              <a:t>koos</a:t>
            </a:r>
            <a:r>
              <a:rPr lang="en-GB" sz="2400" dirty="0"/>
              <a:t> </a:t>
            </a:r>
            <a:r>
              <a:rPr lang="en-GB" sz="2400" dirty="0" err="1"/>
              <a:t>kuupäevadega</a:t>
            </a:r>
            <a:r>
              <a:rPr lang="en-GB" sz="2400" dirty="0"/>
              <a:t> </a:t>
            </a:r>
            <a:r>
              <a:rPr lang="en-GB" sz="2400" dirty="0" err="1"/>
              <a:t>ning</a:t>
            </a:r>
            <a:r>
              <a:rPr lang="et-EE" sz="2400" dirty="0"/>
              <a:t> </a:t>
            </a:r>
            <a:r>
              <a:rPr lang="en-GB" sz="2400" dirty="0" err="1"/>
              <a:t>sisalduvate</a:t>
            </a:r>
            <a:r>
              <a:rPr lang="en-GB" sz="2400" dirty="0"/>
              <a:t> </a:t>
            </a:r>
            <a:r>
              <a:rPr lang="en-GB" sz="2400" dirty="0" err="1"/>
              <a:t>ööde</a:t>
            </a:r>
            <a:r>
              <a:rPr lang="en-GB" sz="2400" dirty="0"/>
              <a:t> </a:t>
            </a:r>
            <a:r>
              <a:rPr lang="en-GB" sz="2400" dirty="0" err="1"/>
              <a:t>arv</a:t>
            </a:r>
            <a:r>
              <a:rPr lang="en-GB" sz="2400" dirty="0"/>
              <a:t>, </a:t>
            </a:r>
            <a:r>
              <a:rPr lang="en-GB" sz="2400" dirty="0" err="1"/>
              <a:t>kui</a:t>
            </a:r>
            <a:r>
              <a:rPr lang="en-GB" sz="2400" dirty="0"/>
              <a:t> reis </a:t>
            </a:r>
            <a:r>
              <a:rPr lang="en-GB" sz="2400" dirty="0" err="1"/>
              <a:t>hõlmab</a:t>
            </a:r>
            <a:r>
              <a:rPr lang="en-GB" sz="2400" dirty="0"/>
              <a:t> </a:t>
            </a:r>
            <a:r>
              <a:rPr lang="en-GB" sz="2400" dirty="0" err="1"/>
              <a:t>majutust</a:t>
            </a:r>
            <a:r>
              <a:rPr lang="en-GB" sz="2400" dirty="0"/>
              <a:t>;</a:t>
            </a:r>
          </a:p>
          <a:p>
            <a:r>
              <a:rPr lang="en-GB" sz="2400" dirty="0"/>
              <a:t>2) </a:t>
            </a:r>
            <a:r>
              <a:rPr lang="en-GB" sz="2400" dirty="0" err="1"/>
              <a:t>reisitasu</a:t>
            </a:r>
            <a:r>
              <a:rPr lang="en-GB" sz="2400" dirty="0"/>
              <a:t> </a:t>
            </a:r>
            <a:r>
              <a:rPr lang="en-GB" sz="2400" dirty="0" err="1"/>
              <a:t>koguhind</a:t>
            </a:r>
            <a:r>
              <a:rPr lang="en-GB" sz="2400" dirty="0"/>
              <a:t> </a:t>
            </a:r>
            <a:r>
              <a:rPr lang="en-GB" sz="2400" dirty="0" err="1"/>
              <a:t>koos</a:t>
            </a:r>
            <a:r>
              <a:rPr lang="en-GB" sz="2400" dirty="0"/>
              <a:t> </a:t>
            </a:r>
            <a:r>
              <a:rPr lang="en-GB" sz="2400" dirty="0" err="1"/>
              <a:t>maksudega</a:t>
            </a:r>
            <a:r>
              <a:rPr lang="en-GB" sz="2400" dirty="0"/>
              <a:t> ja </a:t>
            </a:r>
            <a:r>
              <a:rPr lang="en-GB" sz="2400" dirty="0" err="1"/>
              <a:t>kõigi</a:t>
            </a:r>
            <a:r>
              <a:rPr lang="en-GB" sz="2400" dirty="0"/>
              <a:t> </a:t>
            </a:r>
            <a:r>
              <a:rPr lang="en-GB" sz="2400" dirty="0" err="1"/>
              <a:t>lisatasude</a:t>
            </a:r>
            <a:r>
              <a:rPr lang="et-EE" sz="2400" dirty="0" err="1"/>
              <a:t>ga</a:t>
            </a:r>
            <a:r>
              <a:rPr lang="et-EE" sz="2400" dirty="0"/>
              <a:t>;</a:t>
            </a:r>
            <a:endParaRPr lang="en-GB" sz="2400" dirty="0"/>
          </a:p>
          <a:p>
            <a:r>
              <a:rPr lang="et-EE" sz="2400" dirty="0"/>
              <a:t>3</a:t>
            </a:r>
            <a:r>
              <a:rPr lang="en-GB" sz="2400" dirty="0"/>
              <a:t>) </a:t>
            </a:r>
            <a:r>
              <a:rPr lang="en-GB" sz="2400" dirty="0" err="1"/>
              <a:t>maksmise</a:t>
            </a:r>
            <a:r>
              <a:rPr lang="en-GB" sz="2400" dirty="0"/>
              <a:t> </a:t>
            </a:r>
            <a:r>
              <a:rPr lang="en-GB" sz="2400" dirty="0" err="1"/>
              <a:t>kord</a:t>
            </a:r>
            <a:r>
              <a:rPr lang="en-GB" sz="2400" dirty="0"/>
              <a:t>, </a:t>
            </a:r>
            <a:r>
              <a:rPr lang="en-GB" sz="2400" dirty="0" err="1"/>
              <a:t>ettemakse</a:t>
            </a:r>
            <a:r>
              <a:rPr lang="et-EE" sz="2400" dirty="0"/>
              <a:t>d </a:t>
            </a:r>
            <a:r>
              <a:rPr lang="en-GB" sz="2400" dirty="0" err="1"/>
              <a:t>või</a:t>
            </a:r>
            <a:r>
              <a:rPr lang="en-GB" sz="2400" dirty="0"/>
              <a:t> </a:t>
            </a:r>
            <a:r>
              <a:rPr lang="en-GB" sz="2400" dirty="0" err="1"/>
              <a:t>protsent</a:t>
            </a:r>
            <a:r>
              <a:rPr lang="en-GB" sz="2400" dirty="0"/>
              <a:t> </a:t>
            </a:r>
            <a:r>
              <a:rPr lang="en-GB" sz="2400" dirty="0" err="1"/>
              <a:t>reisitasust</a:t>
            </a:r>
            <a:r>
              <a:rPr lang="en-GB" sz="2400" dirty="0"/>
              <a:t> ja </a:t>
            </a:r>
            <a:r>
              <a:rPr lang="en-GB" sz="2400" dirty="0" err="1"/>
              <a:t>ülejäänud</a:t>
            </a:r>
            <a:r>
              <a:rPr lang="en-GB" sz="2400" dirty="0"/>
              <a:t> summa</a:t>
            </a:r>
            <a:r>
              <a:rPr lang="et-EE" sz="2400" dirty="0"/>
              <a:t> </a:t>
            </a:r>
            <a:r>
              <a:rPr lang="en-GB" sz="2400" dirty="0" err="1"/>
              <a:t>maksmise</a:t>
            </a:r>
            <a:r>
              <a:rPr lang="en-GB" sz="2400" dirty="0"/>
              <a:t> </a:t>
            </a:r>
            <a:r>
              <a:rPr lang="en-GB" sz="2400" dirty="0" err="1"/>
              <a:t>tähtajad</a:t>
            </a:r>
            <a:r>
              <a:rPr lang="en-GB" sz="2400" dirty="0"/>
              <a:t> </a:t>
            </a:r>
            <a:r>
              <a:rPr lang="en-GB" sz="2400" dirty="0" err="1"/>
              <a:t>või</a:t>
            </a:r>
            <a:r>
              <a:rPr lang="en-GB" sz="2400" dirty="0"/>
              <a:t> </a:t>
            </a:r>
            <a:r>
              <a:rPr lang="en-GB" sz="2400" dirty="0" err="1"/>
              <a:t>muude</a:t>
            </a:r>
            <a:r>
              <a:rPr lang="en-GB" sz="2400" dirty="0"/>
              <a:t> </a:t>
            </a:r>
            <a:r>
              <a:rPr lang="en-GB" sz="2400" dirty="0" err="1"/>
              <a:t>tagatiste</a:t>
            </a:r>
            <a:r>
              <a:rPr lang="en-GB" sz="2400" dirty="0"/>
              <a:t> </a:t>
            </a:r>
            <a:r>
              <a:rPr lang="en-GB" sz="2400" dirty="0" err="1"/>
              <a:t>olemasolu</a:t>
            </a:r>
            <a:r>
              <a:rPr lang="en-GB" sz="2400" dirty="0"/>
              <a:t>, </a:t>
            </a:r>
            <a:r>
              <a:rPr lang="en-GB" sz="2400" dirty="0" err="1"/>
              <a:t>mida</a:t>
            </a:r>
            <a:r>
              <a:rPr lang="en-GB" sz="2400" dirty="0"/>
              <a:t> </a:t>
            </a:r>
            <a:r>
              <a:rPr lang="en-GB" sz="2400" dirty="0" err="1"/>
              <a:t>reisija</a:t>
            </a:r>
            <a:r>
              <a:rPr lang="en-GB" sz="2400" dirty="0"/>
              <a:t> </a:t>
            </a:r>
            <a:r>
              <a:rPr lang="en-GB" sz="2400" dirty="0" err="1"/>
              <a:t>peab</a:t>
            </a:r>
            <a:r>
              <a:rPr lang="en-GB" sz="2400" dirty="0"/>
              <a:t> </a:t>
            </a:r>
            <a:r>
              <a:rPr lang="en-GB" sz="2400" dirty="0" err="1"/>
              <a:t>maksma</a:t>
            </a:r>
            <a:r>
              <a:rPr lang="en-GB" sz="2400" dirty="0"/>
              <a:t> </a:t>
            </a:r>
            <a:r>
              <a:rPr lang="en-GB" sz="2400" dirty="0" err="1"/>
              <a:t>või</a:t>
            </a:r>
            <a:r>
              <a:rPr lang="en-GB" sz="2400" dirty="0"/>
              <a:t> </a:t>
            </a:r>
            <a:r>
              <a:rPr lang="en-GB" sz="2400" dirty="0" err="1"/>
              <a:t>esitama</a:t>
            </a:r>
            <a:r>
              <a:rPr lang="en-GB" sz="2400" dirty="0"/>
              <a:t>;</a:t>
            </a:r>
          </a:p>
          <a:p>
            <a:r>
              <a:rPr lang="et-EE" sz="2400" dirty="0"/>
              <a:t>4</a:t>
            </a:r>
            <a:r>
              <a:rPr lang="en-GB" sz="2400" dirty="0"/>
              <a:t>) </a:t>
            </a:r>
            <a:r>
              <a:rPr lang="en-GB" sz="2400" dirty="0" err="1"/>
              <a:t>sõidukite</a:t>
            </a:r>
            <a:r>
              <a:rPr lang="en-GB" sz="2400" dirty="0"/>
              <a:t> </a:t>
            </a:r>
            <a:r>
              <a:rPr lang="en-GB" sz="2400" dirty="0" err="1"/>
              <a:t>liik</a:t>
            </a:r>
            <a:r>
              <a:rPr lang="en-GB" sz="2400" dirty="0"/>
              <a:t>, </a:t>
            </a:r>
            <a:r>
              <a:rPr lang="en-GB" sz="2400" dirty="0" err="1"/>
              <a:t>veo</a:t>
            </a:r>
            <a:r>
              <a:rPr lang="en-GB" sz="2400" dirty="0"/>
              <a:t> </a:t>
            </a:r>
            <a:r>
              <a:rPr lang="en-GB" sz="2400" dirty="0" err="1"/>
              <a:t>iseloomustus</a:t>
            </a:r>
            <a:r>
              <a:rPr lang="en-GB" sz="2400" dirty="0"/>
              <a:t> ja </a:t>
            </a:r>
            <a:r>
              <a:rPr lang="en-GB" sz="2400" dirty="0" err="1"/>
              <a:t>klass</a:t>
            </a:r>
            <a:r>
              <a:rPr lang="et-EE" sz="2400" dirty="0"/>
              <a:t>; </a:t>
            </a:r>
            <a:r>
              <a:rPr lang="en-GB" sz="2400" dirty="0" err="1"/>
              <a:t>väljumise</a:t>
            </a:r>
            <a:r>
              <a:rPr lang="en-GB" sz="2400" dirty="0"/>
              <a:t> ja </a:t>
            </a:r>
            <a:r>
              <a:rPr lang="en-GB" sz="2400" dirty="0" err="1"/>
              <a:t>saabumise</a:t>
            </a:r>
            <a:r>
              <a:rPr lang="en-GB" sz="2400" dirty="0"/>
              <a:t> </a:t>
            </a:r>
            <a:r>
              <a:rPr lang="en-GB" sz="2400" dirty="0" err="1"/>
              <a:t>koht</a:t>
            </a:r>
            <a:r>
              <a:rPr lang="en-GB" sz="2400" dirty="0"/>
              <a:t>, </a:t>
            </a:r>
            <a:r>
              <a:rPr lang="en-GB" sz="2400" dirty="0" err="1"/>
              <a:t>kuupäev</a:t>
            </a:r>
            <a:r>
              <a:rPr lang="en-GB" sz="2400" dirty="0"/>
              <a:t> ja </a:t>
            </a:r>
            <a:r>
              <a:rPr lang="et-EE" sz="2400" dirty="0"/>
              <a:t>kella</a:t>
            </a:r>
            <a:r>
              <a:rPr lang="en-GB" sz="2400" dirty="0" err="1"/>
              <a:t>aeg</a:t>
            </a:r>
            <a:r>
              <a:rPr lang="et-EE" sz="2400" dirty="0"/>
              <a:t> (võib ligikaudne kui täpselt pole teada)</a:t>
            </a:r>
            <a:r>
              <a:rPr lang="en-GB" sz="2400" dirty="0"/>
              <a:t>,</a:t>
            </a:r>
            <a:r>
              <a:rPr lang="et-EE" sz="2400" dirty="0"/>
              <a:t> v</a:t>
            </a:r>
            <a:r>
              <a:rPr lang="en-GB" sz="2400" dirty="0" err="1"/>
              <a:t>ahepeatuste</a:t>
            </a:r>
            <a:r>
              <a:rPr lang="et-EE" sz="2400" dirty="0"/>
              <a:t> </a:t>
            </a:r>
            <a:r>
              <a:rPr lang="en-GB" sz="2400" dirty="0" err="1"/>
              <a:t>kestus</a:t>
            </a:r>
            <a:r>
              <a:rPr lang="en-GB" sz="2400" dirty="0"/>
              <a:t> ja </a:t>
            </a:r>
            <a:r>
              <a:rPr lang="en-GB" sz="2400" dirty="0" err="1"/>
              <a:t>kohad</a:t>
            </a:r>
            <a:r>
              <a:rPr lang="en-GB" sz="2400" dirty="0"/>
              <a:t> </a:t>
            </a:r>
            <a:r>
              <a:rPr lang="en-GB" sz="2400" dirty="0" err="1"/>
              <a:t>ning</a:t>
            </a:r>
            <a:r>
              <a:rPr lang="en-GB" sz="2400" dirty="0"/>
              <a:t> </a:t>
            </a:r>
            <a:r>
              <a:rPr lang="en-GB" sz="2400" dirty="0" err="1"/>
              <a:t>transpordiühendused</a:t>
            </a:r>
            <a:r>
              <a:rPr lang="et-EE" sz="2400" dirty="0"/>
              <a:t>;</a:t>
            </a:r>
            <a:endParaRPr lang="en-GB" sz="2400" dirty="0"/>
          </a:p>
        </p:txBody>
      </p:sp>
    </p:spTree>
    <p:extLst>
      <p:ext uri="{BB962C8B-B14F-4D97-AF65-F5344CB8AC3E}">
        <p14:creationId xmlns:p14="http://schemas.microsoft.com/office/powerpoint/2010/main" val="393838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503D-0ED2-4BCD-A16F-6204FB91D49E}"/>
              </a:ext>
            </a:extLst>
          </p:cNvPr>
          <p:cNvSpPr>
            <a:spLocks noGrp="1"/>
          </p:cNvSpPr>
          <p:nvPr>
            <p:ph type="title"/>
          </p:nvPr>
        </p:nvSpPr>
        <p:spPr/>
        <p:txBody>
          <a:bodyPr/>
          <a:lstStyle/>
          <a:p>
            <a:r>
              <a:rPr lang="et-EE" dirty="0"/>
              <a:t>KOHUSTUSLIK INFO</a:t>
            </a:r>
            <a:endParaRPr lang="en-GB" dirty="0"/>
          </a:p>
        </p:txBody>
      </p:sp>
      <p:sp>
        <p:nvSpPr>
          <p:cNvPr id="3" name="Content Placeholder 2">
            <a:extLst>
              <a:ext uri="{FF2B5EF4-FFF2-40B4-BE49-F238E27FC236}">
                <a16:creationId xmlns:a16="http://schemas.microsoft.com/office/drawing/2014/main" id="{E7FE5FE2-D145-4E12-B747-9107BFD990CA}"/>
              </a:ext>
            </a:extLst>
          </p:cNvPr>
          <p:cNvSpPr>
            <a:spLocks noGrp="1"/>
          </p:cNvSpPr>
          <p:nvPr>
            <p:ph idx="1"/>
          </p:nvPr>
        </p:nvSpPr>
        <p:spPr>
          <a:xfrm>
            <a:off x="1024128" y="1828800"/>
            <a:ext cx="9720071" cy="4480560"/>
          </a:xfrm>
        </p:spPr>
        <p:txBody>
          <a:bodyPr>
            <a:normAutofit/>
          </a:bodyPr>
          <a:lstStyle/>
          <a:p>
            <a:r>
              <a:rPr lang="et-EE" sz="2400" dirty="0"/>
              <a:t>5</a:t>
            </a:r>
            <a:r>
              <a:rPr lang="fi-FI" sz="2400" dirty="0"/>
              <a:t>) </a:t>
            </a:r>
            <a:r>
              <a:rPr lang="fi-FI" sz="2400" dirty="0" err="1"/>
              <a:t>majutuse</a:t>
            </a:r>
            <a:r>
              <a:rPr lang="fi-FI" sz="2400" dirty="0"/>
              <a:t> </a:t>
            </a:r>
            <a:r>
              <a:rPr lang="fi-FI" sz="2400" dirty="0" err="1"/>
              <a:t>liik</a:t>
            </a:r>
            <a:r>
              <a:rPr lang="fi-FI" sz="2400" dirty="0"/>
              <a:t>,</a:t>
            </a:r>
            <a:r>
              <a:rPr lang="et-EE" sz="2400" dirty="0"/>
              <a:t> </a:t>
            </a:r>
            <a:r>
              <a:rPr lang="fi-FI" sz="2400" dirty="0" err="1"/>
              <a:t>asukoht</a:t>
            </a:r>
            <a:r>
              <a:rPr lang="fi-FI" sz="2400" dirty="0"/>
              <a:t>, </a:t>
            </a:r>
            <a:r>
              <a:rPr lang="fi-FI" sz="2400" dirty="0" err="1"/>
              <a:t>järk</a:t>
            </a:r>
            <a:r>
              <a:rPr lang="fi-FI" sz="2400" dirty="0"/>
              <a:t> </a:t>
            </a:r>
            <a:r>
              <a:rPr lang="fi-FI" sz="2400" dirty="0" err="1"/>
              <a:t>või</a:t>
            </a:r>
            <a:r>
              <a:rPr lang="fi-FI" sz="2400" dirty="0"/>
              <a:t> </a:t>
            </a:r>
            <a:r>
              <a:rPr lang="fi-FI" sz="2400" dirty="0" err="1"/>
              <a:t>mugavusaste</a:t>
            </a:r>
            <a:r>
              <a:rPr lang="fi-FI" sz="2400" dirty="0"/>
              <a:t> ja </a:t>
            </a:r>
            <a:r>
              <a:rPr lang="fi-FI" sz="2400" dirty="0" err="1"/>
              <a:t>põhitunnused</a:t>
            </a:r>
            <a:r>
              <a:rPr lang="et-EE" sz="2400" dirty="0"/>
              <a:t>, k</a:t>
            </a:r>
            <a:r>
              <a:rPr lang="en-GB" sz="2400" dirty="0" err="1"/>
              <a:t>lassifikatsioon</a:t>
            </a:r>
            <a:r>
              <a:rPr lang="en-GB" sz="2400" dirty="0"/>
              <a:t>;</a:t>
            </a:r>
          </a:p>
          <a:p>
            <a:r>
              <a:rPr lang="et-EE" sz="2400" dirty="0"/>
              <a:t>6</a:t>
            </a:r>
            <a:r>
              <a:rPr lang="en-GB" sz="2400" dirty="0"/>
              <a:t>) </a:t>
            </a:r>
            <a:r>
              <a:rPr lang="en-GB" sz="2400" dirty="0" err="1"/>
              <a:t>toitlustamiskava</a:t>
            </a:r>
            <a:r>
              <a:rPr lang="en-GB" sz="2400" dirty="0"/>
              <a:t>;</a:t>
            </a:r>
          </a:p>
          <a:p>
            <a:r>
              <a:rPr lang="et-EE" sz="2400" dirty="0"/>
              <a:t>7</a:t>
            </a:r>
            <a:r>
              <a:rPr lang="en-GB" sz="2400" dirty="0"/>
              <a:t>) </a:t>
            </a:r>
            <a:r>
              <a:rPr lang="et-EE" sz="2400" dirty="0" err="1"/>
              <a:t>sihtr</a:t>
            </a:r>
            <a:r>
              <a:rPr lang="en-GB" sz="2400" dirty="0" err="1"/>
              <a:t>iigi</a:t>
            </a:r>
            <a:r>
              <a:rPr lang="en-GB" sz="2400" dirty="0"/>
              <a:t> </a:t>
            </a:r>
            <a:r>
              <a:rPr lang="en-GB" sz="2400" dirty="0" err="1"/>
              <a:t>passide</a:t>
            </a:r>
            <a:r>
              <a:rPr lang="en-GB" sz="2400" dirty="0"/>
              <a:t> ja </a:t>
            </a:r>
            <a:r>
              <a:rPr lang="en-GB" sz="2400" dirty="0" err="1"/>
              <a:t>viisadega</a:t>
            </a:r>
            <a:r>
              <a:rPr lang="en-GB" sz="2400" dirty="0"/>
              <a:t> </a:t>
            </a:r>
            <a:r>
              <a:rPr lang="en-GB" sz="2400" dirty="0" err="1"/>
              <a:t>seotud</a:t>
            </a:r>
            <a:r>
              <a:rPr lang="en-GB" sz="2400" dirty="0"/>
              <a:t> </a:t>
            </a:r>
            <a:r>
              <a:rPr lang="en-GB" sz="2400" dirty="0" err="1"/>
              <a:t>nõu</a:t>
            </a:r>
            <a:r>
              <a:rPr lang="et-EE" sz="2400" dirty="0" err="1"/>
              <a:t>ded</a:t>
            </a:r>
            <a:r>
              <a:rPr lang="en-GB" sz="2400" dirty="0"/>
              <a:t>, </a:t>
            </a:r>
            <a:r>
              <a:rPr lang="et-EE" sz="2400" dirty="0"/>
              <a:t>v</a:t>
            </a:r>
            <a:r>
              <a:rPr lang="en-GB" sz="2400" dirty="0" err="1"/>
              <a:t>iisa</a:t>
            </a:r>
            <a:r>
              <a:rPr lang="en-GB" sz="2400" dirty="0"/>
              <a:t> </a:t>
            </a:r>
            <a:r>
              <a:rPr lang="en-GB" sz="2400" dirty="0" err="1"/>
              <a:t>saamiseks</a:t>
            </a:r>
            <a:r>
              <a:rPr lang="en-GB" sz="2400" dirty="0"/>
              <a:t> </a:t>
            </a:r>
            <a:r>
              <a:rPr lang="en-GB" sz="2400" dirty="0" err="1"/>
              <a:t>kuluv</a:t>
            </a:r>
            <a:r>
              <a:rPr lang="en-GB" sz="2400" dirty="0"/>
              <a:t> </a:t>
            </a:r>
            <a:r>
              <a:rPr lang="et-EE" sz="2400" dirty="0"/>
              <a:t>a</a:t>
            </a:r>
            <a:r>
              <a:rPr lang="en-GB" sz="2400" dirty="0" err="1"/>
              <a:t>eg</a:t>
            </a:r>
            <a:r>
              <a:rPr lang="en-GB" sz="2400" dirty="0"/>
              <a:t>, </a:t>
            </a:r>
            <a:r>
              <a:rPr lang="en-GB" sz="2400" dirty="0" err="1"/>
              <a:t>teave</a:t>
            </a:r>
            <a:r>
              <a:rPr lang="en-GB" sz="2400" dirty="0"/>
              <a:t> </a:t>
            </a:r>
            <a:r>
              <a:rPr lang="en-GB" sz="2400" dirty="0" err="1"/>
              <a:t>tervisenõuete</a:t>
            </a:r>
            <a:r>
              <a:rPr lang="en-GB" sz="2400" dirty="0"/>
              <a:t> </a:t>
            </a:r>
            <a:r>
              <a:rPr lang="en-GB" sz="2400" dirty="0" err="1"/>
              <a:t>kohta</a:t>
            </a:r>
            <a:r>
              <a:rPr lang="en-GB" sz="2400" dirty="0"/>
              <a:t>;</a:t>
            </a:r>
          </a:p>
          <a:p>
            <a:r>
              <a:rPr lang="et-EE" sz="2400" dirty="0"/>
              <a:t>8</a:t>
            </a:r>
            <a:r>
              <a:rPr lang="fi-FI" sz="2400" dirty="0"/>
              <a:t>) min</a:t>
            </a:r>
            <a:r>
              <a:rPr lang="et-EE" sz="2400" dirty="0"/>
              <a:t>.</a:t>
            </a:r>
            <a:r>
              <a:rPr lang="fi-FI" sz="2400" dirty="0"/>
              <a:t> </a:t>
            </a:r>
            <a:r>
              <a:rPr lang="fi-FI" sz="2400" dirty="0" err="1"/>
              <a:t>inimeste</a:t>
            </a:r>
            <a:r>
              <a:rPr lang="fi-FI" sz="2400" dirty="0"/>
              <a:t> </a:t>
            </a:r>
            <a:r>
              <a:rPr lang="fi-FI" sz="2400" dirty="0" err="1"/>
              <a:t>arv</a:t>
            </a:r>
            <a:r>
              <a:rPr lang="fi-FI" sz="2400" dirty="0"/>
              <a:t>, </a:t>
            </a:r>
            <a:r>
              <a:rPr lang="fi-FI" sz="2400" dirty="0" err="1"/>
              <a:t>mis</a:t>
            </a:r>
            <a:r>
              <a:rPr lang="fi-FI" sz="2400" dirty="0"/>
              <a:t> on </a:t>
            </a:r>
            <a:r>
              <a:rPr lang="fi-FI" sz="2400" dirty="0" err="1"/>
              <a:t>vajalik</a:t>
            </a:r>
            <a:r>
              <a:rPr lang="fi-FI" sz="2400" dirty="0"/>
              <a:t> </a:t>
            </a:r>
            <a:r>
              <a:rPr lang="fi-FI" sz="2400" dirty="0" err="1"/>
              <a:t>pakettreisi</a:t>
            </a:r>
            <a:r>
              <a:rPr lang="fi-FI" sz="2400" dirty="0"/>
              <a:t> </a:t>
            </a:r>
            <a:r>
              <a:rPr lang="fi-FI" sz="2400" dirty="0" err="1"/>
              <a:t>toimumiseks</a:t>
            </a:r>
            <a:r>
              <a:rPr lang="fi-FI" sz="2400" dirty="0"/>
              <a:t>, </a:t>
            </a:r>
            <a:r>
              <a:rPr lang="et-EE" sz="2400" dirty="0"/>
              <a:t>a</a:t>
            </a:r>
            <a:r>
              <a:rPr lang="en-GB" sz="2400" dirty="0" err="1"/>
              <a:t>eg</a:t>
            </a:r>
            <a:r>
              <a:rPr lang="en-GB" sz="2400" dirty="0"/>
              <a:t> </a:t>
            </a:r>
            <a:r>
              <a:rPr lang="en-GB" sz="2400" dirty="0" err="1"/>
              <a:t>lepingust</a:t>
            </a:r>
            <a:r>
              <a:rPr lang="en-GB" sz="2400" dirty="0"/>
              <a:t> </a:t>
            </a:r>
            <a:r>
              <a:rPr lang="en-GB" sz="2400" dirty="0" err="1"/>
              <a:t>taganeda</a:t>
            </a:r>
            <a:r>
              <a:rPr lang="en-GB" sz="2400" dirty="0"/>
              <a:t>;</a:t>
            </a:r>
          </a:p>
          <a:p>
            <a:r>
              <a:rPr lang="et-EE" sz="2400" dirty="0"/>
              <a:t>9</a:t>
            </a:r>
            <a:r>
              <a:rPr lang="en-GB" sz="2400" dirty="0"/>
              <a:t>) </a:t>
            </a:r>
            <a:r>
              <a:rPr lang="en-GB" sz="2400" dirty="0" err="1"/>
              <a:t>külastused</a:t>
            </a:r>
            <a:r>
              <a:rPr lang="en-GB" sz="2400" dirty="0"/>
              <a:t>, </a:t>
            </a:r>
            <a:r>
              <a:rPr lang="en-GB" sz="2400" dirty="0" err="1"/>
              <a:t>ekskursioonid</a:t>
            </a:r>
            <a:r>
              <a:rPr lang="en-GB" sz="2400" dirty="0"/>
              <a:t> ja </a:t>
            </a:r>
            <a:r>
              <a:rPr lang="en-GB" sz="2400" dirty="0" err="1"/>
              <a:t>muud</a:t>
            </a:r>
            <a:r>
              <a:rPr lang="en-GB" sz="2400" dirty="0"/>
              <a:t> </a:t>
            </a:r>
            <a:r>
              <a:rPr lang="en-GB" sz="2400" dirty="0" err="1"/>
              <a:t>teenused</a:t>
            </a:r>
            <a:r>
              <a:rPr lang="en-GB" sz="2400" dirty="0"/>
              <a:t>, </a:t>
            </a:r>
            <a:r>
              <a:rPr lang="en-GB" sz="2400" dirty="0" err="1"/>
              <a:t>mille</a:t>
            </a:r>
            <a:r>
              <a:rPr lang="en-GB" sz="2400" dirty="0"/>
              <a:t> hind </a:t>
            </a:r>
            <a:r>
              <a:rPr lang="en-GB" sz="2400" dirty="0" err="1"/>
              <a:t>sisaldub</a:t>
            </a:r>
            <a:r>
              <a:rPr lang="en-GB" sz="2400" dirty="0"/>
              <a:t> </a:t>
            </a:r>
            <a:r>
              <a:rPr lang="en-GB" sz="2400" dirty="0" err="1"/>
              <a:t>reisitasus</a:t>
            </a:r>
            <a:r>
              <a:rPr lang="en-GB" sz="2400" dirty="0"/>
              <a:t>;</a:t>
            </a:r>
          </a:p>
          <a:p>
            <a:r>
              <a:rPr lang="et-EE" sz="2400" dirty="0"/>
              <a:t>10</a:t>
            </a:r>
            <a:r>
              <a:rPr lang="en-GB" sz="2400" dirty="0"/>
              <a:t>) </a:t>
            </a:r>
            <a:r>
              <a:rPr lang="en-GB" sz="2400" dirty="0" err="1"/>
              <a:t>teave</a:t>
            </a:r>
            <a:r>
              <a:rPr lang="et-EE" sz="2400" dirty="0"/>
              <a:t>,</a:t>
            </a:r>
            <a:r>
              <a:rPr lang="en-GB" sz="2400" dirty="0"/>
              <a:t> kas </a:t>
            </a:r>
            <a:r>
              <a:rPr lang="en-GB" sz="2400" dirty="0" err="1"/>
              <a:t>reisiteenust</a:t>
            </a:r>
            <a:r>
              <a:rPr lang="en-GB" sz="2400" dirty="0"/>
              <a:t> </a:t>
            </a:r>
            <a:r>
              <a:rPr lang="en-GB" sz="2400" dirty="0" err="1"/>
              <a:t>pakutakse</a:t>
            </a:r>
            <a:r>
              <a:rPr lang="en-GB" sz="2400" dirty="0"/>
              <a:t> </a:t>
            </a:r>
            <a:r>
              <a:rPr lang="en-GB" sz="2400" dirty="0" err="1"/>
              <a:t>koos</a:t>
            </a:r>
            <a:r>
              <a:rPr lang="en-GB" sz="2400" dirty="0"/>
              <a:t> </a:t>
            </a:r>
            <a:r>
              <a:rPr lang="en-GB" sz="2400" dirty="0" err="1"/>
              <a:t>rühmaga</a:t>
            </a:r>
            <a:r>
              <a:rPr lang="en-GB" sz="2400" dirty="0"/>
              <a:t>, </a:t>
            </a:r>
            <a:r>
              <a:rPr lang="en-GB" sz="2400" dirty="0" err="1"/>
              <a:t>eeldatav</a:t>
            </a:r>
            <a:r>
              <a:rPr lang="en-GB" sz="2400" dirty="0"/>
              <a:t> </a:t>
            </a:r>
            <a:r>
              <a:rPr lang="en-GB" sz="2400" dirty="0" err="1"/>
              <a:t>rühma</a:t>
            </a:r>
            <a:r>
              <a:rPr lang="en-GB" sz="2400" dirty="0"/>
              <a:t> </a:t>
            </a:r>
            <a:r>
              <a:rPr lang="en-GB" sz="2400" dirty="0" err="1"/>
              <a:t>suurus</a:t>
            </a:r>
            <a:r>
              <a:rPr lang="en-GB" sz="2400" dirty="0"/>
              <a:t>;</a:t>
            </a:r>
          </a:p>
          <a:p>
            <a:r>
              <a:rPr lang="en-GB" sz="2400" dirty="0"/>
              <a:t>1</a:t>
            </a:r>
            <a:r>
              <a:rPr lang="et-EE" sz="2400" dirty="0"/>
              <a:t>1</a:t>
            </a:r>
            <a:r>
              <a:rPr lang="en-GB" sz="2400" dirty="0"/>
              <a:t>) keel, </a:t>
            </a:r>
            <a:r>
              <a:rPr lang="en-GB" sz="2400" dirty="0" err="1"/>
              <a:t>milles</a:t>
            </a:r>
            <a:r>
              <a:rPr lang="en-GB" sz="2400" dirty="0"/>
              <a:t> </a:t>
            </a:r>
            <a:r>
              <a:rPr lang="en-GB" sz="2400" dirty="0" err="1"/>
              <a:t>osutatakse</a:t>
            </a:r>
            <a:r>
              <a:rPr lang="en-GB" sz="2400" dirty="0"/>
              <a:t> </a:t>
            </a:r>
            <a:r>
              <a:rPr lang="en-GB" sz="2400" dirty="0" err="1"/>
              <a:t>muid</a:t>
            </a:r>
            <a:r>
              <a:rPr lang="en-GB" sz="2400" dirty="0"/>
              <a:t> </a:t>
            </a:r>
            <a:r>
              <a:rPr lang="en-GB" sz="2400" dirty="0" err="1"/>
              <a:t>turismiteenuseid</a:t>
            </a:r>
            <a:r>
              <a:rPr lang="en-GB" sz="2400" dirty="0"/>
              <a:t>, </a:t>
            </a:r>
            <a:r>
              <a:rPr lang="en-GB" sz="2400" dirty="0" err="1"/>
              <a:t>kui</a:t>
            </a:r>
            <a:r>
              <a:rPr lang="et-EE" sz="2400" dirty="0"/>
              <a:t> kasutamiseks on oskus vajalik;</a:t>
            </a:r>
            <a:endParaRPr lang="en-GB" sz="2400" dirty="0"/>
          </a:p>
        </p:txBody>
      </p:sp>
    </p:spTree>
    <p:extLst>
      <p:ext uri="{BB962C8B-B14F-4D97-AF65-F5344CB8AC3E}">
        <p14:creationId xmlns:p14="http://schemas.microsoft.com/office/powerpoint/2010/main" val="4036569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152C-4E51-42B5-9AFA-D52AB43E7FDD}"/>
              </a:ext>
            </a:extLst>
          </p:cNvPr>
          <p:cNvSpPr>
            <a:spLocks noGrp="1"/>
          </p:cNvSpPr>
          <p:nvPr>
            <p:ph type="title"/>
          </p:nvPr>
        </p:nvSpPr>
        <p:spPr/>
        <p:txBody>
          <a:bodyPr/>
          <a:lstStyle/>
          <a:p>
            <a:r>
              <a:rPr lang="et-EE" dirty="0"/>
              <a:t>Kohustuslik info</a:t>
            </a:r>
            <a:endParaRPr lang="en-GB" dirty="0"/>
          </a:p>
        </p:txBody>
      </p:sp>
      <p:sp>
        <p:nvSpPr>
          <p:cNvPr id="3" name="Content Placeholder 2">
            <a:extLst>
              <a:ext uri="{FF2B5EF4-FFF2-40B4-BE49-F238E27FC236}">
                <a16:creationId xmlns:a16="http://schemas.microsoft.com/office/drawing/2014/main" id="{EA175506-A0ED-4771-AE78-E154EF13D38D}"/>
              </a:ext>
            </a:extLst>
          </p:cNvPr>
          <p:cNvSpPr>
            <a:spLocks noGrp="1"/>
          </p:cNvSpPr>
          <p:nvPr>
            <p:ph idx="1"/>
          </p:nvPr>
        </p:nvSpPr>
        <p:spPr/>
        <p:txBody>
          <a:bodyPr>
            <a:noAutofit/>
          </a:bodyPr>
          <a:lstStyle/>
          <a:p>
            <a:r>
              <a:rPr lang="en-GB" sz="2400" dirty="0"/>
              <a:t>1</a:t>
            </a:r>
            <a:r>
              <a:rPr lang="et-EE" sz="2400" dirty="0"/>
              <a:t>2</a:t>
            </a:r>
            <a:r>
              <a:rPr lang="en-GB" sz="2400" dirty="0"/>
              <a:t>) kas </a:t>
            </a:r>
            <a:r>
              <a:rPr lang="et-EE" sz="2400" dirty="0"/>
              <a:t>r</a:t>
            </a:r>
            <a:r>
              <a:rPr lang="en-GB" sz="2400" dirty="0" err="1"/>
              <a:t>eis</a:t>
            </a:r>
            <a:r>
              <a:rPr lang="en-GB" sz="2400" dirty="0"/>
              <a:t> on </a:t>
            </a:r>
            <a:r>
              <a:rPr lang="en-GB" sz="2400" dirty="0" err="1"/>
              <a:t>sobiv</a:t>
            </a:r>
            <a:r>
              <a:rPr lang="en-GB" sz="2400" dirty="0"/>
              <a:t> </a:t>
            </a:r>
            <a:r>
              <a:rPr lang="en-GB" sz="2400" dirty="0" err="1"/>
              <a:t>piiratud</a:t>
            </a:r>
            <a:r>
              <a:rPr lang="en-GB" sz="2400" dirty="0"/>
              <a:t> </a:t>
            </a:r>
            <a:r>
              <a:rPr lang="en-GB" sz="2400" dirty="0" err="1"/>
              <a:t>liikumisvõimega</a:t>
            </a:r>
            <a:r>
              <a:rPr lang="en-GB" sz="2400" dirty="0"/>
              <a:t> </a:t>
            </a:r>
            <a:r>
              <a:rPr lang="en-GB" sz="2400" dirty="0" err="1"/>
              <a:t>isiku</a:t>
            </a:r>
            <a:r>
              <a:rPr lang="en-GB" sz="2400" dirty="0"/>
              <a:t> </a:t>
            </a:r>
            <a:r>
              <a:rPr lang="en-GB" sz="2400" dirty="0" err="1"/>
              <a:t>jaoks</a:t>
            </a:r>
            <a:r>
              <a:rPr lang="et-EE" sz="2400" dirty="0"/>
              <a:t>, põhjendused konkreetsel juhul</a:t>
            </a:r>
            <a:r>
              <a:rPr lang="en-GB" sz="2400" dirty="0"/>
              <a:t>;</a:t>
            </a:r>
          </a:p>
          <a:p>
            <a:r>
              <a:rPr lang="en-GB" sz="2400" dirty="0"/>
              <a:t>1</a:t>
            </a:r>
            <a:r>
              <a:rPr lang="et-EE" sz="2400" dirty="0"/>
              <a:t>3</a:t>
            </a:r>
            <a:r>
              <a:rPr lang="en-GB" sz="2400" dirty="0"/>
              <a:t>) </a:t>
            </a:r>
            <a:r>
              <a:rPr lang="en-GB" sz="2400" dirty="0" err="1"/>
              <a:t>reisikorraldaja</a:t>
            </a:r>
            <a:r>
              <a:rPr lang="en-GB" sz="2400" dirty="0"/>
              <a:t> </a:t>
            </a:r>
            <a:r>
              <a:rPr lang="et-EE" sz="2400" dirty="0"/>
              <a:t>ja</a:t>
            </a:r>
            <a:r>
              <a:rPr lang="en-GB" sz="2400" dirty="0"/>
              <a:t> </a:t>
            </a:r>
            <a:r>
              <a:rPr lang="en-GB" sz="2400" dirty="0" err="1"/>
              <a:t>vahendaja</a:t>
            </a:r>
            <a:r>
              <a:rPr lang="en-GB" sz="2400" dirty="0"/>
              <a:t> </a:t>
            </a:r>
            <a:r>
              <a:rPr lang="en-GB" sz="2400" dirty="0" err="1"/>
              <a:t>ärinimi</a:t>
            </a:r>
            <a:r>
              <a:rPr lang="en-GB" sz="2400" dirty="0"/>
              <a:t>, </a:t>
            </a:r>
            <a:r>
              <a:rPr lang="en-GB" sz="2400" dirty="0" err="1"/>
              <a:t>asukoha</a:t>
            </a:r>
            <a:r>
              <a:rPr lang="en-GB" sz="2400" dirty="0"/>
              <a:t> </a:t>
            </a:r>
            <a:r>
              <a:rPr lang="en-GB" sz="2400" dirty="0" err="1"/>
              <a:t>aadress</a:t>
            </a:r>
            <a:r>
              <a:rPr lang="en-GB" sz="2400" dirty="0"/>
              <a:t>, </a:t>
            </a:r>
            <a:r>
              <a:rPr lang="en-GB" sz="2400" dirty="0" err="1"/>
              <a:t>telefoninumber</a:t>
            </a:r>
            <a:r>
              <a:rPr lang="en-GB" sz="2400" dirty="0"/>
              <a:t> ja e-</a:t>
            </a:r>
            <a:r>
              <a:rPr lang="en-GB" sz="2400" dirty="0" err="1"/>
              <a:t>posti</a:t>
            </a:r>
            <a:r>
              <a:rPr lang="en-GB" sz="2400" dirty="0"/>
              <a:t> </a:t>
            </a:r>
            <a:r>
              <a:rPr lang="en-GB" sz="2400" dirty="0" err="1"/>
              <a:t>aadress</a:t>
            </a:r>
            <a:r>
              <a:rPr lang="en-GB" sz="2400" dirty="0"/>
              <a:t>;</a:t>
            </a:r>
          </a:p>
          <a:p>
            <a:r>
              <a:rPr lang="en-GB" sz="2400" dirty="0"/>
              <a:t>1</a:t>
            </a:r>
            <a:r>
              <a:rPr lang="et-EE" sz="2400" dirty="0"/>
              <a:t>4</a:t>
            </a:r>
            <a:r>
              <a:rPr lang="en-GB" sz="2400" dirty="0"/>
              <a:t>) </a:t>
            </a:r>
            <a:r>
              <a:rPr lang="en-GB" sz="2400" dirty="0" err="1"/>
              <a:t>teave</a:t>
            </a:r>
            <a:r>
              <a:rPr lang="en-GB" sz="2400" dirty="0"/>
              <a:t>, et </a:t>
            </a:r>
            <a:r>
              <a:rPr lang="en-GB" sz="2400" dirty="0" err="1"/>
              <a:t>reisija</a:t>
            </a:r>
            <a:r>
              <a:rPr lang="en-GB" sz="2400" dirty="0"/>
              <a:t> </a:t>
            </a:r>
            <a:r>
              <a:rPr lang="en-GB" sz="2400" dirty="0" err="1"/>
              <a:t>võib</a:t>
            </a:r>
            <a:r>
              <a:rPr lang="en-GB" sz="2400" dirty="0"/>
              <a:t> </a:t>
            </a:r>
            <a:r>
              <a:rPr lang="en-GB" sz="2400" dirty="0" err="1"/>
              <a:t>lepingust</a:t>
            </a:r>
            <a:r>
              <a:rPr lang="en-GB" sz="2400" dirty="0"/>
              <a:t> </a:t>
            </a:r>
            <a:r>
              <a:rPr lang="en-GB" sz="2400" dirty="0" err="1"/>
              <a:t>enne</a:t>
            </a:r>
            <a:r>
              <a:rPr lang="en-GB" sz="2400" dirty="0"/>
              <a:t> </a:t>
            </a:r>
            <a:r>
              <a:rPr lang="en-GB" sz="2400" dirty="0" err="1"/>
              <a:t>pakettreisi</a:t>
            </a:r>
            <a:r>
              <a:rPr lang="en-GB" sz="2400" dirty="0"/>
              <a:t> </a:t>
            </a:r>
            <a:r>
              <a:rPr lang="en-GB" sz="2400" dirty="0" err="1"/>
              <a:t>algust</a:t>
            </a:r>
            <a:r>
              <a:rPr lang="en-GB" sz="2400" dirty="0"/>
              <a:t> </a:t>
            </a:r>
            <a:r>
              <a:rPr lang="en-GB" sz="2400" dirty="0" err="1"/>
              <a:t>igal</a:t>
            </a:r>
            <a:r>
              <a:rPr lang="en-GB" sz="2400" dirty="0"/>
              <a:t> </a:t>
            </a:r>
            <a:r>
              <a:rPr lang="en-GB" sz="2400" dirty="0" err="1"/>
              <a:t>ajal</a:t>
            </a:r>
            <a:r>
              <a:rPr lang="en-GB" sz="2400" dirty="0"/>
              <a:t> </a:t>
            </a:r>
            <a:r>
              <a:rPr lang="en-GB" sz="2400" dirty="0" err="1"/>
              <a:t>taganeda</a:t>
            </a:r>
            <a:r>
              <a:rPr lang="en-GB" sz="2400" dirty="0"/>
              <a:t>, </a:t>
            </a:r>
            <a:r>
              <a:rPr lang="en-GB" sz="2400" dirty="0" err="1"/>
              <a:t>makstes</a:t>
            </a:r>
            <a:r>
              <a:rPr lang="en-GB" sz="2400" dirty="0"/>
              <a:t> </a:t>
            </a:r>
            <a:r>
              <a:rPr lang="en-GB" sz="2400" dirty="0" err="1"/>
              <a:t>käesoleva</a:t>
            </a:r>
            <a:r>
              <a:rPr lang="et-EE" sz="2400" dirty="0"/>
              <a:t> </a:t>
            </a:r>
            <a:r>
              <a:rPr lang="en-GB" sz="2400" dirty="0" err="1"/>
              <a:t>arvutatud</a:t>
            </a:r>
            <a:r>
              <a:rPr lang="en-GB" sz="2400" dirty="0"/>
              <a:t> </a:t>
            </a:r>
            <a:r>
              <a:rPr lang="en-GB" sz="2400" dirty="0" err="1"/>
              <a:t>hüvitise</a:t>
            </a:r>
            <a:r>
              <a:rPr lang="en-GB" sz="2400" dirty="0"/>
              <a:t> </a:t>
            </a:r>
            <a:r>
              <a:rPr lang="en-GB" sz="2400" dirty="0" err="1"/>
              <a:t>või</a:t>
            </a:r>
            <a:r>
              <a:rPr lang="en-GB" sz="2400" dirty="0"/>
              <a:t> </a:t>
            </a:r>
            <a:r>
              <a:rPr lang="en-GB" sz="2400" dirty="0" err="1"/>
              <a:t>lepingus</a:t>
            </a:r>
            <a:r>
              <a:rPr lang="en-GB" sz="2400" dirty="0"/>
              <a:t> </a:t>
            </a:r>
            <a:r>
              <a:rPr lang="en-GB" sz="2400" dirty="0" err="1"/>
              <a:t>kokkulepitud</a:t>
            </a:r>
            <a:r>
              <a:rPr lang="en-GB" sz="2400" dirty="0"/>
              <a:t> </a:t>
            </a:r>
            <a:r>
              <a:rPr lang="en-GB" sz="2400" dirty="0" err="1"/>
              <a:t>hüvitise</a:t>
            </a:r>
            <a:r>
              <a:rPr lang="en-GB" sz="2400" dirty="0"/>
              <a:t>;</a:t>
            </a:r>
          </a:p>
          <a:p>
            <a:r>
              <a:rPr lang="en-GB" sz="2400" dirty="0"/>
              <a:t>1</a:t>
            </a:r>
            <a:r>
              <a:rPr lang="et-EE" sz="2400" dirty="0"/>
              <a:t>5</a:t>
            </a:r>
            <a:r>
              <a:rPr lang="en-GB" sz="2400" dirty="0"/>
              <a:t>) </a:t>
            </a:r>
            <a:r>
              <a:rPr lang="en-GB" sz="2400" dirty="0" err="1"/>
              <a:t>teave</a:t>
            </a:r>
            <a:r>
              <a:rPr lang="en-GB" sz="2400" dirty="0"/>
              <a:t> </a:t>
            </a:r>
            <a:r>
              <a:rPr lang="en-GB" sz="2400" dirty="0" err="1"/>
              <a:t>vabatahtliku</a:t>
            </a:r>
            <a:r>
              <a:rPr lang="en-GB" sz="2400" dirty="0"/>
              <a:t> </a:t>
            </a:r>
            <a:r>
              <a:rPr lang="en-GB" sz="2400" dirty="0" err="1"/>
              <a:t>või</a:t>
            </a:r>
            <a:r>
              <a:rPr lang="en-GB" sz="2400" dirty="0"/>
              <a:t> </a:t>
            </a:r>
            <a:r>
              <a:rPr lang="en-GB" sz="2400" dirty="0" err="1"/>
              <a:t>kohustusliku</a:t>
            </a:r>
            <a:r>
              <a:rPr lang="en-GB" sz="2400" dirty="0"/>
              <a:t> </a:t>
            </a:r>
            <a:r>
              <a:rPr lang="en-GB" sz="2400" dirty="0" err="1"/>
              <a:t>kindlustuse</a:t>
            </a:r>
            <a:r>
              <a:rPr lang="en-GB" sz="2400" dirty="0"/>
              <a:t> </a:t>
            </a:r>
            <a:r>
              <a:rPr lang="en-GB" sz="2400" dirty="0" err="1"/>
              <a:t>kohta</a:t>
            </a:r>
            <a:r>
              <a:rPr lang="en-GB" sz="2400" dirty="0"/>
              <a:t>, mis </a:t>
            </a:r>
            <a:r>
              <a:rPr lang="en-GB" sz="2400" dirty="0" err="1"/>
              <a:t>katab</a:t>
            </a:r>
            <a:r>
              <a:rPr lang="en-GB" sz="2400" dirty="0"/>
              <a:t> </a:t>
            </a:r>
            <a:r>
              <a:rPr lang="en-GB" sz="2400" dirty="0" err="1"/>
              <a:t>reisijapoolse</a:t>
            </a:r>
            <a:r>
              <a:rPr lang="en-GB" sz="2400" dirty="0"/>
              <a:t> </a:t>
            </a:r>
            <a:r>
              <a:rPr lang="en-GB" sz="2400" dirty="0" err="1"/>
              <a:t>lepingust</a:t>
            </a:r>
            <a:r>
              <a:rPr lang="en-GB" sz="2400" dirty="0"/>
              <a:t> </a:t>
            </a:r>
            <a:r>
              <a:rPr lang="en-GB" sz="2400" dirty="0" err="1"/>
              <a:t>taganemise</a:t>
            </a:r>
            <a:r>
              <a:rPr lang="en-GB" sz="2400" dirty="0"/>
              <a:t> </a:t>
            </a:r>
            <a:r>
              <a:rPr lang="en-GB" sz="2400" dirty="0" err="1"/>
              <a:t>kulud</a:t>
            </a:r>
            <a:r>
              <a:rPr lang="et-EE" sz="2400" dirty="0"/>
              <a:t> v</a:t>
            </a:r>
            <a:r>
              <a:rPr lang="en-GB" sz="2400" dirty="0" err="1"/>
              <a:t>õi</a:t>
            </a:r>
            <a:r>
              <a:rPr lang="en-GB" sz="2400" dirty="0"/>
              <a:t> </a:t>
            </a:r>
            <a:r>
              <a:rPr lang="et-EE" sz="2400" dirty="0"/>
              <a:t>kahjujuhtumite kulud;</a:t>
            </a:r>
          </a:p>
          <a:p>
            <a:r>
              <a:rPr lang="et-EE" sz="2400" dirty="0"/>
              <a:t>16) </a:t>
            </a:r>
            <a:r>
              <a:rPr lang="en-GB" sz="2400" dirty="0" err="1"/>
              <a:t>kohapealse</a:t>
            </a:r>
            <a:r>
              <a:rPr lang="en-GB" sz="2400" dirty="0"/>
              <a:t> </a:t>
            </a:r>
            <a:r>
              <a:rPr lang="en-GB" sz="2400" dirty="0" err="1"/>
              <a:t>esindaja</a:t>
            </a:r>
            <a:r>
              <a:rPr lang="en-GB" sz="2400" dirty="0"/>
              <a:t> </a:t>
            </a:r>
            <a:r>
              <a:rPr lang="en-GB" sz="2400" dirty="0" err="1"/>
              <a:t>nimi</a:t>
            </a:r>
            <a:r>
              <a:rPr lang="en-GB" sz="2400" dirty="0"/>
              <a:t>, </a:t>
            </a:r>
            <a:r>
              <a:rPr lang="en-GB" sz="2400" dirty="0" err="1"/>
              <a:t>andmed</a:t>
            </a:r>
            <a:r>
              <a:rPr lang="en-GB" sz="2400" dirty="0"/>
              <a:t>, </a:t>
            </a:r>
            <a:r>
              <a:rPr lang="en-GB" sz="2400" dirty="0" err="1"/>
              <a:t>või</a:t>
            </a:r>
            <a:r>
              <a:rPr lang="en-GB" sz="2400" dirty="0"/>
              <a:t> </a:t>
            </a:r>
            <a:r>
              <a:rPr lang="en-GB" sz="2400" dirty="0" err="1"/>
              <a:t>kontakt</a:t>
            </a:r>
            <a:r>
              <a:rPr lang="en-GB" sz="2400" dirty="0"/>
              <a:t> 24h</a:t>
            </a:r>
            <a:r>
              <a:rPr lang="et-EE" sz="2400" dirty="0"/>
              <a:t> (võib hiljem)</a:t>
            </a:r>
            <a:endParaRPr lang="en-GB" sz="2400" dirty="0"/>
          </a:p>
        </p:txBody>
      </p:sp>
    </p:spTree>
    <p:extLst>
      <p:ext uri="{BB962C8B-B14F-4D97-AF65-F5344CB8AC3E}">
        <p14:creationId xmlns:p14="http://schemas.microsoft.com/office/powerpoint/2010/main" val="148158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3EFB-4B52-4963-A5B3-EAC2E36246AE}"/>
              </a:ext>
            </a:extLst>
          </p:cNvPr>
          <p:cNvSpPr>
            <a:spLocks noGrp="1"/>
          </p:cNvSpPr>
          <p:nvPr>
            <p:ph type="title"/>
          </p:nvPr>
        </p:nvSpPr>
        <p:spPr/>
        <p:txBody>
          <a:bodyPr/>
          <a:lstStyle/>
          <a:p>
            <a:r>
              <a:rPr lang="et-EE" dirty="0"/>
              <a:t>Lisatasude tähtsus</a:t>
            </a:r>
            <a:endParaRPr lang="en-GB" dirty="0"/>
          </a:p>
        </p:txBody>
      </p:sp>
      <p:sp>
        <p:nvSpPr>
          <p:cNvPr id="3" name="Content Placeholder 2">
            <a:extLst>
              <a:ext uri="{FF2B5EF4-FFF2-40B4-BE49-F238E27FC236}">
                <a16:creationId xmlns:a16="http://schemas.microsoft.com/office/drawing/2014/main" id="{563E23E7-1C64-4A05-95C1-8E5D2D7465C8}"/>
              </a:ext>
            </a:extLst>
          </p:cNvPr>
          <p:cNvSpPr>
            <a:spLocks noGrp="1"/>
          </p:cNvSpPr>
          <p:nvPr>
            <p:ph idx="1"/>
          </p:nvPr>
        </p:nvSpPr>
        <p:spPr/>
        <p:txBody>
          <a:bodyPr/>
          <a:lstStyle/>
          <a:p>
            <a:endParaRPr lang="et-EE" dirty="0"/>
          </a:p>
          <a:p>
            <a:endParaRPr lang="en-GB" sz="2800" dirty="0"/>
          </a:p>
          <a:p>
            <a:r>
              <a:rPr lang="en-GB" sz="2800" dirty="0" err="1"/>
              <a:t>Kui</a:t>
            </a:r>
            <a:r>
              <a:rPr lang="en-GB" sz="2800" dirty="0"/>
              <a:t> </a:t>
            </a:r>
            <a:r>
              <a:rPr lang="en-GB" sz="2800" dirty="0" err="1"/>
              <a:t>reisikorraldaja</a:t>
            </a:r>
            <a:r>
              <a:rPr lang="en-GB" sz="2800" dirty="0"/>
              <a:t> </a:t>
            </a:r>
            <a:r>
              <a:rPr lang="et-EE" sz="2800" dirty="0"/>
              <a:t>või </a:t>
            </a:r>
            <a:r>
              <a:rPr lang="en-GB" sz="2800" dirty="0" err="1"/>
              <a:t>vahendaja</a:t>
            </a:r>
            <a:r>
              <a:rPr lang="en-GB" sz="2800" dirty="0"/>
              <a:t> </a:t>
            </a:r>
            <a:r>
              <a:rPr lang="en-GB" sz="2800" dirty="0" err="1"/>
              <a:t>ei</a:t>
            </a:r>
            <a:r>
              <a:rPr lang="en-GB" sz="2800" dirty="0"/>
              <a:t> ole </a:t>
            </a:r>
            <a:r>
              <a:rPr lang="et-EE" sz="2800" dirty="0"/>
              <a:t>õigeaegselt </a:t>
            </a:r>
            <a:r>
              <a:rPr lang="en-GB" sz="2800" dirty="0" err="1"/>
              <a:t>teavita</a:t>
            </a:r>
            <a:r>
              <a:rPr lang="et-EE" sz="2800" dirty="0" err="1"/>
              <a:t>nud</a:t>
            </a:r>
            <a:r>
              <a:rPr lang="en-GB" sz="2800" dirty="0"/>
              <a:t> </a:t>
            </a:r>
            <a:r>
              <a:rPr lang="en-GB" sz="2800" dirty="0" err="1"/>
              <a:t>kohaldatavatest</a:t>
            </a:r>
            <a:r>
              <a:rPr lang="en-GB" sz="2800" dirty="0"/>
              <a:t> </a:t>
            </a:r>
            <a:r>
              <a:rPr lang="en-GB" sz="2800" dirty="0" err="1"/>
              <a:t>lisatasudest</a:t>
            </a:r>
            <a:r>
              <a:rPr lang="en-GB" sz="2800" dirty="0"/>
              <a:t>, </a:t>
            </a:r>
            <a:r>
              <a:rPr lang="en-GB" sz="2800" dirty="0" err="1"/>
              <a:t>lõivudest</a:t>
            </a:r>
            <a:r>
              <a:rPr lang="en-GB" sz="2800" dirty="0"/>
              <a:t> ja </a:t>
            </a:r>
            <a:r>
              <a:rPr lang="en-GB" sz="2800" dirty="0" err="1"/>
              <a:t>muudest</a:t>
            </a:r>
            <a:r>
              <a:rPr lang="et-EE" sz="2800" dirty="0"/>
              <a:t> </a:t>
            </a:r>
            <a:r>
              <a:rPr lang="en-GB" sz="2800" dirty="0" err="1"/>
              <a:t>kuludest</a:t>
            </a:r>
            <a:r>
              <a:rPr lang="en-GB" sz="2800" dirty="0"/>
              <a:t>, </a:t>
            </a:r>
            <a:r>
              <a:rPr lang="en-GB" sz="2800" dirty="0" err="1"/>
              <a:t>ei</a:t>
            </a:r>
            <a:r>
              <a:rPr lang="en-GB" sz="2800" dirty="0"/>
              <a:t> pea </a:t>
            </a:r>
            <a:r>
              <a:rPr lang="en-GB" sz="2800" dirty="0" err="1"/>
              <a:t>reisija</a:t>
            </a:r>
            <a:r>
              <a:rPr lang="en-GB" sz="2800" dirty="0"/>
              <a:t> </a:t>
            </a:r>
            <a:r>
              <a:rPr lang="en-GB" sz="2800" dirty="0" err="1"/>
              <a:t>kõnealuseid</a:t>
            </a:r>
            <a:r>
              <a:rPr lang="en-GB" sz="2800" dirty="0"/>
              <a:t> </a:t>
            </a:r>
            <a:r>
              <a:rPr lang="en-GB" sz="2800" dirty="0" err="1"/>
              <a:t>lisatasusid</a:t>
            </a:r>
            <a:r>
              <a:rPr lang="en-GB" sz="2800" dirty="0"/>
              <a:t>, </a:t>
            </a:r>
            <a:r>
              <a:rPr lang="en-GB" sz="2800" dirty="0" err="1"/>
              <a:t>lõive</a:t>
            </a:r>
            <a:r>
              <a:rPr lang="en-GB" sz="2800" dirty="0"/>
              <a:t> </a:t>
            </a:r>
            <a:r>
              <a:rPr lang="en-GB" sz="2800" dirty="0" err="1"/>
              <a:t>ega</a:t>
            </a:r>
            <a:r>
              <a:rPr lang="en-GB" sz="2800" dirty="0"/>
              <a:t> </a:t>
            </a:r>
            <a:r>
              <a:rPr lang="en-GB" sz="2800" dirty="0" err="1"/>
              <a:t>muid</a:t>
            </a:r>
            <a:r>
              <a:rPr lang="en-GB" sz="2800" dirty="0"/>
              <a:t> </a:t>
            </a:r>
            <a:r>
              <a:rPr lang="en-GB" sz="2800" dirty="0" err="1"/>
              <a:t>kulusid</a:t>
            </a:r>
            <a:r>
              <a:rPr lang="en-GB" sz="2800" dirty="0"/>
              <a:t> </a:t>
            </a:r>
            <a:r>
              <a:rPr lang="en-GB" sz="2800" dirty="0" err="1"/>
              <a:t>kandma</a:t>
            </a:r>
            <a:r>
              <a:rPr lang="en-GB" dirty="0"/>
              <a:t>.</a:t>
            </a:r>
          </a:p>
        </p:txBody>
      </p:sp>
    </p:spTree>
    <p:extLst>
      <p:ext uri="{BB962C8B-B14F-4D97-AF65-F5344CB8AC3E}">
        <p14:creationId xmlns:p14="http://schemas.microsoft.com/office/powerpoint/2010/main" val="3523924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06E6-DC7A-465D-BAE4-3536B811768D}"/>
              </a:ext>
            </a:extLst>
          </p:cNvPr>
          <p:cNvSpPr>
            <a:spLocks noGrp="1"/>
          </p:cNvSpPr>
          <p:nvPr>
            <p:ph type="title"/>
          </p:nvPr>
        </p:nvSpPr>
        <p:spPr/>
        <p:txBody>
          <a:bodyPr/>
          <a:lstStyle/>
          <a:p>
            <a:r>
              <a:rPr lang="et-EE" dirty="0"/>
              <a:t>SRK Lepingueelne teave</a:t>
            </a:r>
            <a:endParaRPr lang="en-GB" dirty="0"/>
          </a:p>
        </p:txBody>
      </p:sp>
      <p:sp>
        <p:nvSpPr>
          <p:cNvPr id="3" name="Content Placeholder 2">
            <a:extLst>
              <a:ext uri="{FF2B5EF4-FFF2-40B4-BE49-F238E27FC236}">
                <a16:creationId xmlns:a16="http://schemas.microsoft.com/office/drawing/2014/main" id="{B6C09F2D-EC3B-49AB-A256-4B2044FA29A3}"/>
              </a:ext>
            </a:extLst>
          </p:cNvPr>
          <p:cNvSpPr>
            <a:spLocks noGrp="1"/>
          </p:cNvSpPr>
          <p:nvPr>
            <p:ph idx="1"/>
          </p:nvPr>
        </p:nvSpPr>
        <p:spPr>
          <a:xfrm>
            <a:off x="1024128" y="1989056"/>
            <a:ext cx="9720071" cy="4320304"/>
          </a:xfrm>
        </p:spPr>
        <p:txBody>
          <a:bodyPr>
            <a:noAutofit/>
          </a:bodyPr>
          <a:lstStyle/>
          <a:p>
            <a:r>
              <a:rPr lang="en-GB" sz="2800" dirty="0" err="1"/>
              <a:t>Enne</a:t>
            </a:r>
            <a:r>
              <a:rPr lang="en-GB" sz="2800" dirty="0"/>
              <a:t> </a:t>
            </a:r>
            <a:r>
              <a:rPr lang="en-GB" sz="2800" dirty="0" err="1"/>
              <a:t>kui</a:t>
            </a:r>
            <a:r>
              <a:rPr lang="en-GB" sz="2800" dirty="0"/>
              <a:t> </a:t>
            </a:r>
            <a:r>
              <a:rPr lang="en-GB" sz="2800" dirty="0" err="1"/>
              <a:t>reisija</a:t>
            </a:r>
            <a:r>
              <a:rPr lang="en-GB" sz="2800" dirty="0"/>
              <a:t> </a:t>
            </a:r>
            <a:r>
              <a:rPr lang="en-GB" sz="2800" dirty="0" err="1"/>
              <a:t>sõlmib</a:t>
            </a:r>
            <a:r>
              <a:rPr lang="en-GB" sz="2800" dirty="0"/>
              <a:t> mis </a:t>
            </a:r>
            <a:r>
              <a:rPr lang="en-GB" sz="2800" dirty="0" err="1"/>
              <a:t>tahes</a:t>
            </a:r>
            <a:r>
              <a:rPr lang="en-GB" sz="2800" dirty="0"/>
              <a:t> </a:t>
            </a:r>
            <a:r>
              <a:rPr lang="en-GB" sz="2800" dirty="0" err="1"/>
              <a:t>lepingu</a:t>
            </a:r>
            <a:r>
              <a:rPr lang="en-GB" sz="2800" dirty="0"/>
              <a:t>, </a:t>
            </a:r>
            <a:r>
              <a:rPr lang="en-GB" sz="2800" dirty="0" err="1"/>
              <a:t>mille</a:t>
            </a:r>
            <a:r>
              <a:rPr lang="en-GB" sz="2800" dirty="0"/>
              <a:t> </a:t>
            </a:r>
            <a:r>
              <a:rPr lang="en-GB" sz="2800" u="sng" dirty="0" err="1"/>
              <a:t>tulemuseks</a:t>
            </a:r>
            <a:r>
              <a:rPr lang="en-GB" sz="2800" u="sng" dirty="0"/>
              <a:t> on </a:t>
            </a:r>
            <a:r>
              <a:rPr lang="en-GB" sz="2800" u="sng" dirty="0" err="1"/>
              <a:t>seotud</a:t>
            </a:r>
            <a:r>
              <a:rPr lang="en-GB" sz="2800" u="sng" dirty="0"/>
              <a:t> </a:t>
            </a:r>
            <a:r>
              <a:rPr lang="en-GB" sz="2800" u="sng" dirty="0" err="1"/>
              <a:t>reisikorraldusteenus</a:t>
            </a:r>
            <a:r>
              <a:rPr lang="en-GB" sz="2800" dirty="0"/>
              <a:t>, </a:t>
            </a:r>
            <a:r>
              <a:rPr lang="en-GB" sz="2800" dirty="0" err="1"/>
              <a:t>või</a:t>
            </a:r>
            <a:r>
              <a:rPr lang="en-GB" sz="2800" dirty="0"/>
              <a:t> </a:t>
            </a:r>
            <a:r>
              <a:rPr lang="en-GB" sz="2800" dirty="0" err="1"/>
              <a:t>teeb</a:t>
            </a:r>
            <a:r>
              <a:rPr lang="en-GB" sz="2800" dirty="0"/>
              <a:t> </a:t>
            </a:r>
            <a:r>
              <a:rPr lang="en-GB" sz="2800" dirty="0" err="1"/>
              <a:t>selleks</a:t>
            </a:r>
            <a:r>
              <a:rPr lang="et-EE" sz="2800" dirty="0"/>
              <a:t> </a:t>
            </a:r>
            <a:r>
              <a:rPr lang="en-GB" sz="2800" dirty="0" err="1"/>
              <a:t>siduva</a:t>
            </a:r>
            <a:r>
              <a:rPr lang="en-GB" sz="2800" dirty="0"/>
              <a:t> </a:t>
            </a:r>
            <a:r>
              <a:rPr lang="en-GB" sz="2800" dirty="0" err="1"/>
              <a:t>pakkumise</a:t>
            </a:r>
            <a:r>
              <a:rPr lang="en-GB" sz="2800" dirty="0"/>
              <a:t>, on </a:t>
            </a:r>
            <a:r>
              <a:rPr lang="en-GB" sz="2800" dirty="0" err="1"/>
              <a:t>hõlbustav</a:t>
            </a:r>
            <a:r>
              <a:rPr lang="en-GB" sz="2800" dirty="0"/>
              <a:t> </a:t>
            </a:r>
            <a:r>
              <a:rPr lang="en-GB" sz="2800" dirty="0" err="1"/>
              <a:t>ettevõtja</a:t>
            </a:r>
            <a:r>
              <a:rPr lang="en-GB" sz="2800" dirty="0"/>
              <a:t>, </a:t>
            </a:r>
            <a:r>
              <a:rPr lang="en-GB" sz="2800" dirty="0" err="1"/>
              <a:t>kohustatud</a:t>
            </a:r>
            <a:r>
              <a:rPr lang="en-GB" sz="2800" dirty="0"/>
              <a:t> </a:t>
            </a:r>
            <a:r>
              <a:rPr lang="en-GB" sz="2800" dirty="0" err="1"/>
              <a:t>teavitama</a:t>
            </a:r>
            <a:r>
              <a:rPr lang="en-GB" sz="2800" dirty="0"/>
              <a:t> </a:t>
            </a:r>
            <a:r>
              <a:rPr lang="en-GB" sz="2800" dirty="0" err="1"/>
              <a:t>reisijat</a:t>
            </a:r>
            <a:r>
              <a:rPr lang="en-GB" sz="2800" dirty="0"/>
              <a:t> </a:t>
            </a:r>
            <a:r>
              <a:rPr lang="en-GB" sz="2800" dirty="0" err="1"/>
              <a:t>selgelt</a:t>
            </a:r>
            <a:r>
              <a:rPr lang="en-GB" sz="2800" dirty="0"/>
              <a:t>, </a:t>
            </a:r>
            <a:r>
              <a:rPr lang="en-GB" sz="2800" dirty="0" err="1"/>
              <a:t>arusaadavalt</a:t>
            </a:r>
            <a:r>
              <a:rPr lang="en-GB" sz="2800" dirty="0"/>
              <a:t> ja </a:t>
            </a:r>
            <a:r>
              <a:rPr lang="en-GB" sz="2800" dirty="0" err="1"/>
              <a:t>selgelt</a:t>
            </a:r>
            <a:r>
              <a:rPr lang="en-GB" sz="2800" dirty="0"/>
              <a:t> </a:t>
            </a:r>
            <a:r>
              <a:rPr lang="en-GB" sz="2800" dirty="0" err="1"/>
              <a:t>eristuvalt</a:t>
            </a:r>
            <a:r>
              <a:rPr lang="en-GB" sz="2800" dirty="0"/>
              <a:t>, et </a:t>
            </a:r>
            <a:r>
              <a:rPr lang="en-GB" sz="2800" dirty="0" err="1"/>
              <a:t>reisija</a:t>
            </a:r>
            <a:r>
              <a:rPr lang="en-GB" sz="2800" dirty="0"/>
              <a:t>:</a:t>
            </a:r>
          </a:p>
          <a:p>
            <a:r>
              <a:rPr lang="en-GB" sz="2800" dirty="0"/>
              <a:t>1) </a:t>
            </a:r>
            <a:r>
              <a:rPr lang="en-GB" sz="2800" u="sng" dirty="0" err="1"/>
              <a:t>ei</a:t>
            </a:r>
            <a:r>
              <a:rPr lang="en-GB" sz="2800" u="sng" dirty="0"/>
              <a:t> </a:t>
            </a:r>
            <a:r>
              <a:rPr lang="en-GB" sz="2800" u="sng" dirty="0" err="1"/>
              <a:t>saa</a:t>
            </a:r>
            <a:r>
              <a:rPr lang="en-GB" sz="2800" u="sng" dirty="0"/>
              <a:t> </a:t>
            </a:r>
            <a:r>
              <a:rPr lang="en-GB" sz="2800" u="sng" dirty="0" err="1"/>
              <a:t>kasutada</a:t>
            </a:r>
            <a:r>
              <a:rPr lang="en-GB" sz="2800" u="sng" dirty="0"/>
              <a:t> </a:t>
            </a:r>
            <a:r>
              <a:rPr lang="en-GB" sz="2800" u="sng" dirty="0" err="1"/>
              <a:t>pakettreiside</a:t>
            </a:r>
            <a:r>
              <a:rPr lang="en-GB" sz="2800" u="sng" dirty="0"/>
              <a:t> </a:t>
            </a:r>
            <a:r>
              <a:rPr lang="en-GB" sz="2800" u="sng" dirty="0" err="1"/>
              <a:t>korral</a:t>
            </a:r>
            <a:r>
              <a:rPr lang="en-GB" sz="2800" u="sng" dirty="0"/>
              <a:t> </a:t>
            </a:r>
            <a:r>
              <a:rPr lang="en-GB" sz="2800" u="sng" dirty="0" err="1"/>
              <a:t>ettenähtud</a:t>
            </a:r>
            <a:r>
              <a:rPr lang="en-GB" sz="2800" u="sng" dirty="0"/>
              <a:t> </a:t>
            </a:r>
            <a:r>
              <a:rPr lang="en-GB" sz="2800" u="sng" dirty="0" err="1"/>
              <a:t>õigusi</a:t>
            </a:r>
            <a:r>
              <a:rPr lang="en-GB" sz="2800" u="sng" dirty="0"/>
              <a:t> </a:t>
            </a:r>
            <a:r>
              <a:rPr lang="en-GB" sz="2800" dirty="0"/>
              <a:t>ja </a:t>
            </a:r>
            <a:r>
              <a:rPr lang="en-GB" sz="2800" dirty="0" err="1"/>
              <a:t>iga</a:t>
            </a:r>
            <a:r>
              <a:rPr lang="et-EE" sz="2800" dirty="0"/>
              <a:t> </a:t>
            </a:r>
            <a:r>
              <a:rPr lang="en-GB" sz="2800" dirty="0" err="1"/>
              <a:t>teenuse</a:t>
            </a:r>
            <a:r>
              <a:rPr lang="en-GB" sz="2800" dirty="0"/>
              <a:t> </a:t>
            </a:r>
            <a:r>
              <a:rPr lang="en-GB" sz="2800" dirty="0" err="1"/>
              <a:t>osutaja</a:t>
            </a:r>
            <a:r>
              <a:rPr lang="en-GB" sz="2800" dirty="0"/>
              <a:t> </a:t>
            </a:r>
            <a:r>
              <a:rPr lang="en-GB" sz="2800" dirty="0" err="1"/>
              <a:t>vastutab</a:t>
            </a:r>
            <a:r>
              <a:rPr lang="en-GB" sz="2800" dirty="0"/>
              <a:t> </a:t>
            </a:r>
            <a:r>
              <a:rPr lang="en-GB" sz="2800" dirty="0" err="1"/>
              <a:t>ainuisikuliselt</a:t>
            </a:r>
            <a:r>
              <a:rPr lang="en-GB" sz="2800" dirty="0"/>
              <a:t> </a:t>
            </a:r>
            <a:r>
              <a:rPr lang="en-GB" sz="2800" dirty="0" err="1"/>
              <a:t>oma</a:t>
            </a:r>
            <a:r>
              <a:rPr lang="en-GB" sz="2800" dirty="0"/>
              <a:t> </a:t>
            </a:r>
            <a:r>
              <a:rPr lang="en-GB" sz="2800" dirty="0" err="1"/>
              <a:t>teenuse</a:t>
            </a:r>
            <a:r>
              <a:rPr lang="en-GB" sz="2800" dirty="0"/>
              <a:t> </a:t>
            </a:r>
            <a:r>
              <a:rPr lang="en-GB" sz="2800" dirty="0" err="1"/>
              <a:t>lepingujärgse</a:t>
            </a:r>
            <a:r>
              <a:rPr lang="en-GB" sz="2800" dirty="0"/>
              <a:t> </a:t>
            </a:r>
            <a:r>
              <a:rPr lang="en-GB" sz="2800" dirty="0" err="1"/>
              <a:t>osutamise</a:t>
            </a:r>
            <a:r>
              <a:rPr lang="en-GB" sz="2800" dirty="0"/>
              <a:t> </a:t>
            </a:r>
            <a:r>
              <a:rPr lang="en-GB" sz="2800" dirty="0" err="1"/>
              <a:t>eest</a:t>
            </a:r>
            <a:r>
              <a:rPr lang="en-GB" sz="2800" dirty="0"/>
              <a:t>;</a:t>
            </a:r>
          </a:p>
          <a:p>
            <a:r>
              <a:rPr lang="en-GB" sz="2800" dirty="0"/>
              <a:t>2) </a:t>
            </a:r>
            <a:r>
              <a:rPr lang="en-GB" sz="2800" dirty="0" err="1"/>
              <a:t>saab</a:t>
            </a:r>
            <a:r>
              <a:rPr lang="en-GB" sz="2800" dirty="0"/>
              <a:t> </a:t>
            </a:r>
            <a:r>
              <a:rPr lang="en-GB" sz="2800" dirty="0" err="1"/>
              <a:t>kasutada</a:t>
            </a:r>
            <a:r>
              <a:rPr lang="en-GB" sz="2800" dirty="0"/>
              <a:t> </a:t>
            </a:r>
            <a:r>
              <a:rPr lang="en-GB" sz="2800" dirty="0" err="1"/>
              <a:t>seotud</a:t>
            </a:r>
            <a:r>
              <a:rPr lang="en-GB" sz="2800" dirty="0"/>
              <a:t> </a:t>
            </a:r>
            <a:r>
              <a:rPr lang="en-GB" sz="2800" dirty="0" err="1"/>
              <a:t>reisikorraldusteenuste</a:t>
            </a:r>
            <a:r>
              <a:rPr lang="en-GB" sz="2800" dirty="0"/>
              <a:t> </a:t>
            </a:r>
            <a:r>
              <a:rPr lang="en-GB" sz="2800" dirty="0" err="1"/>
              <a:t>korral</a:t>
            </a:r>
            <a:r>
              <a:rPr lang="en-GB" sz="2800" dirty="0"/>
              <a:t> </a:t>
            </a:r>
            <a:r>
              <a:rPr lang="en-GB" sz="2800" dirty="0" err="1"/>
              <a:t>ettenähtud</a:t>
            </a:r>
            <a:r>
              <a:rPr lang="en-GB" sz="2800" dirty="0"/>
              <a:t> </a:t>
            </a:r>
            <a:r>
              <a:rPr lang="en-GB" sz="2800" dirty="0" err="1"/>
              <a:t>kaitset</a:t>
            </a:r>
            <a:r>
              <a:rPr lang="en-GB" sz="2800" dirty="0"/>
              <a:t> </a:t>
            </a:r>
            <a:r>
              <a:rPr lang="et-EE" sz="2800" dirty="0"/>
              <a:t>kui SRK </a:t>
            </a:r>
            <a:r>
              <a:rPr lang="en-GB" sz="2800" dirty="0" err="1"/>
              <a:t>osaks</a:t>
            </a:r>
            <a:r>
              <a:rPr lang="en-GB" sz="2800" dirty="0"/>
              <a:t> </a:t>
            </a:r>
            <a:r>
              <a:rPr lang="en-GB" sz="2800" dirty="0" err="1"/>
              <a:t>olev</a:t>
            </a:r>
            <a:r>
              <a:rPr lang="en-GB" sz="2800" dirty="0"/>
              <a:t> </a:t>
            </a:r>
            <a:r>
              <a:rPr lang="en-GB" sz="2800" dirty="0" err="1"/>
              <a:t>reisiteenus</a:t>
            </a:r>
            <a:r>
              <a:rPr lang="en-GB" sz="2800" dirty="0"/>
              <a:t> </a:t>
            </a:r>
            <a:r>
              <a:rPr lang="en-GB" sz="2800" dirty="0" err="1"/>
              <a:t>jääb</a:t>
            </a:r>
            <a:r>
              <a:rPr lang="en-GB" sz="2800" dirty="0"/>
              <a:t> </a:t>
            </a:r>
            <a:r>
              <a:rPr lang="en-GB" sz="2800" dirty="0" err="1"/>
              <a:t>osutamata</a:t>
            </a:r>
            <a:r>
              <a:rPr lang="en-GB" sz="2800" dirty="0"/>
              <a:t> </a:t>
            </a:r>
            <a:r>
              <a:rPr lang="et-EE" sz="2800" dirty="0"/>
              <a:t>SRK </a:t>
            </a:r>
            <a:r>
              <a:rPr lang="en-GB" sz="2800" dirty="0" err="1"/>
              <a:t>lepingute</a:t>
            </a:r>
            <a:r>
              <a:rPr lang="et-EE" sz="2800" dirty="0"/>
              <a:t> </a:t>
            </a:r>
            <a:r>
              <a:rPr lang="en-GB" sz="2800" dirty="0" err="1"/>
              <a:t>sõlmimist</a:t>
            </a:r>
            <a:r>
              <a:rPr lang="en-GB" sz="2800" dirty="0"/>
              <a:t> </a:t>
            </a:r>
            <a:r>
              <a:rPr lang="en-GB" sz="2800" dirty="0" err="1"/>
              <a:t>hõlbustava</a:t>
            </a:r>
            <a:r>
              <a:rPr lang="en-GB" sz="2800" dirty="0"/>
              <a:t> </a:t>
            </a:r>
            <a:r>
              <a:rPr lang="en-GB" sz="2800" dirty="0" err="1"/>
              <a:t>ettevõtja</a:t>
            </a:r>
            <a:r>
              <a:rPr lang="en-GB" sz="2800" dirty="0"/>
              <a:t> </a:t>
            </a:r>
            <a:r>
              <a:rPr lang="en-GB" sz="2800" dirty="0" err="1"/>
              <a:t>maksevõime</a:t>
            </a:r>
            <a:r>
              <a:rPr lang="en-GB" sz="2800" dirty="0"/>
              <a:t> </a:t>
            </a:r>
            <a:r>
              <a:rPr lang="en-GB" sz="2800" dirty="0" err="1"/>
              <a:t>tõttu</a:t>
            </a:r>
            <a:r>
              <a:rPr lang="en-GB" sz="2800" dirty="0"/>
              <a:t>.</a:t>
            </a:r>
          </a:p>
        </p:txBody>
      </p:sp>
    </p:spTree>
    <p:extLst>
      <p:ext uri="{BB962C8B-B14F-4D97-AF65-F5344CB8AC3E}">
        <p14:creationId xmlns:p14="http://schemas.microsoft.com/office/powerpoint/2010/main" val="2656652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A2B2-0D8F-43E5-91B8-49C2455CFCAF}"/>
              </a:ext>
            </a:extLst>
          </p:cNvPr>
          <p:cNvSpPr>
            <a:spLocks noGrp="1"/>
          </p:cNvSpPr>
          <p:nvPr>
            <p:ph type="title"/>
          </p:nvPr>
        </p:nvSpPr>
        <p:spPr/>
        <p:txBody>
          <a:bodyPr/>
          <a:lstStyle/>
          <a:p>
            <a:r>
              <a:rPr lang="et-EE" dirty="0"/>
              <a:t>Enne reisi teavitamine</a:t>
            </a:r>
            <a:endParaRPr lang="en-GB" dirty="0"/>
          </a:p>
        </p:txBody>
      </p:sp>
      <p:sp>
        <p:nvSpPr>
          <p:cNvPr id="3" name="Content Placeholder 2">
            <a:extLst>
              <a:ext uri="{FF2B5EF4-FFF2-40B4-BE49-F238E27FC236}">
                <a16:creationId xmlns:a16="http://schemas.microsoft.com/office/drawing/2014/main" id="{041AC697-5013-4D67-ACA0-763DF312F3D0}"/>
              </a:ext>
            </a:extLst>
          </p:cNvPr>
          <p:cNvSpPr>
            <a:spLocks noGrp="1"/>
          </p:cNvSpPr>
          <p:nvPr>
            <p:ph idx="1"/>
          </p:nvPr>
        </p:nvSpPr>
        <p:spPr/>
        <p:txBody>
          <a:bodyPr/>
          <a:lstStyle/>
          <a:p>
            <a:endParaRPr lang="et-EE" dirty="0"/>
          </a:p>
          <a:p>
            <a:r>
              <a:rPr lang="en-GB" dirty="0" err="1"/>
              <a:t>Reisikorraldaja</a:t>
            </a:r>
            <a:r>
              <a:rPr lang="en-GB" dirty="0"/>
              <a:t> </a:t>
            </a:r>
            <a:r>
              <a:rPr lang="en-GB" dirty="0" err="1"/>
              <a:t>annab</a:t>
            </a:r>
            <a:r>
              <a:rPr lang="en-GB" dirty="0"/>
              <a:t> </a:t>
            </a:r>
            <a:r>
              <a:rPr lang="en-GB" dirty="0" err="1"/>
              <a:t>reisijale</a:t>
            </a:r>
            <a:r>
              <a:rPr lang="en-GB" dirty="0"/>
              <a:t> </a:t>
            </a:r>
            <a:r>
              <a:rPr lang="en-GB" dirty="0" err="1"/>
              <a:t>mõistliku</a:t>
            </a:r>
            <a:r>
              <a:rPr lang="en-GB" dirty="0"/>
              <a:t> </a:t>
            </a:r>
            <a:r>
              <a:rPr lang="en-GB" dirty="0" err="1"/>
              <a:t>aja</a:t>
            </a:r>
            <a:r>
              <a:rPr lang="en-GB" dirty="0"/>
              <a:t> </a:t>
            </a:r>
            <a:r>
              <a:rPr lang="en-GB" dirty="0" err="1"/>
              <a:t>jooksul</a:t>
            </a:r>
            <a:r>
              <a:rPr lang="en-GB" dirty="0"/>
              <a:t> </a:t>
            </a:r>
            <a:r>
              <a:rPr lang="en-GB" dirty="0" err="1"/>
              <a:t>enne</a:t>
            </a:r>
            <a:r>
              <a:rPr lang="en-GB" dirty="0"/>
              <a:t> </a:t>
            </a:r>
            <a:r>
              <a:rPr lang="en-GB" dirty="0" err="1"/>
              <a:t>pakettreisi</a:t>
            </a:r>
            <a:r>
              <a:rPr lang="en-GB" dirty="0"/>
              <a:t> </a:t>
            </a:r>
            <a:r>
              <a:rPr lang="en-GB" dirty="0" err="1"/>
              <a:t>algust</a:t>
            </a:r>
            <a:r>
              <a:rPr lang="et-EE" dirty="0"/>
              <a:t>:</a:t>
            </a:r>
          </a:p>
          <a:p>
            <a:r>
              <a:rPr lang="et-EE" dirty="0"/>
              <a:t>* kinnitused, k</a:t>
            </a:r>
            <a:r>
              <a:rPr lang="en-GB" dirty="0" err="1"/>
              <a:t>viitungid</a:t>
            </a:r>
            <a:r>
              <a:rPr lang="en-GB" dirty="0"/>
              <a:t>,</a:t>
            </a:r>
            <a:endParaRPr lang="et-EE" dirty="0"/>
          </a:p>
          <a:p>
            <a:r>
              <a:rPr lang="et-EE" dirty="0"/>
              <a:t>* </a:t>
            </a:r>
            <a:r>
              <a:rPr lang="en-GB" dirty="0" err="1"/>
              <a:t>kupongid</a:t>
            </a:r>
            <a:r>
              <a:rPr lang="et-EE" dirty="0"/>
              <a:t>,</a:t>
            </a:r>
          </a:p>
          <a:p>
            <a:r>
              <a:rPr lang="et-EE" dirty="0"/>
              <a:t>* </a:t>
            </a:r>
            <a:r>
              <a:rPr lang="en-GB" dirty="0" err="1"/>
              <a:t>piletid</a:t>
            </a:r>
            <a:r>
              <a:rPr lang="et-EE" dirty="0"/>
              <a:t>,</a:t>
            </a:r>
          </a:p>
          <a:p>
            <a:r>
              <a:rPr lang="et-EE" dirty="0"/>
              <a:t>*</a:t>
            </a:r>
            <a:r>
              <a:rPr lang="en-GB" dirty="0"/>
              <a:t> </a:t>
            </a:r>
            <a:r>
              <a:rPr lang="en-GB" dirty="0" err="1"/>
              <a:t>teatab</a:t>
            </a:r>
            <a:r>
              <a:rPr lang="en-GB" dirty="0"/>
              <a:t> </a:t>
            </a:r>
            <a:r>
              <a:rPr lang="en-GB" dirty="0" err="1"/>
              <a:t>kavandatava</a:t>
            </a:r>
            <a:r>
              <a:rPr lang="en-GB" dirty="0"/>
              <a:t> </a:t>
            </a:r>
            <a:r>
              <a:rPr lang="en-GB" dirty="0" err="1"/>
              <a:t>väljumisaja</a:t>
            </a:r>
            <a:r>
              <a:rPr lang="et-EE" dirty="0"/>
              <a:t> - </a:t>
            </a:r>
            <a:r>
              <a:rPr lang="en-GB" dirty="0" err="1"/>
              <a:t>lennule</a:t>
            </a:r>
            <a:r>
              <a:rPr lang="en-GB" dirty="0"/>
              <a:t> </a:t>
            </a:r>
            <a:r>
              <a:rPr lang="en-GB" dirty="0" err="1"/>
              <a:t>registreerimise</a:t>
            </a:r>
            <a:r>
              <a:rPr lang="en-GB" dirty="0"/>
              <a:t> </a:t>
            </a:r>
            <a:r>
              <a:rPr lang="en-GB" dirty="0" err="1"/>
              <a:t>tähtaja</a:t>
            </a:r>
            <a:r>
              <a:rPr lang="en-GB" dirty="0"/>
              <a:t>, </a:t>
            </a:r>
            <a:r>
              <a:rPr lang="en-GB" dirty="0" err="1"/>
              <a:t>vahepeatuste</a:t>
            </a:r>
            <a:r>
              <a:rPr lang="en-GB" dirty="0"/>
              <a:t> ja</a:t>
            </a:r>
          </a:p>
          <a:p>
            <a:r>
              <a:rPr lang="en-GB" dirty="0" err="1"/>
              <a:t>transpordiühenduste</a:t>
            </a:r>
            <a:r>
              <a:rPr lang="en-GB" dirty="0"/>
              <a:t> info </a:t>
            </a:r>
            <a:r>
              <a:rPr lang="en-GB" dirty="0" err="1"/>
              <a:t>ning</a:t>
            </a:r>
            <a:r>
              <a:rPr lang="en-GB" dirty="0"/>
              <a:t> </a:t>
            </a:r>
            <a:r>
              <a:rPr lang="en-GB" dirty="0" err="1"/>
              <a:t>kohalejõudmise</a:t>
            </a:r>
            <a:r>
              <a:rPr lang="en-GB" dirty="0"/>
              <a:t> </a:t>
            </a:r>
            <a:r>
              <a:rPr lang="en-GB" dirty="0" err="1"/>
              <a:t>kavandatava</a:t>
            </a:r>
            <a:r>
              <a:rPr lang="en-GB" dirty="0"/>
              <a:t> </a:t>
            </a:r>
            <a:r>
              <a:rPr lang="en-GB" dirty="0" err="1"/>
              <a:t>aja</a:t>
            </a:r>
            <a:r>
              <a:rPr lang="en-GB" dirty="0"/>
              <a:t>.</a:t>
            </a:r>
          </a:p>
        </p:txBody>
      </p:sp>
    </p:spTree>
    <p:extLst>
      <p:ext uri="{BB962C8B-B14F-4D97-AF65-F5344CB8AC3E}">
        <p14:creationId xmlns:p14="http://schemas.microsoft.com/office/powerpoint/2010/main" val="106880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1A1D-0DBA-46C9-ACEF-DDDB7D4BA067}"/>
              </a:ext>
            </a:extLst>
          </p:cNvPr>
          <p:cNvSpPr>
            <a:spLocks noGrp="1"/>
          </p:cNvSpPr>
          <p:nvPr>
            <p:ph type="title"/>
          </p:nvPr>
        </p:nvSpPr>
        <p:spPr/>
        <p:txBody>
          <a:bodyPr/>
          <a:lstStyle/>
          <a:p>
            <a:r>
              <a:rPr lang="et-EE" dirty="0"/>
              <a:t>ei kehti</a:t>
            </a:r>
            <a:endParaRPr lang="en-GB" dirty="0"/>
          </a:p>
        </p:txBody>
      </p:sp>
      <p:sp>
        <p:nvSpPr>
          <p:cNvPr id="3" name="Content Placeholder 2">
            <a:extLst>
              <a:ext uri="{FF2B5EF4-FFF2-40B4-BE49-F238E27FC236}">
                <a16:creationId xmlns:a16="http://schemas.microsoft.com/office/drawing/2014/main" id="{1C6929A0-7E24-46E9-B001-815480A9D5DA}"/>
              </a:ext>
            </a:extLst>
          </p:cNvPr>
          <p:cNvSpPr>
            <a:spLocks noGrp="1"/>
          </p:cNvSpPr>
          <p:nvPr>
            <p:ph sz="half" idx="1"/>
          </p:nvPr>
        </p:nvSpPr>
        <p:spPr/>
        <p:txBody>
          <a:bodyPr>
            <a:normAutofit/>
          </a:bodyPr>
          <a:lstStyle/>
          <a:p>
            <a:endParaRPr lang="et-EE" dirty="0"/>
          </a:p>
          <a:p>
            <a:r>
              <a:rPr lang="et-EE" dirty="0"/>
              <a:t>KUI KEELDUTE PAKKUMAST PAKETTREISE JA SEOTUD REISIKORRALDUSTEENUSEID</a:t>
            </a:r>
          </a:p>
          <a:p>
            <a:endParaRPr lang="et-EE" dirty="0"/>
          </a:p>
          <a:p>
            <a:r>
              <a:rPr lang="et-EE" dirty="0"/>
              <a:t>KRUIISIPILETI ASEMEL MÜÜTE EDASI TAGASI PILETI</a:t>
            </a:r>
          </a:p>
          <a:p>
            <a:r>
              <a:rPr lang="et-EE" dirty="0"/>
              <a:t>(eesmärk meelelahutus vs reisijavedu)</a:t>
            </a:r>
          </a:p>
        </p:txBody>
      </p:sp>
      <p:sp>
        <p:nvSpPr>
          <p:cNvPr id="4" name="Content Placeholder 3">
            <a:extLst>
              <a:ext uri="{FF2B5EF4-FFF2-40B4-BE49-F238E27FC236}">
                <a16:creationId xmlns:a16="http://schemas.microsoft.com/office/drawing/2014/main" id="{BE96E656-80CE-460C-92F0-D14F751C66D7}"/>
              </a:ext>
            </a:extLst>
          </p:cNvPr>
          <p:cNvSpPr>
            <a:spLocks noGrp="1"/>
          </p:cNvSpPr>
          <p:nvPr>
            <p:ph sz="half" idx="2"/>
          </p:nvPr>
        </p:nvSpPr>
        <p:spPr/>
        <p:txBody>
          <a:bodyPr>
            <a:normAutofit/>
          </a:bodyPr>
          <a:lstStyle/>
          <a:p>
            <a:endParaRPr lang="et-EE" dirty="0"/>
          </a:p>
          <a:p>
            <a:r>
              <a:rPr lang="et-EE" dirty="0"/>
              <a:t>Esimene broneering ja tasu + eraldi teine broneering AGA TASU EI TOHI VÕTTA, kinnitamine näit </a:t>
            </a:r>
            <a:r>
              <a:rPr lang="fi-FI" dirty="0" err="1"/>
              <a:t>pärast</a:t>
            </a:r>
            <a:r>
              <a:rPr lang="fi-FI" dirty="0"/>
              <a:t> 24h </a:t>
            </a:r>
            <a:r>
              <a:rPr lang="fi-FI" dirty="0" err="1"/>
              <a:t>möödumis</a:t>
            </a:r>
            <a:r>
              <a:rPr lang="fi-FI" sz="2400" dirty="0" err="1"/>
              <a:t>t</a:t>
            </a:r>
            <a:endParaRPr lang="et-EE" sz="2400" dirty="0"/>
          </a:p>
          <a:p>
            <a:r>
              <a:rPr lang="et-EE" sz="2400" dirty="0">
                <a:solidFill>
                  <a:prstClr val="black"/>
                </a:solidFill>
              </a:rPr>
              <a:t>Mitte edastada teisele teenuse pakkujale </a:t>
            </a:r>
            <a:r>
              <a:rPr lang="fi-FI" sz="2400" dirty="0" err="1">
                <a:solidFill>
                  <a:prstClr val="black"/>
                </a:solidFill>
              </a:rPr>
              <a:t>kogu</a:t>
            </a:r>
            <a:r>
              <a:rPr lang="fi-FI" sz="2400" dirty="0">
                <a:solidFill>
                  <a:prstClr val="black"/>
                </a:solidFill>
              </a:rPr>
              <a:t> infot </a:t>
            </a:r>
            <a:r>
              <a:rPr lang="fi-FI" sz="2400" dirty="0" err="1">
                <a:solidFill>
                  <a:prstClr val="black"/>
                </a:solidFill>
              </a:rPr>
              <a:t>kliendi</a:t>
            </a:r>
            <a:r>
              <a:rPr lang="fi-FI" sz="2400" dirty="0">
                <a:solidFill>
                  <a:prstClr val="black"/>
                </a:solidFill>
              </a:rPr>
              <a:t> kohta;</a:t>
            </a:r>
          </a:p>
          <a:p>
            <a:r>
              <a:rPr lang="et-EE" sz="2400" dirty="0"/>
              <a:t>Majutusteenus transpordi ajal (lend, laev, buss, rong) transport põhiteenus</a:t>
            </a:r>
            <a:endParaRPr lang="en-GB" sz="2400" dirty="0"/>
          </a:p>
        </p:txBody>
      </p:sp>
    </p:spTree>
    <p:extLst>
      <p:ext uri="{BB962C8B-B14F-4D97-AF65-F5344CB8AC3E}">
        <p14:creationId xmlns:p14="http://schemas.microsoft.com/office/powerpoint/2010/main" val="2686030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8093-AEE6-433C-B64B-346FE9310627}"/>
              </a:ext>
            </a:extLst>
          </p:cNvPr>
          <p:cNvSpPr>
            <a:spLocks noGrp="1"/>
          </p:cNvSpPr>
          <p:nvPr>
            <p:ph type="title"/>
          </p:nvPr>
        </p:nvSpPr>
        <p:spPr/>
        <p:txBody>
          <a:bodyPr/>
          <a:lstStyle/>
          <a:p>
            <a:r>
              <a:rPr lang="et-EE" dirty="0"/>
              <a:t>Pakettreisi üleandmine</a:t>
            </a:r>
            <a:endParaRPr lang="en-GB" dirty="0"/>
          </a:p>
        </p:txBody>
      </p:sp>
      <p:sp>
        <p:nvSpPr>
          <p:cNvPr id="3" name="Content Placeholder 2">
            <a:extLst>
              <a:ext uri="{FF2B5EF4-FFF2-40B4-BE49-F238E27FC236}">
                <a16:creationId xmlns:a16="http://schemas.microsoft.com/office/drawing/2014/main" id="{A2C423D9-DC80-4E19-AED5-7F4A92AE3713}"/>
              </a:ext>
            </a:extLst>
          </p:cNvPr>
          <p:cNvSpPr>
            <a:spLocks noGrp="1"/>
          </p:cNvSpPr>
          <p:nvPr>
            <p:ph idx="1"/>
          </p:nvPr>
        </p:nvSpPr>
        <p:spPr/>
        <p:txBody>
          <a:bodyPr>
            <a:normAutofit/>
          </a:bodyPr>
          <a:lstStyle/>
          <a:p>
            <a:endParaRPr lang="et-EE" sz="2800" dirty="0"/>
          </a:p>
          <a:p>
            <a:r>
              <a:rPr lang="en-GB" sz="2800" dirty="0" err="1"/>
              <a:t>Kuni</a:t>
            </a:r>
            <a:r>
              <a:rPr lang="en-GB" sz="2800" dirty="0"/>
              <a:t> </a:t>
            </a:r>
            <a:r>
              <a:rPr lang="en-GB" sz="2800" dirty="0" err="1"/>
              <a:t>reisi</a:t>
            </a:r>
            <a:r>
              <a:rPr lang="en-GB" sz="2800" dirty="0"/>
              <a:t> </a:t>
            </a:r>
            <a:r>
              <a:rPr lang="en-GB" sz="2800" dirty="0" err="1"/>
              <a:t>alguseni</a:t>
            </a:r>
            <a:r>
              <a:rPr lang="en-GB" sz="2800" dirty="0"/>
              <a:t> </a:t>
            </a:r>
            <a:r>
              <a:rPr lang="en-GB" sz="2800" dirty="0" err="1"/>
              <a:t>võib</a:t>
            </a:r>
            <a:r>
              <a:rPr lang="en-GB" sz="2800" dirty="0"/>
              <a:t> </a:t>
            </a:r>
            <a:r>
              <a:rPr lang="et-EE" sz="2800" dirty="0"/>
              <a:t>reisi üle anda teisele reisijale</a:t>
            </a:r>
            <a:r>
              <a:rPr lang="en-GB" sz="2800" dirty="0"/>
              <a:t>, </a:t>
            </a:r>
            <a:r>
              <a:rPr lang="en-GB" sz="2800" dirty="0" err="1"/>
              <a:t>kes</a:t>
            </a:r>
            <a:r>
              <a:rPr lang="et-EE" sz="2800" dirty="0"/>
              <a:t> </a:t>
            </a:r>
            <a:r>
              <a:rPr lang="en-GB" sz="2800" dirty="0" err="1"/>
              <a:t>vastab</a:t>
            </a:r>
            <a:r>
              <a:rPr lang="en-GB" sz="2800" dirty="0"/>
              <a:t> </a:t>
            </a:r>
            <a:r>
              <a:rPr lang="en-GB" sz="2800" dirty="0" err="1"/>
              <a:t>kõigile</a:t>
            </a:r>
            <a:r>
              <a:rPr lang="en-GB" sz="2800" dirty="0"/>
              <a:t> </a:t>
            </a:r>
            <a:r>
              <a:rPr lang="en-GB" sz="2800" dirty="0" err="1"/>
              <a:t>reisil</a:t>
            </a:r>
            <a:r>
              <a:rPr lang="en-GB" sz="2800" dirty="0"/>
              <a:t> </a:t>
            </a:r>
            <a:r>
              <a:rPr lang="en-GB" sz="2800" dirty="0" err="1"/>
              <a:t>osalemiseks</a:t>
            </a:r>
            <a:r>
              <a:rPr lang="en-GB" sz="2800" dirty="0"/>
              <a:t> </a:t>
            </a:r>
            <a:r>
              <a:rPr lang="en-GB" sz="2800" dirty="0" err="1"/>
              <a:t>vajalikele</a:t>
            </a:r>
            <a:r>
              <a:rPr lang="en-GB" sz="2800" dirty="0"/>
              <a:t> </a:t>
            </a:r>
            <a:r>
              <a:rPr lang="en-GB" sz="2800" dirty="0" err="1"/>
              <a:t>tingimustele</a:t>
            </a:r>
            <a:r>
              <a:rPr lang="en-GB" sz="2800" dirty="0"/>
              <a:t>. </a:t>
            </a:r>
            <a:endParaRPr lang="et-EE" sz="2800" dirty="0"/>
          </a:p>
          <a:p>
            <a:r>
              <a:rPr lang="et-EE" sz="2800" dirty="0"/>
              <a:t>Teade </a:t>
            </a:r>
            <a:r>
              <a:rPr lang="en-GB" sz="2800" dirty="0" err="1"/>
              <a:t>püsival</a:t>
            </a:r>
            <a:r>
              <a:rPr lang="en-GB" sz="2800" dirty="0"/>
              <a:t> </a:t>
            </a:r>
            <a:r>
              <a:rPr lang="en-GB" sz="2800" dirty="0" err="1"/>
              <a:t>andmekandjal</a:t>
            </a:r>
            <a:r>
              <a:rPr lang="en-GB" sz="2800" dirty="0"/>
              <a:t> </a:t>
            </a:r>
            <a:r>
              <a:rPr lang="en-GB" sz="2800" dirty="0" err="1"/>
              <a:t>mõistliku</a:t>
            </a:r>
            <a:r>
              <a:rPr lang="en-GB" sz="2800" dirty="0"/>
              <a:t> </a:t>
            </a:r>
            <a:r>
              <a:rPr lang="en-GB" sz="2800" dirty="0" err="1"/>
              <a:t>aja</a:t>
            </a:r>
            <a:r>
              <a:rPr lang="en-GB" sz="2800" dirty="0"/>
              <a:t> </a:t>
            </a:r>
            <a:r>
              <a:rPr lang="en-GB" sz="2800" dirty="0" err="1"/>
              <a:t>jooksul</a:t>
            </a:r>
            <a:r>
              <a:rPr lang="en-GB" sz="2800" dirty="0"/>
              <a:t> </a:t>
            </a:r>
            <a:r>
              <a:rPr lang="en-GB" sz="2800" dirty="0" err="1"/>
              <a:t>enne</a:t>
            </a:r>
            <a:r>
              <a:rPr lang="en-GB" sz="2800" dirty="0"/>
              <a:t> </a:t>
            </a:r>
            <a:r>
              <a:rPr lang="en-GB" sz="2800" dirty="0" err="1"/>
              <a:t>reisi</a:t>
            </a:r>
            <a:r>
              <a:rPr lang="en-GB" sz="2800" dirty="0"/>
              <a:t> </a:t>
            </a:r>
            <a:r>
              <a:rPr lang="en-GB" sz="2800" dirty="0" err="1"/>
              <a:t>algust</a:t>
            </a:r>
            <a:r>
              <a:rPr lang="et-EE" sz="2800" dirty="0"/>
              <a:t>- kuni 7 päeva enne </a:t>
            </a:r>
            <a:r>
              <a:rPr lang="en-GB" sz="2800" dirty="0" err="1"/>
              <a:t>mõistlik</a:t>
            </a:r>
            <a:r>
              <a:rPr lang="en-GB" sz="2800" dirty="0"/>
              <a:t> a</a:t>
            </a:r>
            <a:r>
              <a:rPr lang="et-EE" sz="2800" dirty="0" err="1"/>
              <a:t>eg</a:t>
            </a:r>
            <a:r>
              <a:rPr lang="en-GB" sz="2800" dirty="0"/>
              <a:t>.</a:t>
            </a:r>
          </a:p>
          <a:p>
            <a:r>
              <a:rPr lang="et-EE" sz="2800" dirty="0"/>
              <a:t>V</a:t>
            </a:r>
            <a:r>
              <a:rPr lang="en-GB" sz="2800" dirty="0" err="1"/>
              <a:t>astut</a:t>
            </a:r>
            <a:r>
              <a:rPr lang="et-EE" sz="2800" dirty="0" err="1"/>
              <a:t>us</a:t>
            </a:r>
            <a:r>
              <a:rPr lang="et-EE" sz="2800" dirty="0"/>
              <a:t>: </a:t>
            </a:r>
            <a:r>
              <a:rPr lang="en-GB" sz="2800" dirty="0" err="1"/>
              <a:t>lepingu</a:t>
            </a:r>
            <a:r>
              <a:rPr lang="en-GB" sz="2800" dirty="0"/>
              <a:t> </a:t>
            </a:r>
            <a:r>
              <a:rPr lang="en-GB" sz="2800" dirty="0" err="1"/>
              <a:t>ülevõtnud</a:t>
            </a:r>
            <a:r>
              <a:rPr lang="en-GB" sz="2800" dirty="0"/>
              <a:t> </a:t>
            </a:r>
            <a:r>
              <a:rPr lang="en-GB" sz="2800" dirty="0" err="1"/>
              <a:t>isik</a:t>
            </a:r>
            <a:r>
              <a:rPr lang="en-GB" sz="2800" dirty="0"/>
              <a:t> ja </a:t>
            </a:r>
            <a:r>
              <a:rPr lang="en-GB" sz="2800" dirty="0" err="1"/>
              <a:t>üleandja</a:t>
            </a:r>
            <a:r>
              <a:rPr lang="et-EE" sz="2800" dirty="0"/>
              <a:t>:</a:t>
            </a:r>
            <a:r>
              <a:rPr lang="en-GB" sz="2800" dirty="0"/>
              <a:t> </a:t>
            </a:r>
            <a:r>
              <a:rPr lang="en-GB" sz="2800" dirty="0" err="1"/>
              <a:t>tasumata</a:t>
            </a:r>
            <a:r>
              <a:rPr lang="et-EE" sz="2800" dirty="0"/>
              <a:t> </a:t>
            </a:r>
            <a:r>
              <a:rPr lang="en-GB" sz="2800" dirty="0" err="1"/>
              <a:t>reisitasu</a:t>
            </a:r>
            <a:r>
              <a:rPr lang="en-GB" sz="2800" dirty="0"/>
              <a:t> </a:t>
            </a:r>
            <a:r>
              <a:rPr lang="en-GB" sz="2800" dirty="0" err="1"/>
              <a:t>osa</a:t>
            </a:r>
            <a:r>
              <a:rPr lang="en-GB" sz="2800" dirty="0"/>
              <a:t> ja </a:t>
            </a:r>
            <a:r>
              <a:rPr lang="en-GB" sz="2800" dirty="0" err="1"/>
              <a:t>lepingu</a:t>
            </a:r>
            <a:r>
              <a:rPr lang="en-GB" sz="2800" dirty="0"/>
              <a:t> </a:t>
            </a:r>
            <a:r>
              <a:rPr lang="en-GB" sz="2800" dirty="0" err="1"/>
              <a:t>ülevõtmisega</a:t>
            </a:r>
            <a:r>
              <a:rPr lang="en-GB" sz="2800" dirty="0"/>
              <a:t> </a:t>
            </a:r>
            <a:r>
              <a:rPr lang="en-GB" sz="2800" dirty="0" err="1"/>
              <a:t>tekkiva</a:t>
            </a:r>
            <a:r>
              <a:rPr lang="et-EE" sz="2800" dirty="0"/>
              <a:t>d</a:t>
            </a:r>
            <a:r>
              <a:rPr lang="en-GB" sz="2800" dirty="0"/>
              <a:t> </a:t>
            </a:r>
            <a:r>
              <a:rPr lang="en-GB" sz="2800" dirty="0" err="1"/>
              <a:t>võimalik</a:t>
            </a:r>
            <a:r>
              <a:rPr lang="et-EE" sz="2800" dirty="0" err="1"/>
              <a:t>ud</a:t>
            </a:r>
            <a:r>
              <a:rPr lang="en-GB" sz="2800" dirty="0"/>
              <a:t> </a:t>
            </a:r>
            <a:r>
              <a:rPr lang="en-GB" sz="2800" dirty="0" err="1"/>
              <a:t>lisatasud</a:t>
            </a:r>
            <a:r>
              <a:rPr lang="en-GB" sz="2800" dirty="0"/>
              <a:t>, </a:t>
            </a:r>
            <a:r>
              <a:rPr lang="en-GB" sz="2800" dirty="0" err="1"/>
              <a:t>lõivud</a:t>
            </a:r>
            <a:r>
              <a:rPr lang="en-GB" sz="2800" dirty="0"/>
              <a:t> ja </a:t>
            </a:r>
            <a:r>
              <a:rPr lang="en-GB" sz="2800" dirty="0" err="1"/>
              <a:t>muud</a:t>
            </a:r>
            <a:r>
              <a:rPr lang="en-GB" sz="2800" dirty="0"/>
              <a:t> </a:t>
            </a:r>
            <a:r>
              <a:rPr lang="en-GB" sz="2800" dirty="0" err="1"/>
              <a:t>kulud</a:t>
            </a:r>
            <a:r>
              <a:rPr lang="et-EE" sz="2800" dirty="0"/>
              <a:t> </a:t>
            </a:r>
            <a:r>
              <a:rPr lang="en-GB" sz="2800" dirty="0" err="1"/>
              <a:t>solidaarselt</a:t>
            </a:r>
            <a:r>
              <a:rPr lang="en-GB" sz="2800" dirty="0"/>
              <a:t>.</a:t>
            </a:r>
          </a:p>
        </p:txBody>
      </p:sp>
    </p:spTree>
    <p:extLst>
      <p:ext uri="{BB962C8B-B14F-4D97-AF65-F5344CB8AC3E}">
        <p14:creationId xmlns:p14="http://schemas.microsoft.com/office/powerpoint/2010/main" val="10786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EDC6-C629-4284-87A9-E587BD1E5F35}"/>
              </a:ext>
            </a:extLst>
          </p:cNvPr>
          <p:cNvSpPr>
            <a:spLocks noGrp="1"/>
          </p:cNvSpPr>
          <p:nvPr>
            <p:ph type="title"/>
          </p:nvPr>
        </p:nvSpPr>
        <p:spPr/>
        <p:txBody>
          <a:bodyPr/>
          <a:lstStyle/>
          <a:p>
            <a:r>
              <a:rPr lang="et-EE" dirty="0"/>
              <a:t>Pakettreisi tagatis</a:t>
            </a:r>
            <a:endParaRPr lang="en-GB" dirty="0"/>
          </a:p>
        </p:txBody>
      </p:sp>
      <p:sp>
        <p:nvSpPr>
          <p:cNvPr id="3" name="Content Placeholder 2">
            <a:extLst>
              <a:ext uri="{FF2B5EF4-FFF2-40B4-BE49-F238E27FC236}">
                <a16:creationId xmlns:a16="http://schemas.microsoft.com/office/drawing/2014/main" id="{0261C0A9-22B3-41E0-B0A2-54D1E64D75B2}"/>
              </a:ext>
            </a:extLst>
          </p:cNvPr>
          <p:cNvSpPr>
            <a:spLocks noGrp="1"/>
          </p:cNvSpPr>
          <p:nvPr>
            <p:ph idx="1"/>
          </p:nvPr>
        </p:nvSpPr>
        <p:spPr/>
        <p:txBody>
          <a:bodyPr>
            <a:normAutofit/>
          </a:bodyPr>
          <a:lstStyle/>
          <a:p>
            <a:pPr algn="just"/>
            <a:r>
              <a:rPr lang="et-EE" sz="2800" u="sng" dirty="0"/>
              <a:t>Kõik pakettreisilepingu alusel tehtud ettemaksed</a:t>
            </a:r>
          </a:p>
          <a:p>
            <a:pPr algn="just"/>
            <a:r>
              <a:rPr lang="et-EE" sz="2800" dirty="0"/>
              <a:t>Vajalik: </a:t>
            </a:r>
          </a:p>
          <a:p>
            <a:pPr algn="just"/>
            <a:r>
              <a:rPr lang="et-EE" sz="2800" dirty="0"/>
              <a:t>reisi jätkumine, koju toomine või transport muude kokkulepitud kohta</a:t>
            </a:r>
          </a:p>
          <a:p>
            <a:pPr algn="just"/>
            <a:r>
              <a:rPr lang="et-EE" sz="2800" dirty="0"/>
              <a:t>Hüvitus saamata jäänud teenuste eest</a:t>
            </a:r>
          </a:p>
          <a:p>
            <a:pPr algn="just"/>
            <a:r>
              <a:rPr lang="et-EE" sz="2800" dirty="0"/>
              <a:t>Vastutus reisiteenuse tegeliku osutaja maksejõuetuse eest</a:t>
            </a:r>
          </a:p>
          <a:p>
            <a:pPr algn="just"/>
            <a:r>
              <a:rPr lang="et-EE" sz="2800" dirty="0"/>
              <a:t>Kõik reisijad, olenemata reisija elukohast ja müügikohast</a:t>
            </a:r>
          </a:p>
        </p:txBody>
      </p:sp>
    </p:spTree>
    <p:extLst>
      <p:ext uri="{BB962C8B-B14F-4D97-AF65-F5344CB8AC3E}">
        <p14:creationId xmlns:p14="http://schemas.microsoft.com/office/powerpoint/2010/main" val="69550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046C-9718-4015-ADC1-CEE248EFBA7D}"/>
              </a:ext>
            </a:extLst>
          </p:cNvPr>
          <p:cNvSpPr>
            <a:spLocks noGrp="1"/>
          </p:cNvSpPr>
          <p:nvPr>
            <p:ph type="title"/>
          </p:nvPr>
        </p:nvSpPr>
        <p:spPr/>
        <p:txBody>
          <a:bodyPr/>
          <a:lstStyle/>
          <a:p>
            <a:r>
              <a:rPr lang="et-EE" dirty="0" err="1"/>
              <a:t>Srk</a:t>
            </a:r>
            <a:r>
              <a:rPr lang="et-EE" dirty="0"/>
              <a:t> tagatis</a:t>
            </a:r>
            <a:endParaRPr lang="en-GB" dirty="0"/>
          </a:p>
        </p:txBody>
      </p:sp>
      <p:sp>
        <p:nvSpPr>
          <p:cNvPr id="3" name="Content Placeholder 2">
            <a:extLst>
              <a:ext uri="{FF2B5EF4-FFF2-40B4-BE49-F238E27FC236}">
                <a16:creationId xmlns:a16="http://schemas.microsoft.com/office/drawing/2014/main" id="{24A5E58F-86A7-4DFB-86BC-501378B17DDD}"/>
              </a:ext>
            </a:extLst>
          </p:cNvPr>
          <p:cNvSpPr>
            <a:spLocks noGrp="1"/>
          </p:cNvSpPr>
          <p:nvPr>
            <p:ph idx="1"/>
          </p:nvPr>
        </p:nvSpPr>
        <p:spPr/>
        <p:txBody>
          <a:bodyPr>
            <a:normAutofit/>
          </a:bodyPr>
          <a:lstStyle/>
          <a:p>
            <a:r>
              <a:rPr lang="et-EE" sz="2800" dirty="0"/>
              <a:t>A) Oma maksejõuetuse puhuks enda käesoleva reisiteenuste tasu tagasi maksmiseks (KLIENDILT SAADU KUNI HANKIJALE MAKSMISENI)</a:t>
            </a:r>
          </a:p>
          <a:p>
            <a:r>
              <a:rPr lang="et-EE" sz="2800" dirty="0"/>
              <a:t>B) Tagatis – ESIMENESES RINGIS (SRK pakkuja)</a:t>
            </a:r>
          </a:p>
          <a:p>
            <a:r>
              <a:rPr lang="et-EE" sz="2800" dirty="0"/>
              <a:t>C) Ettemaksed – summad, mis edasi maksmata teenuseosutajatele</a:t>
            </a:r>
          </a:p>
          <a:p>
            <a:r>
              <a:rPr lang="et-EE" sz="2800" dirty="0"/>
              <a:t>D) Võimalik tegutseda min. tagatisega - tasu koheselt edasi </a:t>
            </a:r>
          </a:p>
          <a:p>
            <a:r>
              <a:rPr lang="et-EE" sz="2800" dirty="0"/>
              <a:t>E) SRK sisaldab veoteenust ja pakkuja vastutav vedaja - veo lõppemiseni</a:t>
            </a:r>
          </a:p>
        </p:txBody>
      </p:sp>
    </p:spTree>
    <p:extLst>
      <p:ext uri="{BB962C8B-B14F-4D97-AF65-F5344CB8AC3E}">
        <p14:creationId xmlns:p14="http://schemas.microsoft.com/office/powerpoint/2010/main" val="381879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FF91-E346-4BD6-A741-4452986FC08A}"/>
              </a:ext>
            </a:extLst>
          </p:cNvPr>
          <p:cNvSpPr>
            <a:spLocks noGrp="1"/>
          </p:cNvSpPr>
          <p:nvPr>
            <p:ph type="title"/>
          </p:nvPr>
        </p:nvSpPr>
        <p:spPr/>
        <p:txBody>
          <a:bodyPr/>
          <a:lstStyle/>
          <a:p>
            <a:r>
              <a:rPr lang="et-EE" dirty="0"/>
              <a:t>TAGATISE MIINIMUMMÄÄRAD</a:t>
            </a:r>
            <a:endParaRPr lang="en-GB" dirty="0"/>
          </a:p>
        </p:txBody>
      </p:sp>
      <p:sp>
        <p:nvSpPr>
          <p:cNvPr id="3" name="Content Placeholder 2">
            <a:extLst>
              <a:ext uri="{FF2B5EF4-FFF2-40B4-BE49-F238E27FC236}">
                <a16:creationId xmlns:a16="http://schemas.microsoft.com/office/drawing/2014/main" id="{A6CDA6CE-D564-47DB-AA45-FDDAB9EEE76A}"/>
              </a:ext>
            </a:extLst>
          </p:cNvPr>
          <p:cNvSpPr>
            <a:spLocks noGrp="1"/>
          </p:cNvSpPr>
          <p:nvPr>
            <p:ph idx="1"/>
          </p:nvPr>
        </p:nvSpPr>
        <p:spPr/>
        <p:txBody>
          <a:bodyPr>
            <a:normAutofit fontScale="25000" lnSpcReduction="20000"/>
          </a:bodyPr>
          <a:lstStyle/>
          <a:p>
            <a:r>
              <a:rPr lang="et-EE" sz="11200" dirty="0"/>
              <a:t>A) </a:t>
            </a:r>
            <a:r>
              <a:rPr lang="et-EE" sz="11200" dirty="0" err="1"/>
              <a:t>Pakettr</a:t>
            </a:r>
            <a:r>
              <a:rPr lang="et-EE" sz="11200" dirty="0"/>
              <a:t>. väljaspool Eestit tellimuslennuga ja EM välise riigi reisikorraldaja pakettreiside vahend: min 7%, vähemalt 32 000 €</a:t>
            </a:r>
          </a:p>
          <a:p>
            <a:r>
              <a:rPr lang="et-EE" sz="11200" dirty="0"/>
              <a:t>B) </a:t>
            </a:r>
            <a:r>
              <a:rPr lang="et-EE" sz="11200" dirty="0" err="1"/>
              <a:t>Pakettr</a:t>
            </a:r>
            <a:r>
              <a:rPr lang="et-EE" sz="11200" dirty="0"/>
              <a:t>. </a:t>
            </a:r>
            <a:r>
              <a:rPr lang="et-EE" sz="11200" dirty="0" err="1"/>
              <a:t>väljasp</a:t>
            </a:r>
            <a:r>
              <a:rPr lang="et-EE" sz="11200" dirty="0"/>
              <a:t> Eestit liinilennuga: min 3%, vähemalt 32 000 €</a:t>
            </a:r>
          </a:p>
          <a:p>
            <a:r>
              <a:rPr lang="et-EE" sz="11200" dirty="0"/>
              <a:t>C) </a:t>
            </a:r>
            <a:r>
              <a:rPr lang="et-EE" sz="11200" dirty="0" err="1"/>
              <a:t>Pakettr</a:t>
            </a:r>
            <a:r>
              <a:rPr lang="et-EE" sz="11200" dirty="0"/>
              <a:t>. </a:t>
            </a:r>
            <a:r>
              <a:rPr lang="et-EE" sz="11200" dirty="0" err="1"/>
              <a:t>väljasp</a:t>
            </a:r>
            <a:r>
              <a:rPr lang="et-EE" sz="11200" dirty="0"/>
              <a:t> Eestit v.a. lendudega min 7%, vähemalt 13 000 €</a:t>
            </a:r>
          </a:p>
          <a:p>
            <a:r>
              <a:rPr lang="et-EE" sz="11200" dirty="0"/>
              <a:t>D) SRK – min 3 % planeeritavast SRK kogumüük., vähemalt 13000 €</a:t>
            </a:r>
          </a:p>
          <a:p>
            <a:r>
              <a:rPr lang="et-EE" sz="11200" dirty="0"/>
              <a:t>E) Eesti sisene miinimummäär puudub</a:t>
            </a:r>
          </a:p>
          <a:p>
            <a:r>
              <a:rPr lang="et-EE" sz="11200" b="1" dirty="0"/>
              <a:t>Mitmel tegevusalal, siis kõrgema miinimumnõuded</a:t>
            </a:r>
          </a:p>
          <a:p>
            <a:r>
              <a:rPr lang="et-EE" sz="11200" b="1" u="sng" dirty="0"/>
              <a:t>kumb suurem, kas määratud summa või protsent kogumüügist</a:t>
            </a:r>
          </a:p>
          <a:p>
            <a:endParaRPr lang="et-EE" sz="11200" dirty="0"/>
          </a:p>
          <a:p>
            <a:endParaRPr lang="en-GB" dirty="0"/>
          </a:p>
        </p:txBody>
      </p:sp>
    </p:spTree>
    <p:extLst>
      <p:ext uri="{BB962C8B-B14F-4D97-AF65-F5344CB8AC3E}">
        <p14:creationId xmlns:p14="http://schemas.microsoft.com/office/powerpoint/2010/main" val="2035216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5497-34EA-4D09-8F28-BAF52519F2FB}"/>
              </a:ext>
            </a:extLst>
          </p:cNvPr>
          <p:cNvSpPr>
            <a:spLocks noGrp="1"/>
          </p:cNvSpPr>
          <p:nvPr>
            <p:ph type="title"/>
          </p:nvPr>
        </p:nvSpPr>
        <p:spPr/>
        <p:txBody>
          <a:bodyPr/>
          <a:lstStyle/>
          <a:p>
            <a:pPr algn="ctr"/>
            <a:r>
              <a:rPr lang="et-EE" dirty="0"/>
              <a:t>Standardiseeritud teabelehe vormid</a:t>
            </a:r>
            <a:br>
              <a:rPr lang="et-EE" dirty="0"/>
            </a:br>
            <a:r>
              <a:rPr lang="et-EE" dirty="0"/>
              <a:t>info mida klient ostab</a:t>
            </a:r>
            <a:endParaRPr lang="en-GB" dirty="0"/>
          </a:p>
        </p:txBody>
      </p:sp>
      <p:sp>
        <p:nvSpPr>
          <p:cNvPr id="3" name="Text Placeholder 2">
            <a:extLst>
              <a:ext uri="{FF2B5EF4-FFF2-40B4-BE49-F238E27FC236}">
                <a16:creationId xmlns:a16="http://schemas.microsoft.com/office/drawing/2014/main" id="{C78FAEB9-3775-477F-954A-0AE73D68B74B}"/>
              </a:ext>
            </a:extLst>
          </p:cNvPr>
          <p:cNvSpPr>
            <a:spLocks noGrp="1"/>
          </p:cNvSpPr>
          <p:nvPr>
            <p:ph type="body" idx="1"/>
          </p:nvPr>
        </p:nvSpPr>
        <p:spPr>
          <a:xfrm>
            <a:off x="1447191" y="2019549"/>
            <a:ext cx="4645152" cy="475101"/>
          </a:xfrm>
        </p:spPr>
        <p:txBody>
          <a:bodyPr/>
          <a:lstStyle/>
          <a:p>
            <a:pPr algn="ctr"/>
            <a:r>
              <a:rPr lang="et-EE" dirty="0"/>
              <a:t>Vormid Pakettreisile</a:t>
            </a:r>
            <a:endParaRPr lang="en-GB" dirty="0"/>
          </a:p>
        </p:txBody>
      </p:sp>
      <p:sp>
        <p:nvSpPr>
          <p:cNvPr id="4" name="Content Placeholder 3">
            <a:extLst>
              <a:ext uri="{FF2B5EF4-FFF2-40B4-BE49-F238E27FC236}">
                <a16:creationId xmlns:a16="http://schemas.microsoft.com/office/drawing/2014/main" id="{6ADA81A1-DD28-488D-BDF1-795F616D47C4}"/>
              </a:ext>
            </a:extLst>
          </p:cNvPr>
          <p:cNvSpPr>
            <a:spLocks noGrp="1"/>
          </p:cNvSpPr>
          <p:nvPr>
            <p:ph sz="half" idx="2"/>
          </p:nvPr>
        </p:nvSpPr>
        <p:spPr/>
        <p:txBody>
          <a:bodyPr>
            <a:normAutofit/>
          </a:bodyPr>
          <a:lstStyle/>
          <a:p>
            <a:r>
              <a:rPr lang="et-EE" dirty="0"/>
              <a:t>Tarbija on kaitstud pakettreisilepingu õigustega</a:t>
            </a:r>
          </a:p>
          <a:p>
            <a:r>
              <a:rPr lang="et-EE" dirty="0"/>
              <a:t>Lepingu täitmise eest vastutab reisikorraldaja</a:t>
            </a:r>
          </a:p>
          <a:p>
            <a:r>
              <a:rPr lang="et-EE" dirty="0"/>
              <a:t>Makstud summa on 100% tagatud kuni reisi lõppemiseni</a:t>
            </a:r>
            <a:endParaRPr lang="en-GB" dirty="0"/>
          </a:p>
        </p:txBody>
      </p:sp>
      <p:sp>
        <p:nvSpPr>
          <p:cNvPr id="5" name="Text Placeholder 4">
            <a:extLst>
              <a:ext uri="{FF2B5EF4-FFF2-40B4-BE49-F238E27FC236}">
                <a16:creationId xmlns:a16="http://schemas.microsoft.com/office/drawing/2014/main" id="{8C8A1B10-3C19-44A5-B21D-CCEF4FF48621}"/>
              </a:ext>
            </a:extLst>
          </p:cNvPr>
          <p:cNvSpPr>
            <a:spLocks noGrp="1"/>
          </p:cNvSpPr>
          <p:nvPr>
            <p:ph type="body" sz="quarter" idx="3"/>
          </p:nvPr>
        </p:nvSpPr>
        <p:spPr>
          <a:xfrm>
            <a:off x="6412362" y="2023004"/>
            <a:ext cx="4645152" cy="475100"/>
          </a:xfrm>
        </p:spPr>
        <p:txBody>
          <a:bodyPr/>
          <a:lstStyle/>
          <a:p>
            <a:pPr algn="ctr"/>
            <a:r>
              <a:rPr lang="et-EE" dirty="0"/>
              <a:t>Vormid </a:t>
            </a:r>
            <a:r>
              <a:rPr lang="et-EE" dirty="0" err="1"/>
              <a:t>Srk’le</a:t>
            </a:r>
            <a:endParaRPr lang="en-GB" dirty="0"/>
          </a:p>
        </p:txBody>
      </p:sp>
      <p:sp>
        <p:nvSpPr>
          <p:cNvPr id="6" name="Content Placeholder 5">
            <a:extLst>
              <a:ext uri="{FF2B5EF4-FFF2-40B4-BE49-F238E27FC236}">
                <a16:creationId xmlns:a16="http://schemas.microsoft.com/office/drawing/2014/main" id="{84804809-EF8D-4CC7-8383-082627D62B78}"/>
              </a:ext>
            </a:extLst>
          </p:cNvPr>
          <p:cNvSpPr>
            <a:spLocks noGrp="1"/>
          </p:cNvSpPr>
          <p:nvPr>
            <p:ph sz="quarter" idx="4"/>
          </p:nvPr>
        </p:nvSpPr>
        <p:spPr/>
        <p:txBody>
          <a:bodyPr>
            <a:normAutofit/>
          </a:bodyPr>
          <a:lstStyle/>
          <a:p>
            <a:r>
              <a:rPr lang="et-EE" dirty="0"/>
              <a:t>Tarbija õigused </a:t>
            </a:r>
            <a:r>
              <a:rPr lang="et-EE" u="sng" dirty="0"/>
              <a:t>ei ole kaitstud </a:t>
            </a:r>
            <a:r>
              <a:rPr lang="et-EE" dirty="0"/>
              <a:t>pakettreisilepinguga</a:t>
            </a:r>
          </a:p>
          <a:p>
            <a:r>
              <a:rPr lang="et-EE" dirty="0"/>
              <a:t>Lepingu täitmise ja teenuse osutamise eest vastutab iga reisiteenuse osutaja</a:t>
            </a:r>
          </a:p>
          <a:p>
            <a:r>
              <a:rPr lang="et-EE" dirty="0"/>
              <a:t>Tagatis vaid SRK maksejõuetuse korral</a:t>
            </a:r>
            <a:endParaRPr lang="en-GB" dirty="0"/>
          </a:p>
        </p:txBody>
      </p:sp>
    </p:spTree>
    <p:extLst>
      <p:ext uri="{BB962C8B-B14F-4D97-AF65-F5344CB8AC3E}">
        <p14:creationId xmlns:p14="http://schemas.microsoft.com/office/powerpoint/2010/main" val="89203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0616-75B2-47DE-8414-238638B0881A}"/>
              </a:ext>
            </a:extLst>
          </p:cNvPr>
          <p:cNvSpPr>
            <a:spLocks noGrp="1"/>
          </p:cNvSpPr>
          <p:nvPr>
            <p:ph type="title"/>
          </p:nvPr>
        </p:nvSpPr>
        <p:spPr/>
        <p:txBody>
          <a:bodyPr/>
          <a:lstStyle/>
          <a:p>
            <a:pPr algn="ctr"/>
            <a:r>
              <a:rPr lang="en-GB" dirty="0" err="1"/>
              <a:t>Standardiseeritud</a:t>
            </a:r>
            <a:r>
              <a:rPr lang="en-GB" dirty="0"/>
              <a:t> </a:t>
            </a:r>
            <a:r>
              <a:rPr lang="en-GB" dirty="0" err="1"/>
              <a:t>teabelehe</a:t>
            </a:r>
            <a:r>
              <a:rPr lang="en-GB" dirty="0"/>
              <a:t> </a:t>
            </a:r>
            <a:r>
              <a:rPr lang="en-GB" dirty="0" err="1"/>
              <a:t>vormid</a:t>
            </a:r>
            <a:br>
              <a:rPr lang="en-GB" dirty="0"/>
            </a:br>
            <a:r>
              <a:rPr lang="en-GB" dirty="0" err="1"/>
              <a:t>mida</a:t>
            </a:r>
            <a:r>
              <a:rPr lang="en-GB" dirty="0"/>
              <a:t> </a:t>
            </a:r>
            <a:r>
              <a:rPr lang="en-GB" dirty="0" err="1"/>
              <a:t>klient</a:t>
            </a:r>
            <a:r>
              <a:rPr lang="en-GB" dirty="0"/>
              <a:t> </a:t>
            </a:r>
            <a:r>
              <a:rPr lang="en-GB" dirty="0" err="1"/>
              <a:t>ostab</a:t>
            </a:r>
            <a:endParaRPr lang="en-GB" dirty="0"/>
          </a:p>
        </p:txBody>
      </p:sp>
      <p:sp>
        <p:nvSpPr>
          <p:cNvPr id="3" name="Text Placeholder 2">
            <a:extLst>
              <a:ext uri="{FF2B5EF4-FFF2-40B4-BE49-F238E27FC236}">
                <a16:creationId xmlns:a16="http://schemas.microsoft.com/office/drawing/2014/main" id="{58E9C5BC-A401-4309-99C3-237E1CCCD3AC}"/>
              </a:ext>
            </a:extLst>
          </p:cNvPr>
          <p:cNvSpPr>
            <a:spLocks noGrp="1"/>
          </p:cNvSpPr>
          <p:nvPr>
            <p:ph type="body" idx="1"/>
          </p:nvPr>
        </p:nvSpPr>
        <p:spPr>
          <a:xfrm>
            <a:off x="1447191" y="2019549"/>
            <a:ext cx="4645152" cy="512807"/>
          </a:xfrm>
        </p:spPr>
        <p:txBody>
          <a:bodyPr/>
          <a:lstStyle/>
          <a:p>
            <a:pPr algn="ctr"/>
            <a:r>
              <a:rPr lang="et-EE" dirty="0"/>
              <a:t>Üksikud reisiteenused</a:t>
            </a:r>
            <a:endParaRPr lang="en-GB" dirty="0"/>
          </a:p>
        </p:txBody>
      </p:sp>
      <p:sp>
        <p:nvSpPr>
          <p:cNvPr id="4" name="Content Placeholder 3">
            <a:extLst>
              <a:ext uri="{FF2B5EF4-FFF2-40B4-BE49-F238E27FC236}">
                <a16:creationId xmlns:a16="http://schemas.microsoft.com/office/drawing/2014/main" id="{61D4C36B-CB18-4B9C-895D-22B54C08E2DA}"/>
              </a:ext>
            </a:extLst>
          </p:cNvPr>
          <p:cNvSpPr>
            <a:spLocks noGrp="1"/>
          </p:cNvSpPr>
          <p:nvPr>
            <p:ph sz="half" idx="2"/>
          </p:nvPr>
        </p:nvSpPr>
        <p:spPr/>
        <p:txBody>
          <a:bodyPr>
            <a:normAutofit/>
          </a:bodyPr>
          <a:lstStyle/>
          <a:p>
            <a:r>
              <a:rPr lang="et-EE" dirty="0"/>
              <a:t>Kohustuslik standardvorm puudub</a:t>
            </a:r>
            <a:endParaRPr lang="en-GB" dirty="0"/>
          </a:p>
        </p:txBody>
      </p:sp>
      <p:sp>
        <p:nvSpPr>
          <p:cNvPr id="5" name="Text Placeholder 4">
            <a:extLst>
              <a:ext uri="{FF2B5EF4-FFF2-40B4-BE49-F238E27FC236}">
                <a16:creationId xmlns:a16="http://schemas.microsoft.com/office/drawing/2014/main" id="{4751A330-79BE-44E9-80FC-7F22CD919266}"/>
              </a:ext>
            </a:extLst>
          </p:cNvPr>
          <p:cNvSpPr>
            <a:spLocks noGrp="1"/>
          </p:cNvSpPr>
          <p:nvPr>
            <p:ph type="body" sz="quarter" idx="3"/>
          </p:nvPr>
        </p:nvSpPr>
        <p:spPr>
          <a:xfrm>
            <a:off x="6412362" y="2023003"/>
            <a:ext cx="4645152" cy="512807"/>
          </a:xfrm>
        </p:spPr>
        <p:txBody>
          <a:bodyPr/>
          <a:lstStyle/>
          <a:p>
            <a:pPr algn="ctr"/>
            <a:r>
              <a:rPr lang="et-EE" dirty="0"/>
              <a:t>Tagajärjed sanktsioonid</a:t>
            </a:r>
            <a:endParaRPr lang="en-GB" dirty="0"/>
          </a:p>
        </p:txBody>
      </p:sp>
      <p:sp>
        <p:nvSpPr>
          <p:cNvPr id="6" name="Content Placeholder 5">
            <a:extLst>
              <a:ext uri="{FF2B5EF4-FFF2-40B4-BE49-F238E27FC236}">
                <a16:creationId xmlns:a16="http://schemas.microsoft.com/office/drawing/2014/main" id="{ED1281B1-B1F7-4916-848E-32D16072E23A}"/>
              </a:ext>
            </a:extLst>
          </p:cNvPr>
          <p:cNvSpPr>
            <a:spLocks noGrp="1"/>
          </p:cNvSpPr>
          <p:nvPr>
            <p:ph sz="quarter" idx="4"/>
          </p:nvPr>
        </p:nvSpPr>
        <p:spPr>
          <a:xfrm>
            <a:off x="6412362" y="2814407"/>
            <a:ext cx="4645152" cy="2644456"/>
          </a:xfrm>
        </p:spPr>
        <p:txBody>
          <a:bodyPr>
            <a:normAutofit/>
          </a:bodyPr>
          <a:lstStyle/>
          <a:p>
            <a:r>
              <a:rPr lang="et-EE" dirty="0"/>
              <a:t>Kui SRK või üksiku reisiteenuse pakkuja vormi ei esita vastutab ta automaatselt nagu reisikorraldaja</a:t>
            </a:r>
          </a:p>
          <a:p>
            <a:r>
              <a:rPr lang="et-EE" dirty="0"/>
              <a:t>Peab omama reisikorraldaja tagatist</a:t>
            </a:r>
          </a:p>
          <a:p>
            <a:r>
              <a:rPr lang="et-EE" dirty="0"/>
              <a:t>Vastutav nii RK kui vahendaja</a:t>
            </a:r>
            <a:endParaRPr lang="en-GB" dirty="0"/>
          </a:p>
        </p:txBody>
      </p:sp>
    </p:spTree>
    <p:extLst>
      <p:ext uri="{BB962C8B-B14F-4D97-AF65-F5344CB8AC3E}">
        <p14:creationId xmlns:p14="http://schemas.microsoft.com/office/powerpoint/2010/main" val="116333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1C46-70DD-4BE3-81F2-69C4B71F2CFE}"/>
              </a:ext>
            </a:extLst>
          </p:cNvPr>
          <p:cNvSpPr>
            <a:spLocks noGrp="1"/>
          </p:cNvSpPr>
          <p:nvPr>
            <p:ph type="title"/>
          </p:nvPr>
        </p:nvSpPr>
        <p:spPr/>
        <p:txBody>
          <a:bodyPr/>
          <a:lstStyle/>
          <a:p>
            <a:r>
              <a:rPr lang="et-EE" dirty="0"/>
              <a:t>Standardiseeritud teabelehe vormid</a:t>
            </a:r>
            <a:endParaRPr lang="en-GB" dirty="0"/>
          </a:p>
        </p:txBody>
      </p:sp>
      <p:sp>
        <p:nvSpPr>
          <p:cNvPr id="3" name="Text Placeholder 2">
            <a:extLst>
              <a:ext uri="{FF2B5EF4-FFF2-40B4-BE49-F238E27FC236}">
                <a16:creationId xmlns:a16="http://schemas.microsoft.com/office/drawing/2014/main" id="{6AC4897A-AB71-4BD2-8966-E99D5FB369FA}"/>
              </a:ext>
            </a:extLst>
          </p:cNvPr>
          <p:cNvSpPr>
            <a:spLocks noGrp="1"/>
          </p:cNvSpPr>
          <p:nvPr>
            <p:ph type="body" idx="1"/>
          </p:nvPr>
        </p:nvSpPr>
        <p:spPr/>
        <p:txBody>
          <a:bodyPr/>
          <a:lstStyle/>
          <a:p>
            <a:r>
              <a:rPr lang="et-EE" dirty="0"/>
              <a:t>MÜÜK INTERNETI (SIDEVAHEND) TEEL</a:t>
            </a:r>
            <a:endParaRPr lang="en-GB" dirty="0"/>
          </a:p>
        </p:txBody>
      </p:sp>
      <p:sp>
        <p:nvSpPr>
          <p:cNvPr id="4" name="Content Placeholder 3">
            <a:extLst>
              <a:ext uri="{FF2B5EF4-FFF2-40B4-BE49-F238E27FC236}">
                <a16:creationId xmlns:a16="http://schemas.microsoft.com/office/drawing/2014/main" id="{3E0589BB-7508-4E0F-80D6-B3E942217F33}"/>
              </a:ext>
            </a:extLst>
          </p:cNvPr>
          <p:cNvSpPr>
            <a:spLocks noGrp="1"/>
          </p:cNvSpPr>
          <p:nvPr>
            <p:ph sz="half" idx="2"/>
          </p:nvPr>
        </p:nvSpPr>
        <p:spPr/>
        <p:txBody>
          <a:bodyPr>
            <a:normAutofit/>
          </a:bodyPr>
          <a:lstStyle/>
          <a:p>
            <a:endParaRPr lang="et-EE" dirty="0"/>
          </a:p>
          <a:p>
            <a:r>
              <a:rPr lang="et-EE" dirty="0"/>
              <a:t>OSA TEAVET SAAB ESITADA HÜPERLINGI KAUDU</a:t>
            </a:r>
          </a:p>
          <a:p>
            <a:endParaRPr lang="et-EE" dirty="0"/>
          </a:p>
          <a:p>
            <a:endParaRPr lang="et-EE" dirty="0"/>
          </a:p>
          <a:p>
            <a:r>
              <a:rPr lang="et-EE" dirty="0"/>
              <a:t>MUUD SISULISED ERINEVUSED PUUDUVAD</a:t>
            </a:r>
            <a:endParaRPr lang="en-GB" dirty="0"/>
          </a:p>
        </p:txBody>
      </p:sp>
      <p:sp>
        <p:nvSpPr>
          <p:cNvPr id="5" name="Text Placeholder 4">
            <a:extLst>
              <a:ext uri="{FF2B5EF4-FFF2-40B4-BE49-F238E27FC236}">
                <a16:creationId xmlns:a16="http://schemas.microsoft.com/office/drawing/2014/main" id="{62256FC3-8A78-4C81-A9BC-ABDD0A152AF5}"/>
              </a:ext>
            </a:extLst>
          </p:cNvPr>
          <p:cNvSpPr>
            <a:spLocks noGrp="1"/>
          </p:cNvSpPr>
          <p:nvPr>
            <p:ph type="body" sz="quarter" idx="3"/>
          </p:nvPr>
        </p:nvSpPr>
        <p:spPr/>
        <p:txBody>
          <a:bodyPr/>
          <a:lstStyle/>
          <a:p>
            <a:r>
              <a:rPr lang="et-EE" dirty="0"/>
              <a:t>BÜROOS</a:t>
            </a:r>
            <a:endParaRPr lang="en-GB" dirty="0"/>
          </a:p>
        </p:txBody>
      </p:sp>
      <p:sp>
        <p:nvSpPr>
          <p:cNvPr id="6" name="Content Placeholder 5">
            <a:extLst>
              <a:ext uri="{FF2B5EF4-FFF2-40B4-BE49-F238E27FC236}">
                <a16:creationId xmlns:a16="http://schemas.microsoft.com/office/drawing/2014/main" id="{10F04A4E-8206-483C-9695-548AFF36DFF5}"/>
              </a:ext>
            </a:extLst>
          </p:cNvPr>
          <p:cNvSpPr>
            <a:spLocks noGrp="1"/>
          </p:cNvSpPr>
          <p:nvPr>
            <p:ph sz="quarter" idx="4"/>
          </p:nvPr>
        </p:nvSpPr>
        <p:spPr/>
        <p:txBody>
          <a:bodyPr>
            <a:normAutofit/>
          </a:bodyPr>
          <a:lstStyle/>
          <a:p>
            <a:endParaRPr lang="et-EE" dirty="0"/>
          </a:p>
          <a:p>
            <a:r>
              <a:rPr lang="et-EE" dirty="0"/>
              <a:t>KOGU TEAVE TULEB EDASTADA PABERKANDJAL ALLKIRJA VASTU</a:t>
            </a:r>
          </a:p>
          <a:p>
            <a:r>
              <a:rPr lang="et-EE" dirty="0"/>
              <a:t>V.A. KUI KINNITUSED JA ARVE  SAADETAKSE EMAILILE KOOS TEABELEHTEDEGA</a:t>
            </a:r>
            <a:endParaRPr lang="en-GB" dirty="0"/>
          </a:p>
        </p:txBody>
      </p:sp>
    </p:spTree>
    <p:extLst>
      <p:ext uri="{BB962C8B-B14F-4D97-AF65-F5344CB8AC3E}">
        <p14:creationId xmlns:p14="http://schemas.microsoft.com/office/powerpoint/2010/main" val="3134209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E071-6999-4227-B6CF-1181F0CB3A6C}"/>
              </a:ext>
            </a:extLst>
          </p:cNvPr>
          <p:cNvSpPr>
            <a:spLocks noGrp="1"/>
          </p:cNvSpPr>
          <p:nvPr>
            <p:ph type="title"/>
          </p:nvPr>
        </p:nvSpPr>
        <p:spPr/>
        <p:txBody>
          <a:bodyPr/>
          <a:lstStyle/>
          <a:p>
            <a:r>
              <a:rPr lang="et-EE" dirty="0"/>
              <a:t>Pakettreisi </a:t>
            </a:r>
            <a:r>
              <a:rPr lang="et-EE" dirty="0" err="1"/>
              <a:t>teabelEHT</a:t>
            </a:r>
            <a:r>
              <a:rPr lang="et-EE" dirty="0"/>
              <a:t> VIITEGA</a:t>
            </a:r>
            <a:endParaRPr lang="en-GB" dirty="0"/>
          </a:p>
        </p:txBody>
      </p:sp>
      <p:sp>
        <p:nvSpPr>
          <p:cNvPr id="3" name="Content Placeholder 2">
            <a:extLst>
              <a:ext uri="{FF2B5EF4-FFF2-40B4-BE49-F238E27FC236}">
                <a16:creationId xmlns:a16="http://schemas.microsoft.com/office/drawing/2014/main" id="{B8CDFB89-6BC7-497C-AF15-B71D9D04F1A6}"/>
              </a:ext>
            </a:extLst>
          </p:cNvPr>
          <p:cNvSpPr>
            <a:spLocks noGrp="1"/>
          </p:cNvSpPr>
          <p:nvPr>
            <p:ph idx="1"/>
          </p:nvPr>
        </p:nvSpPr>
        <p:spPr/>
        <p:txBody>
          <a:bodyPr>
            <a:normAutofit/>
          </a:bodyPr>
          <a:lstStyle/>
          <a:p>
            <a:r>
              <a:rPr lang="et-EE" dirty="0"/>
              <a:t>Teile pakutavate reisiteenuste kogum on pakettreis direktiivi (EL) 2015/2302 tähenduses.</a:t>
            </a:r>
          </a:p>
          <a:p>
            <a:r>
              <a:rPr lang="et-EE" dirty="0"/>
              <a:t>Seetõttu on Teil kõik õigused, mis reisijal on ELi õiguse järgi pakettreisi korral. Ettevõtja REISI MINUGA vastutab täielikult pakettreisi kui terviku teenuste nõuetekohase osutamise eest.</a:t>
            </a:r>
          </a:p>
          <a:p>
            <a:r>
              <a:rPr lang="et-EE" dirty="0"/>
              <a:t>Lisaks sellele on seaduse alusel nõutav, et ettevõtjal REISI MINUGA on tagatis, et maksta, kui ta ei suuda maksevõime tõttu oma kohustusi täita, tagasi Teie tehtud maksed ja kui pakettreis sisaldab reisijavedu, tagada Teie tagasisõit lähtekohta või muusse kokkulepitud kohta.</a:t>
            </a:r>
          </a:p>
          <a:p>
            <a:r>
              <a:rPr lang="et-EE" dirty="0"/>
              <a:t>Lisateave direktiivi (EL) 2015/2302 kohaste peamiste õiguste kohta (esitatakse </a:t>
            </a:r>
            <a:r>
              <a:rPr lang="et-EE" dirty="0" err="1"/>
              <a:t>hüperlingi</a:t>
            </a:r>
            <a:r>
              <a:rPr lang="et-EE" dirty="0"/>
              <a:t> kaudu).</a:t>
            </a:r>
          </a:p>
        </p:txBody>
      </p:sp>
    </p:spTree>
    <p:extLst>
      <p:ext uri="{BB962C8B-B14F-4D97-AF65-F5344CB8AC3E}">
        <p14:creationId xmlns:p14="http://schemas.microsoft.com/office/powerpoint/2010/main" val="1776870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8F72-685A-4FF1-8F6C-1E48BE56F637}"/>
              </a:ext>
            </a:extLst>
          </p:cNvPr>
          <p:cNvSpPr>
            <a:spLocks noGrp="1"/>
          </p:cNvSpPr>
          <p:nvPr>
            <p:ph type="title"/>
          </p:nvPr>
        </p:nvSpPr>
        <p:spPr/>
        <p:txBody>
          <a:bodyPr/>
          <a:lstStyle/>
          <a:p>
            <a:r>
              <a:rPr lang="et-EE" dirty="0"/>
              <a:t>Pakettreisi TEAVE VIITEL (</a:t>
            </a:r>
            <a:r>
              <a:rPr lang="et-EE" dirty="0" err="1"/>
              <a:t>HÜPERLINGIl</a:t>
            </a:r>
            <a:r>
              <a:rPr lang="et-EE" dirty="0"/>
              <a:t>)</a:t>
            </a:r>
            <a:endParaRPr lang="en-GB" dirty="0"/>
          </a:p>
        </p:txBody>
      </p:sp>
      <p:sp>
        <p:nvSpPr>
          <p:cNvPr id="3" name="Content Placeholder 2">
            <a:extLst>
              <a:ext uri="{FF2B5EF4-FFF2-40B4-BE49-F238E27FC236}">
                <a16:creationId xmlns:a16="http://schemas.microsoft.com/office/drawing/2014/main" id="{4D4E5F0D-925B-487E-8C1B-4B919BEB5344}"/>
              </a:ext>
            </a:extLst>
          </p:cNvPr>
          <p:cNvSpPr>
            <a:spLocks noGrp="1"/>
          </p:cNvSpPr>
          <p:nvPr>
            <p:ph idx="1"/>
          </p:nvPr>
        </p:nvSpPr>
        <p:spPr>
          <a:xfrm>
            <a:off x="1024128" y="1635551"/>
            <a:ext cx="9720071" cy="4991492"/>
          </a:xfrm>
        </p:spPr>
        <p:txBody>
          <a:bodyPr>
            <a:noAutofit/>
          </a:bodyPr>
          <a:lstStyle/>
          <a:p>
            <a:pPr>
              <a:lnSpc>
                <a:spcPct val="120000"/>
              </a:lnSpc>
              <a:spcBef>
                <a:spcPts val="0"/>
              </a:spcBef>
              <a:spcAft>
                <a:spcPts val="0"/>
              </a:spcAft>
            </a:pPr>
            <a:r>
              <a:rPr lang="en-GB" sz="1800" dirty="0"/>
              <a:t>1</a:t>
            </a:r>
            <a:r>
              <a:rPr lang="et-EE" sz="1800" dirty="0"/>
              <a:t>) Reisija saab kogu olulise teabe pakettreisi kohta enne pakettreisilepingu sõlmimist.</a:t>
            </a:r>
          </a:p>
          <a:p>
            <a:pPr>
              <a:lnSpc>
                <a:spcPct val="120000"/>
              </a:lnSpc>
              <a:spcBef>
                <a:spcPts val="0"/>
              </a:spcBef>
              <a:spcAft>
                <a:spcPts val="0"/>
              </a:spcAft>
            </a:pPr>
            <a:r>
              <a:rPr lang="et-EE" sz="1800" dirty="0"/>
              <a:t>2) Kõikide lepingus sisalduvate reisiteenuste nõuetekohase osutamise eest vastutab alati vähemalt üks ettevõtja.</a:t>
            </a:r>
          </a:p>
          <a:p>
            <a:pPr>
              <a:lnSpc>
                <a:spcPct val="120000"/>
              </a:lnSpc>
              <a:spcBef>
                <a:spcPts val="0"/>
              </a:spcBef>
              <a:spcAft>
                <a:spcPts val="0"/>
              </a:spcAft>
            </a:pPr>
            <a:r>
              <a:rPr lang="et-EE" sz="1800" dirty="0"/>
              <a:t>3) Reisijale antakse hädaabitelefoninumber või kontaktpunkti andmed, mille kaudu ta saab reisikorraldaja või -vahendajaga ühendust võtta.</a:t>
            </a:r>
          </a:p>
          <a:p>
            <a:pPr>
              <a:lnSpc>
                <a:spcPct val="120000"/>
              </a:lnSpc>
              <a:spcBef>
                <a:spcPts val="0"/>
              </a:spcBef>
              <a:spcAft>
                <a:spcPts val="0"/>
              </a:spcAft>
            </a:pPr>
            <a:r>
              <a:rPr lang="et-EE" sz="1800" dirty="0"/>
              <a:t>4) Reisija võib mõistliku aja jooksul teatamise korral ja võimaliku lisatasu eest pakettreisi teisele isikule üle anda.</a:t>
            </a:r>
          </a:p>
          <a:p>
            <a:pPr>
              <a:lnSpc>
                <a:spcPct val="120000"/>
              </a:lnSpc>
              <a:spcBef>
                <a:spcPts val="0"/>
              </a:spcBef>
              <a:spcAft>
                <a:spcPts val="0"/>
              </a:spcAft>
            </a:pPr>
            <a:r>
              <a:rPr lang="et-EE" sz="1800" dirty="0"/>
              <a:t>5) Reisitasu saab tõstmine.</a:t>
            </a:r>
          </a:p>
          <a:p>
            <a:pPr>
              <a:lnSpc>
                <a:spcPct val="120000"/>
              </a:lnSpc>
              <a:spcBef>
                <a:spcPts val="0"/>
              </a:spcBef>
              <a:spcAft>
                <a:spcPts val="0"/>
              </a:spcAft>
            </a:pPr>
            <a:r>
              <a:rPr lang="et-EE" sz="1800" dirty="0"/>
              <a:t>6) Reisija võib lepingust taganeda hüvitist maksmata ….</a:t>
            </a:r>
          </a:p>
          <a:p>
            <a:pPr>
              <a:lnSpc>
                <a:spcPct val="120000"/>
              </a:lnSpc>
              <a:spcBef>
                <a:spcPts val="0"/>
              </a:spcBef>
              <a:spcAft>
                <a:spcPts val="0"/>
              </a:spcAft>
            </a:pPr>
            <a:r>
              <a:rPr lang="et-EE" sz="1800" dirty="0"/>
              <a:t>7) Reisija võib enne pakettreisi algust lepingust taganeda hüvitist maksmata erandjuhul, näiteks juhul, kui sihtkohas esineb tõsiseid julgeolekuprobleeme, mis võivad pakettreisi mõjutada.</a:t>
            </a:r>
          </a:p>
          <a:p>
            <a:pPr>
              <a:lnSpc>
                <a:spcPct val="120000"/>
              </a:lnSpc>
              <a:spcBef>
                <a:spcPts val="0"/>
              </a:spcBef>
              <a:spcAft>
                <a:spcPts val="0"/>
              </a:spcAft>
            </a:pPr>
            <a:r>
              <a:rPr lang="et-EE" sz="1800" dirty="0"/>
              <a:t>8) Lisaks sellele võib reisija igal ajal enne pakettreisi algust lepingust taganeda, makstes asjakohast ja põhjendatud hüvitist.</a:t>
            </a:r>
          </a:p>
          <a:p>
            <a:pPr>
              <a:lnSpc>
                <a:spcPct val="120000"/>
              </a:lnSpc>
              <a:spcBef>
                <a:spcPts val="0"/>
              </a:spcBef>
              <a:spcAft>
                <a:spcPts val="0"/>
              </a:spcAft>
            </a:pPr>
            <a:r>
              <a:rPr lang="et-EE" sz="1800" dirty="0"/>
              <a:t>Jne: </a:t>
            </a:r>
            <a:r>
              <a:rPr lang="et-EE" sz="1800" dirty="0">
                <a:hlinkClick r:id="rId2"/>
              </a:rPr>
              <a:t>https://www.riigiteataja.ee/aktilisa/1280/2201/8001/1.pdf#</a:t>
            </a:r>
            <a:r>
              <a:rPr lang="et-EE" sz="1800" dirty="0"/>
              <a:t> </a:t>
            </a:r>
          </a:p>
        </p:txBody>
      </p:sp>
    </p:spTree>
    <p:extLst>
      <p:ext uri="{BB962C8B-B14F-4D97-AF65-F5344CB8AC3E}">
        <p14:creationId xmlns:p14="http://schemas.microsoft.com/office/powerpoint/2010/main" val="376369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F8D-FE79-439C-A2AE-C2094AE88C0F}"/>
              </a:ext>
            </a:extLst>
          </p:cNvPr>
          <p:cNvSpPr>
            <a:spLocks noGrp="1"/>
          </p:cNvSpPr>
          <p:nvPr>
            <p:ph type="title"/>
          </p:nvPr>
        </p:nvSpPr>
        <p:spPr/>
        <p:txBody>
          <a:bodyPr/>
          <a:lstStyle/>
          <a:p>
            <a:r>
              <a:rPr lang="et-EE" dirty="0" err="1"/>
              <a:t>Srk</a:t>
            </a:r>
            <a:r>
              <a:rPr lang="et-EE" dirty="0"/>
              <a:t> vahendaja VIITEGA LK 1</a:t>
            </a:r>
            <a:endParaRPr lang="en-GB" dirty="0"/>
          </a:p>
        </p:txBody>
      </p:sp>
      <p:sp>
        <p:nvSpPr>
          <p:cNvPr id="3" name="Content Placeholder 2">
            <a:extLst>
              <a:ext uri="{FF2B5EF4-FFF2-40B4-BE49-F238E27FC236}">
                <a16:creationId xmlns:a16="http://schemas.microsoft.com/office/drawing/2014/main" id="{D4B967C2-7E76-475E-A7F9-0F824DEAA557}"/>
              </a:ext>
            </a:extLst>
          </p:cNvPr>
          <p:cNvSpPr>
            <a:spLocks noGrp="1"/>
          </p:cNvSpPr>
          <p:nvPr>
            <p:ph idx="1"/>
          </p:nvPr>
        </p:nvSpPr>
        <p:spPr/>
        <p:txBody>
          <a:bodyPr>
            <a:normAutofit/>
          </a:bodyPr>
          <a:lstStyle/>
          <a:p>
            <a:endParaRPr lang="et-EE" dirty="0"/>
          </a:p>
          <a:p>
            <a:r>
              <a:rPr lang="et-EE" sz="2800" dirty="0"/>
              <a:t>Kui broneerite pärast ühe reisiteenuse valimist ja selle eest maksmist REISI MINUGA kaudu reisiks täiendavaid reisiteenuseid, EI SAA Te kasutada direktiivi (EL) 2015/2302 alusel pakettreisi korral tagatud õigusi. </a:t>
            </a:r>
          </a:p>
          <a:p>
            <a:r>
              <a:rPr lang="et-EE" sz="2800" dirty="0"/>
              <a:t>Seetõttu ei vastuta REISI MINUGA kõnealuste üksikute reisiteenuste nõuetekohase osutamise eest. Probleemide korral võtke palun ühendust asjaomase teenuse osutajaga. </a:t>
            </a:r>
          </a:p>
        </p:txBody>
      </p:sp>
    </p:spTree>
    <p:extLst>
      <p:ext uri="{BB962C8B-B14F-4D97-AF65-F5344CB8AC3E}">
        <p14:creationId xmlns:p14="http://schemas.microsoft.com/office/powerpoint/2010/main" val="112054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3594-A1DD-4B20-AA25-8936F1875B99}"/>
              </a:ext>
            </a:extLst>
          </p:cNvPr>
          <p:cNvSpPr>
            <a:spLocks noGrp="1"/>
          </p:cNvSpPr>
          <p:nvPr>
            <p:ph type="title"/>
          </p:nvPr>
        </p:nvSpPr>
        <p:spPr/>
        <p:txBody>
          <a:bodyPr/>
          <a:lstStyle/>
          <a:p>
            <a:r>
              <a:rPr lang="et-EE" dirty="0"/>
              <a:t>PAKETTREISI TEENUSED</a:t>
            </a:r>
            <a:endParaRPr lang="en-GB" dirty="0"/>
          </a:p>
        </p:txBody>
      </p:sp>
      <p:sp>
        <p:nvSpPr>
          <p:cNvPr id="3" name="Content Placeholder 2">
            <a:extLst>
              <a:ext uri="{FF2B5EF4-FFF2-40B4-BE49-F238E27FC236}">
                <a16:creationId xmlns:a16="http://schemas.microsoft.com/office/drawing/2014/main" id="{E33CD9FA-F8A9-41C2-AD29-7324224ED102}"/>
              </a:ext>
            </a:extLst>
          </p:cNvPr>
          <p:cNvSpPr>
            <a:spLocks noGrp="1"/>
          </p:cNvSpPr>
          <p:nvPr>
            <p:ph sz="half" idx="1"/>
          </p:nvPr>
        </p:nvSpPr>
        <p:spPr/>
        <p:txBody>
          <a:bodyPr>
            <a:normAutofit/>
          </a:bodyPr>
          <a:lstStyle/>
          <a:p>
            <a:r>
              <a:rPr lang="et-EE" dirty="0"/>
              <a:t>REISITEENUSED</a:t>
            </a:r>
          </a:p>
          <a:p>
            <a:pPr marL="457200" indent="-457200">
              <a:buAutoNum type="arabicPeriod"/>
            </a:pPr>
            <a:endParaRPr lang="et-EE" dirty="0"/>
          </a:p>
          <a:p>
            <a:pPr marL="457200" indent="-457200">
              <a:buAutoNum type="arabicPeriod"/>
            </a:pPr>
            <a:r>
              <a:rPr lang="et-EE" dirty="0"/>
              <a:t>Reisijavedu</a:t>
            </a:r>
          </a:p>
          <a:p>
            <a:pPr marL="457200" indent="-457200">
              <a:buAutoNum type="arabicPeriod"/>
            </a:pPr>
            <a:r>
              <a:rPr lang="et-EE" dirty="0"/>
              <a:t>Majutus (v.a. elukoht, transport)</a:t>
            </a:r>
          </a:p>
          <a:p>
            <a:pPr marL="457200" indent="-457200">
              <a:buAutoNum type="arabicPeriod"/>
            </a:pPr>
            <a:r>
              <a:rPr lang="et-EE" dirty="0"/>
              <a:t>Auto- ja mootorratta rent</a:t>
            </a:r>
          </a:p>
          <a:p>
            <a:pPr marL="457200" indent="-457200">
              <a:buAutoNum type="arabicPeriod"/>
            </a:pPr>
            <a:r>
              <a:rPr lang="et-EE" dirty="0"/>
              <a:t>Muu turismiteenus, mis pole 1-3 olemuslik osa</a:t>
            </a:r>
            <a:endParaRPr lang="en-GB" dirty="0"/>
          </a:p>
        </p:txBody>
      </p:sp>
      <p:sp>
        <p:nvSpPr>
          <p:cNvPr id="4" name="Content Placeholder 3">
            <a:extLst>
              <a:ext uri="{FF2B5EF4-FFF2-40B4-BE49-F238E27FC236}">
                <a16:creationId xmlns:a16="http://schemas.microsoft.com/office/drawing/2014/main" id="{9C5828AF-F766-4BCB-A4BE-58F79DC5D24B}"/>
              </a:ext>
            </a:extLst>
          </p:cNvPr>
          <p:cNvSpPr>
            <a:spLocks noGrp="1"/>
          </p:cNvSpPr>
          <p:nvPr>
            <p:ph sz="half" idx="2"/>
          </p:nvPr>
        </p:nvSpPr>
        <p:spPr/>
        <p:txBody>
          <a:bodyPr>
            <a:normAutofit/>
          </a:bodyPr>
          <a:lstStyle/>
          <a:p>
            <a:r>
              <a:rPr lang="et-EE" dirty="0"/>
              <a:t>TURISMITEENUS</a:t>
            </a:r>
          </a:p>
          <a:p>
            <a:endParaRPr lang="et-EE" dirty="0"/>
          </a:p>
          <a:p>
            <a:pPr marL="0" indent="0">
              <a:buNone/>
            </a:pPr>
            <a:r>
              <a:rPr lang="et-EE" dirty="0"/>
              <a:t>Määratlemata loetelu</a:t>
            </a:r>
          </a:p>
          <a:p>
            <a:pPr marL="0" indent="0">
              <a:buNone/>
            </a:pPr>
            <a:r>
              <a:rPr lang="et-EE" dirty="0"/>
              <a:t>Ei pea olema turismiga seotud näit. teatripilet, suusatõstuki pilet, sissepääsude ja transpordi kaart, spordiürituste osalused, varustuse rent, ekskursioon jne</a:t>
            </a:r>
          </a:p>
        </p:txBody>
      </p:sp>
    </p:spTree>
    <p:extLst>
      <p:ext uri="{BB962C8B-B14F-4D97-AF65-F5344CB8AC3E}">
        <p14:creationId xmlns:p14="http://schemas.microsoft.com/office/powerpoint/2010/main" val="4140243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ABE-F664-4897-BE80-1C91B895E7D0}"/>
              </a:ext>
            </a:extLst>
          </p:cNvPr>
          <p:cNvSpPr>
            <a:spLocks noGrp="1"/>
          </p:cNvSpPr>
          <p:nvPr>
            <p:ph type="title"/>
          </p:nvPr>
        </p:nvSpPr>
        <p:spPr/>
        <p:txBody>
          <a:bodyPr/>
          <a:lstStyle/>
          <a:p>
            <a:r>
              <a:rPr lang="et-EE" dirty="0"/>
              <a:t>SRK VAHENDAJA VIITEGA LK 2</a:t>
            </a:r>
            <a:endParaRPr lang="en-GB" dirty="0"/>
          </a:p>
        </p:txBody>
      </p:sp>
      <p:sp>
        <p:nvSpPr>
          <p:cNvPr id="3" name="Content Placeholder 2">
            <a:extLst>
              <a:ext uri="{FF2B5EF4-FFF2-40B4-BE49-F238E27FC236}">
                <a16:creationId xmlns:a16="http://schemas.microsoft.com/office/drawing/2014/main" id="{F1AFD760-F9E6-4961-A57F-5828B93C9F15}"/>
              </a:ext>
            </a:extLst>
          </p:cNvPr>
          <p:cNvSpPr>
            <a:spLocks noGrp="1"/>
          </p:cNvSpPr>
          <p:nvPr>
            <p:ph idx="1"/>
          </p:nvPr>
        </p:nvSpPr>
        <p:spPr/>
        <p:txBody>
          <a:bodyPr>
            <a:normAutofit/>
          </a:bodyPr>
          <a:lstStyle/>
          <a:p>
            <a:pPr lvl="0">
              <a:buClr>
                <a:srgbClr val="9CBEBD"/>
              </a:buClr>
            </a:pPr>
            <a:r>
              <a:rPr lang="et-EE" sz="1700" dirty="0">
                <a:solidFill>
                  <a:srgbClr val="2E2B21"/>
                </a:solidFill>
              </a:rPr>
              <a:t>Kuid kui broneerite täiendavaid reisiteenuseid REISI MINUGA broneerimissaidi sama külastuse käigus, muutuvad need reisiteenused seotud reisikorraldusteenuste osaks. Sellisel juhul peab REISI MINUGA ELi õigusaktides ettenähtud korras olema tagatis, et tagasi maksta temale tehtud maksed teenuste eest, mis jäid tema maksevõimest tuleneva suutmatuse tõttu lepingust tulenevaid kohustusi täita osutamata. </a:t>
            </a:r>
          </a:p>
          <a:p>
            <a:pPr lvl="0">
              <a:buClr>
                <a:srgbClr val="9CBEBD"/>
              </a:buClr>
            </a:pPr>
            <a:r>
              <a:rPr lang="et-EE" sz="1700" dirty="0">
                <a:solidFill>
                  <a:srgbClr val="2E2B21"/>
                </a:solidFill>
              </a:rPr>
              <a:t>Palun võtke teadmiseks, et asjaomase teenuse osutaja maksevõimest tuleneva suutmatuse korral lepingust tulenevaid kohustusi täita tagasimakseid ei tagata.</a:t>
            </a:r>
          </a:p>
          <a:p>
            <a:pPr lvl="0">
              <a:buClr>
                <a:srgbClr val="9CBEBD"/>
              </a:buClr>
            </a:pPr>
            <a:r>
              <a:rPr lang="et-EE" sz="1700" dirty="0">
                <a:solidFill>
                  <a:srgbClr val="2E2B21"/>
                </a:solidFill>
              </a:rPr>
              <a:t>VÕI</a:t>
            </a:r>
          </a:p>
          <a:p>
            <a:pPr lvl="0">
              <a:buClr>
                <a:srgbClr val="9CBEBD"/>
              </a:buClr>
            </a:pPr>
            <a:r>
              <a:rPr lang="et-EE" sz="1700" dirty="0">
                <a:solidFill>
                  <a:srgbClr val="2E2B21"/>
                </a:solidFill>
              </a:rPr>
              <a:t>Kuid kui broneerite täiendavaid reisiteenuseid REISI MINUGA broneerimissaidil sama külastuse käigus, muutuvad need reisiteenused seotud reisikorraldusteenuste osaks. </a:t>
            </a:r>
          </a:p>
          <a:p>
            <a:pPr lvl="0">
              <a:buClr>
                <a:srgbClr val="9CBEBD"/>
              </a:buClr>
            </a:pPr>
            <a:r>
              <a:rPr lang="et-EE" sz="1700" dirty="0">
                <a:solidFill>
                  <a:srgbClr val="2E2B21"/>
                </a:solidFill>
              </a:rPr>
              <a:t>Palun võtke teadmiseks, et kuna REISI MINUGA ei saa Teie käest asjakohaste reisiteenuste eest makseid, ei ole REISI MINUGA tagatist olukorraks, kus ta ei suuda maksevõime tõttu enda kohustusi täita. </a:t>
            </a:r>
          </a:p>
          <a:p>
            <a:pPr lvl="0">
              <a:buClr>
                <a:srgbClr val="9CBEBD"/>
              </a:buClr>
            </a:pPr>
            <a:r>
              <a:rPr lang="et-EE" sz="1700" dirty="0">
                <a:solidFill>
                  <a:srgbClr val="2E2B21"/>
                </a:solidFill>
              </a:rPr>
              <a:t>Lisateave tagatise kohta (esitatakse </a:t>
            </a:r>
            <a:r>
              <a:rPr lang="et-EE" sz="1700" dirty="0" err="1">
                <a:solidFill>
                  <a:srgbClr val="2E2B21"/>
                </a:solidFill>
              </a:rPr>
              <a:t>hüperlingi</a:t>
            </a:r>
            <a:r>
              <a:rPr lang="et-EE" sz="1700" dirty="0">
                <a:solidFill>
                  <a:srgbClr val="2E2B21"/>
                </a:solidFill>
              </a:rPr>
              <a:t> kaudu)</a:t>
            </a:r>
            <a:endParaRPr lang="en-GB" dirty="0"/>
          </a:p>
        </p:txBody>
      </p:sp>
    </p:spTree>
    <p:extLst>
      <p:ext uri="{BB962C8B-B14F-4D97-AF65-F5344CB8AC3E}">
        <p14:creationId xmlns:p14="http://schemas.microsoft.com/office/powerpoint/2010/main" val="2957263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7434-981C-4988-B861-050A8031931A}"/>
              </a:ext>
            </a:extLst>
          </p:cNvPr>
          <p:cNvSpPr>
            <a:spLocks noGrp="1"/>
          </p:cNvSpPr>
          <p:nvPr>
            <p:ph type="title"/>
          </p:nvPr>
        </p:nvSpPr>
        <p:spPr/>
        <p:txBody>
          <a:bodyPr/>
          <a:lstStyle/>
          <a:p>
            <a:r>
              <a:rPr lang="et-EE" dirty="0" err="1"/>
              <a:t>Srk</a:t>
            </a:r>
            <a:r>
              <a:rPr lang="et-EE" dirty="0"/>
              <a:t> VAHENDAJA VIITEGA lk 3 (HÜPERLINK)</a:t>
            </a:r>
            <a:endParaRPr lang="en-GB" dirty="0"/>
          </a:p>
        </p:txBody>
      </p:sp>
      <p:sp>
        <p:nvSpPr>
          <p:cNvPr id="3" name="Content Placeholder 2">
            <a:extLst>
              <a:ext uri="{FF2B5EF4-FFF2-40B4-BE49-F238E27FC236}">
                <a16:creationId xmlns:a16="http://schemas.microsoft.com/office/drawing/2014/main" id="{EA1F06EB-2FC1-436D-BD08-66A7D85647C1}"/>
              </a:ext>
            </a:extLst>
          </p:cNvPr>
          <p:cNvSpPr>
            <a:spLocks noGrp="1"/>
          </p:cNvSpPr>
          <p:nvPr>
            <p:ph idx="1"/>
          </p:nvPr>
        </p:nvSpPr>
        <p:spPr/>
        <p:txBody>
          <a:bodyPr/>
          <a:lstStyle/>
          <a:p>
            <a:endParaRPr lang="et-EE" dirty="0"/>
          </a:p>
          <a:p>
            <a:r>
              <a:rPr lang="et-EE" dirty="0"/>
              <a:t>REISI MINUGA </a:t>
            </a:r>
            <a:r>
              <a:rPr lang="et-EE" dirty="0" err="1"/>
              <a:t>OÜ’l</a:t>
            </a:r>
            <a:r>
              <a:rPr lang="et-EE" dirty="0"/>
              <a:t> </a:t>
            </a:r>
            <a:r>
              <a:rPr lang="en-GB" dirty="0"/>
              <a:t>on </a:t>
            </a:r>
            <a:r>
              <a:rPr lang="et-EE" dirty="0"/>
              <a:t>MEIE KAITSEME AS </a:t>
            </a:r>
            <a:r>
              <a:rPr lang="en-GB" dirty="0" err="1"/>
              <a:t>tagatis</a:t>
            </a:r>
            <a:r>
              <a:rPr lang="en-GB" dirty="0"/>
              <a:t>. </a:t>
            </a:r>
            <a:endParaRPr lang="et-EE" dirty="0"/>
          </a:p>
          <a:p>
            <a:r>
              <a:rPr lang="en-GB" dirty="0" err="1"/>
              <a:t>Reisija</a:t>
            </a:r>
            <a:r>
              <a:rPr lang="en-GB" dirty="0"/>
              <a:t> </a:t>
            </a:r>
            <a:r>
              <a:rPr lang="en-GB" dirty="0" err="1"/>
              <a:t>võib</a:t>
            </a:r>
            <a:r>
              <a:rPr lang="en-GB" dirty="0"/>
              <a:t> </a:t>
            </a:r>
            <a:r>
              <a:rPr lang="en-GB" dirty="0" err="1"/>
              <a:t>kõnealuse</a:t>
            </a:r>
            <a:r>
              <a:rPr lang="en-GB" dirty="0"/>
              <a:t> </a:t>
            </a:r>
            <a:r>
              <a:rPr lang="en-GB" dirty="0" err="1"/>
              <a:t>üksusega</a:t>
            </a:r>
            <a:r>
              <a:rPr lang="en-GB" dirty="0"/>
              <a:t> </a:t>
            </a:r>
            <a:r>
              <a:rPr lang="en-GB" dirty="0" err="1"/>
              <a:t>või</a:t>
            </a:r>
            <a:r>
              <a:rPr lang="en-GB" dirty="0"/>
              <a:t> </a:t>
            </a:r>
            <a:r>
              <a:rPr lang="en-GB" dirty="0" err="1"/>
              <a:t>asjakohasel</a:t>
            </a:r>
            <a:r>
              <a:rPr lang="en-GB" dirty="0"/>
              <a:t> </a:t>
            </a:r>
            <a:r>
              <a:rPr lang="en-GB" dirty="0" err="1"/>
              <a:t>juhul</a:t>
            </a:r>
            <a:r>
              <a:rPr lang="en-GB" dirty="0"/>
              <a:t> </a:t>
            </a:r>
            <a:r>
              <a:rPr lang="en-GB" dirty="0" err="1"/>
              <a:t>pädeva</a:t>
            </a:r>
            <a:r>
              <a:rPr lang="en-GB" dirty="0"/>
              <a:t> </a:t>
            </a:r>
            <a:r>
              <a:rPr lang="en-GB" dirty="0" err="1"/>
              <a:t>asutusega</a:t>
            </a:r>
            <a:r>
              <a:rPr lang="en-GB" dirty="0"/>
              <a:t> (</a:t>
            </a:r>
            <a:r>
              <a:rPr lang="en-GB" dirty="0" err="1"/>
              <a:t>kontaktandmed</a:t>
            </a:r>
            <a:r>
              <a:rPr lang="en-GB" dirty="0"/>
              <a:t>, </a:t>
            </a:r>
            <a:r>
              <a:rPr lang="en-GB" dirty="0" err="1"/>
              <a:t>sealhulgas</a:t>
            </a:r>
            <a:r>
              <a:rPr lang="en-GB" dirty="0"/>
              <a:t> </a:t>
            </a:r>
            <a:r>
              <a:rPr lang="en-GB" dirty="0" err="1"/>
              <a:t>nimi</a:t>
            </a:r>
            <a:r>
              <a:rPr lang="en-GB" dirty="0"/>
              <a:t>, </a:t>
            </a:r>
            <a:r>
              <a:rPr lang="en-GB" dirty="0" err="1"/>
              <a:t>aadress</a:t>
            </a:r>
            <a:r>
              <a:rPr lang="en-GB" dirty="0"/>
              <a:t>, e-</a:t>
            </a:r>
            <a:r>
              <a:rPr lang="en-GB" dirty="0" err="1"/>
              <a:t>posti</a:t>
            </a:r>
            <a:r>
              <a:rPr lang="en-GB" dirty="0"/>
              <a:t> </a:t>
            </a:r>
            <a:r>
              <a:rPr lang="en-GB" dirty="0" err="1"/>
              <a:t>aadress</a:t>
            </a:r>
            <a:r>
              <a:rPr lang="en-GB" dirty="0"/>
              <a:t> ja </a:t>
            </a:r>
            <a:r>
              <a:rPr lang="en-GB" dirty="0" err="1"/>
              <a:t>telefoninumber</a:t>
            </a:r>
            <a:r>
              <a:rPr lang="en-GB" dirty="0"/>
              <a:t>) </a:t>
            </a:r>
            <a:r>
              <a:rPr lang="en-GB" dirty="0" err="1"/>
              <a:t>ühendust</a:t>
            </a:r>
            <a:r>
              <a:rPr lang="en-GB" dirty="0"/>
              <a:t> </a:t>
            </a:r>
            <a:r>
              <a:rPr lang="en-GB" dirty="0" err="1"/>
              <a:t>võtta</a:t>
            </a:r>
            <a:r>
              <a:rPr lang="en-GB" dirty="0"/>
              <a:t>, </a:t>
            </a:r>
            <a:r>
              <a:rPr lang="en-GB" dirty="0" err="1"/>
              <a:t>kui</a:t>
            </a:r>
            <a:r>
              <a:rPr lang="en-GB" dirty="0"/>
              <a:t> </a:t>
            </a:r>
            <a:r>
              <a:rPr lang="et-EE" dirty="0"/>
              <a:t>REISI MINUGA</a:t>
            </a:r>
            <a:r>
              <a:rPr lang="en-GB" dirty="0"/>
              <a:t> </a:t>
            </a:r>
            <a:r>
              <a:rPr lang="en-GB" dirty="0" err="1"/>
              <a:t>maksevõimest</a:t>
            </a:r>
            <a:r>
              <a:rPr lang="en-GB" dirty="0"/>
              <a:t> </a:t>
            </a:r>
            <a:r>
              <a:rPr lang="en-GB" dirty="0" err="1"/>
              <a:t>tuleneva</a:t>
            </a:r>
            <a:r>
              <a:rPr lang="en-GB" dirty="0"/>
              <a:t> </a:t>
            </a:r>
            <a:r>
              <a:rPr lang="en-GB" dirty="0" err="1"/>
              <a:t>suutmatuse</a:t>
            </a:r>
            <a:r>
              <a:rPr lang="en-GB" dirty="0"/>
              <a:t> </a:t>
            </a:r>
            <a:r>
              <a:rPr lang="en-GB" dirty="0" err="1"/>
              <a:t>tõttu</a:t>
            </a:r>
            <a:r>
              <a:rPr lang="en-GB" dirty="0"/>
              <a:t> </a:t>
            </a:r>
            <a:r>
              <a:rPr lang="en-GB" dirty="0" err="1"/>
              <a:t>lepingust</a:t>
            </a:r>
            <a:r>
              <a:rPr lang="en-GB" dirty="0"/>
              <a:t> </a:t>
            </a:r>
            <a:r>
              <a:rPr lang="en-GB" dirty="0" err="1"/>
              <a:t>tulenevaid</a:t>
            </a:r>
            <a:r>
              <a:rPr lang="en-GB" dirty="0"/>
              <a:t> </a:t>
            </a:r>
            <a:r>
              <a:rPr lang="en-GB" dirty="0" err="1"/>
              <a:t>kohustusi</a:t>
            </a:r>
            <a:r>
              <a:rPr lang="en-GB" dirty="0"/>
              <a:t> </a:t>
            </a:r>
            <a:r>
              <a:rPr lang="en-GB" dirty="0" err="1"/>
              <a:t>täita</a:t>
            </a:r>
            <a:r>
              <a:rPr lang="en-GB" dirty="0"/>
              <a:t> </a:t>
            </a:r>
            <a:r>
              <a:rPr lang="en-GB" dirty="0" err="1"/>
              <a:t>keeldutakse</a:t>
            </a:r>
            <a:r>
              <a:rPr lang="en-GB" dirty="0"/>
              <a:t> </a:t>
            </a:r>
            <a:r>
              <a:rPr lang="en-GB" dirty="0" err="1"/>
              <a:t>teenuste</a:t>
            </a:r>
            <a:r>
              <a:rPr lang="en-GB" dirty="0"/>
              <a:t> </a:t>
            </a:r>
            <a:r>
              <a:rPr lang="en-GB" dirty="0" err="1"/>
              <a:t>osutamisest</a:t>
            </a:r>
            <a:r>
              <a:rPr lang="en-GB" dirty="0"/>
              <a:t>.</a:t>
            </a:r>
            <a:endParaRPr lang="et-EE" dirty="0"/>
          </a:p>
          <a:p>
            <a:r>
              <a:rPr lang="en-GB" dirty="0" err="1"/>
              <a:t>Märkus</a:t>
            </a:r>
            <a:r>
              <a:rPr lang="en-GB" dirty="0"/>
              <a:t>. </a:t>
            </a:r>
            <a:r>
              <a:rPr lang="en-GB" dirty="0" err="1"/>
              <a:t>Kõnealune</a:t>
            </a:r>
            <a:r>
              <a:rPr lang="en-GB" dirty="0"/>
              <a:t> </a:t>
            </a:r>
            <a:r>
              <a:rPr lang="en-GB" dirty="0" err="1"/>
              <a:t>tagatis</a:t>
            </a:r>
            <a:r>
              <a:rPr lang="en-GB" dirty="0"/>
              <a:t> </a:t>
            </a:r>
            <a:r>
              <a:rPr lang="en-GB" dirty="0" err="1"/>
              <a:t>ei</a:t>
            </a:r>
            <a:r>
              <a:rPr lang="en-GB" dirty="0"/>
              <a:t> </a:t>
            </a:r>
            <a:r>
              <a:rPr lang="en-GB" dirty="0" err="1"/>
              <a:t>hõlma</a:t>
            </a:r>
            <a:r>
              <a:rPr lang="en-GB" dirty="0"/>
              <a:t> </a:t>
            </a:r>
            <a:r>
              <a:rPr lang="en-GB" dirty="0" err="1"/>
              <a:t>muude</a:t>
            </a:r>
            <a:r>
              <a:rPr lang="en-GB" dirty="0"/>
              <a:t> </a:t>
            </a:r>
            <a:r>
              <a:rPr lang="en-GB" dirty="0" err="1"/>
              <a:t>osapooltega</a:t>
            </a:r>
            <a:r>
              <a:rPr lang="en-GB" dirty="0"/>
              <a:t> </a:t>
            </a:r>
            <a:r>
              <a:rPr lang="en-GB" dirty="0" err="1"/>
              <a:t>kui</a:t>
            </a:r>
            <a:r>
              <a:rPr lang="en-GB" dirty="0"/>
              <a:t> </a:t>
            </a:r>
            <a:r>
              <a:rPr lang="et-EE" dirty="0"/>
              <a:t>REISI MINUGA</a:t>
            </a:r>
            <a:r>
              <a:rPr lang="en-GB" dirty="0"/>
              <a:t> </a:t>
            </a:r>
            <a:r>
              <a:rPr lang="en-GB" dirty="0" err="1"/>
              <a:t>sõlmitud</a:t>
            </a:r>
            <a:r>
              <a:rPr lang="en-GB" dirty="0"/>
              <a:t> </a:t>
            </a:r>
            <a:r>
              <a:rPr lang="en-GB" dirty="0" err="1"/>
              <a:t>lepinguid</a:t>
            </a:r>
            <a:r>
              <a:rPr lang="en-GB" dirty="0"/>
              <a:t>, </a:t>
            </a:r>
            <a:r>
              <a:rPr lang="en-GB" dirty="0" err="1"/>
              <a:t>mida</a:t>
            </a:r>
            <a:r>
              <a:rPr lang="en-GB" dirty="0"/>
              <a:t> </a:t>
            </a:r>
            <a:r>
              <a:rPr lang="en-GB" dirty="0" err="1"/>
              <a:t>saab</a:t>
            </a:r>
            <a:r>
              <a:rPr lang="en-GB" dirty="0"/>
              <a:t> </a:t>
            </a:r>
            <a:r>
              <a:rPr lang="en-GB" dirty="0" err="1"/>
              <a:t>täita</a:t>
            </a:r>
            <a:r>
              <a:rPr lang="en-GB" dirty="0"/>
              <a:t> </a:t>
            </a:r>
            <a:r>
              <a:rPr lang="en-GB" dirty="0" err="1"/>
              <a:t>vaatamata</a:t>
            </a:r>
            <a:r>
              <a:rPr lang="en-GB" dirty="0"/>
              <a:t> </a:t>
            </a:r>
            <a:r>
              <a:rPr lang="et-EE" dirty="0"/>
              <a:t>REISI MINUGA</a:t>
            </a:r>
            <a:r>
              <a:rPr lang="en-GB" dirty="0"/>
              <a:t> </a:t>
            </a:r>
            <a:r>
              <a:rPr lang="en-GB" dirty="0" err="1"/>
              <a:t>maksevõimest</a:t>
            </a:r>
            <a:r>
              <a:rPr lang="en-GB" dirty="0"/>
              <a:t> </a:t>
            </a:r>
            <a:r>
              <a:rPr lang="en-GB" dirty="0" err="1"/>
              <a:t>tulenevale</a:t>
            </a:r>
            <a:r>
              <a:rPr lang="en-GB" dirty="0"/>
              <a:t> </a:t>
            </a:r>
            <a:r>
              <a:rPr lang="en-GB" dirty="0" err="1"/>
              <a:t>suutmatusele</a:t>
            </a:r>
            <a:r>
              <a:rPr lang="en-GB" dirty="0"/>
              <a:t> </a:t>
            </a:r>
            <a:r>
              <a:rPr lang="en-GB" dirty="0" err="1"/>
              <a:t>täita</a:t>
            </a:r>
            <a:r>
              <a:rPr lang="en-GB" dirty="0"/>
              <a:t> </a:t>
            </a:r>
            <a:r>
              <a:rPr lang="en-GB" dirty="0" err="1"/>
              <a:t>lepingust</a:t>
            </a:r>
            <a:r>
              <a:rPr lang="en-GB" dirty="0"/>
              <a:t> </a:t>
            </a:r>
            <a:r>
              <a:rPr lang="en-GB" dirty="0" err="1"/>
              <a:t>tulenevaid</a:t>
            </a:r>
            <a:r>
              <a:rPr lang="en-GB" dirty="0"/>
              <a:t> </a:t>
            </a:r>
            <a:r>
              <a:rPr lang="en-GB" dirty="0" err="1"/>
              <a:t>kohustusi</a:t>
            </a:r>
            <a:r>
              <a:rPr lang="en-GB" dirty="0"/>
              <a:t>.</a:t>
            </a:r>
            <a:endParaRPr lang="et-EE" dirty="0"/>
          </a:p>
          <a:p>
            <a:r>
              <a:rPr lang="en-GB" dirty="0" err="1"/>
              <a:t>Direktiiv</a:t>
            </a:r>
            <a:r>
              <a:rPr lang="en-GB" dirty="0"/>
              <a:t> (EL) 2015/2302, mis on </a:t>
            </a:r>
            <a:r>
              <a:rPr lang="en-GB" dirty="0" err="1"/>
              <a:t>üle</a:t>
            </a:r>
            <a:r>
              <a:rPr lang="en-GB" dirty="0"/>
              <a:t> </a:t>
            </a:r>
            <a:r>
              <a:rPr lang="en-GB" dirty="0" err="1"/>
              <a:t>võetud</a:t>
            </a:r>
            <a:r>
              <a:rPr lang="en-GB" dirty="0"/>
              <a:t> </a:t>
            </a:r>
            <a:r>
              <a:rPr lang="en-GB" dirty="0" err="1"/>
              <a:t>riigisisesesse</a:t>
            </a:r>
            <a:r>
              <a:rPr lang="en-GB" dirty="0"/>
              <a:t> </a:t>
            </a:r>
            <a:r>
              <a:rPr lang="en-GB" dirty="0" err="1"/>
              <a:t>õigusesse</a:t>
            </a:r>
            <a:r>
              <a:rPr lang="en-GB" dirty="0"/>
              <a:t> [HÜPERLINK]</a:t>
            </a:r>
          </a:p>
        </p:txBody>
      </p:sp>
    </p:spTree>
    <p:extLst>
      <p:ext uri="{BB962C8B-B14F-4D97-AF65-F5344CB8AC3E}">
        <p14:creationId xmlns:p14="http://schemas.microsoft.com/office/powerpoint/2010/main" val="1764942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AE1-F762-4ADB-A1DA-DE10F38A77FA}"/>
              </a:ext>
            </a:extLst>
          </p:cNvPr>
          <p:cNvSpPr>
            <a:spLocks noGrp="1"/>
          </p:cNvSpPr>
          <p:nvPr>
            <p:ph type="title"/>
          </p:nvPr>
        </p:nvSpPr>
        <p:spPr/>
        <p:txBody>
          <a:bodyPr/>
          <a:lstStyle/>
          <a:p>
            <a:r>
              <a:rPr lang="et-EE" dirty="0"/>
              <a:t>SRK VEDAJA TEABELEHT</a:t>
            </a:r>
            <a:endParaRPr lang="en-GB" dirty="0"/>
          </a:p>
        </p:txBody>
      </p:sp>
      <p:sp>
        <p:nvSpPr>
          <p:cNvPr id="3" name="Content Placeholder 2">
            <a:extLst>
              <a:ext uri="{FF2B5EF4-FFF2-40B4-BE49-F238E27FC236}">
                <a16:creationId xmlns:a16="http://schemas.microsoft.com/office/drawing/2014/main" id="{27C94D6F-C194-4248-9622-E9C69548413B}"/>
              </a:ext>
            </a:extLst>
          </p:cNvPr>
          <p:cNvSpPr>
            <a:spLocks noGrp="1"/>
          </p:cNvSpPr>
          <p:nvPr>
            <p:ph idx="1"/>
          </p:nvPr>
        </p:nvSpPr>
        <p:spPr/>
        <p:txBody>
          <a:bodyPr>
            <a:normAutofit fontScale="92500"/>
          </a:bodyPr>
          <a:lstStyle/>
          <a:p>
            <a:r>
              <a:rPr lang="et-EE" dirty="0"/>
              <a:t>Kui broneerite pärast ühe reisiteenuse valimist ja selle eest maksmist REISI MINUGA kaudu reisiks täiendavaid reisiteenuseid, EI SAA Te kasutada direktiivi (EL) 2015/2302 alusel pakettreisi korral tagatud õigusi. Seetõttu ei vastuta REISI MINUGA kõnealuste täiendavate reisiteenuste nõuetekohase osutamise eest. Probleemide korral võtke palun ühendust asjaomase teenuse osutajaga. </a:t>
            </a:r>
          </a:p>
          <a:p>
            <a:r>
              <a:rPr lang="et-EE" dirty="0"/>
              <a:t>Kuid kui broneerite täiendavaid reisiteenuseid REISI MINUGA broneerimissaidi sama külastuse käigus, muutuvad need reisiteenused seotud reisikorraldusteenuste osaks. Sellisel juhul peab REISI MINUGA ELi õigusaktides ettenähtud korras olema tagatis, et tagasi maksta Teie temale tehtud maksed teenuste eest, mis jäid tema maksevõimest tuleneva suutmatuse tõttu lepingust tulenevaid kohustusi täita osutamata, </a:t>
            </a:r>
            <a:r>
              <a:rPr lang="et-EE" b="1" u="sng" dirty="0"/>
              <a:t>ning toimetada Teid asjakohasel juhul lähtekohta või muusse kokkulepitud kohta.</a:t>
            </a:r>
            <a:r>
              <a:rPr lang="et-EE" dirty="0"/>
              <a:t> Palun võtke teadmiseks, et asjaomase teenuse osutaja maksevõimest tuleneva suutmatuse korral lepingust tulenevaid kohustusi täita tagasimakseid ei tagata. Lisateave tagatise kohta (esitatakse </a:t>
            </a:r>
            <a:r>
              <a:rPr lang="et-EE" dirty="0" err="1"/>
              <a:t>hüperlingi</a:t>
            </a:r>
            <a:r>
              <a:rPr lang="et-EE" dirty="0"/>
              <a:t> kaudu)</a:t>
            </a:r>
          </a:p>
        </p:txBody>
      </p:sp>
    </p:spTree>
    <p:extLst>
      <p:ext uri="{BB962C8B-B14F-4D97-AF65-F5344CB8AC3E}">
        <p14:creationId xmlns:p14="http://schemas.microsoft.com/office/powerpoint/2010/main" val="744946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6D49-F0A3-4548-A695-5A4144F77EF4}"/>
              </a:ext>
            </a:extLst>
          </p:cNvPr>
          <p:cNvSpPr>
            <a:spLocks noGrp="1"/>
          </p:cNvSpPr>
          <p:nvPr>
            <p:ph type="title"/>
          </p:nvPr>
        </p:nvSpPr>
        <p:spPr/>
        <p:txBody>
          <a:bodyPr/>
          <a:lstStyle/>
          <a:p>
            <a:pPr algn="ctr"/>
            <a:r>
              <a:rPr lang="et-EE" dirty="0" err="1"/>
              <a:t>Srk</a:t>
            </a:r>
            <a:r>
              <a:rPr lang="et-EE" dirty="0"/>
              <a:t> vastutus</a:t>
            </a:r>
            <a:endParaRPr lang="en-GB" dirty="0"/>
          </a:p>
        </p:txBody>
      </p:sp>
      <p:sp>
        <p:nvSpPr>
          <p:cNvPr id="3" name="Content Placeholder 2">
            <a:extLst>
              <a:ext uri="{FF2B5EF4-FFF2-40B4-BE49-F238E27FC236}">
                <a16:creationId xmlns:a16="http://schemas.microsoft.com/office/drawing/2014/main" id="{03D38BF8-8B7C-4E47-A9E7-AFDA9CFD216A}"/>
              </a:ext>
            </a:extLst>
          </p:cNvPr>
          <p:cNvSpPr>
            <a:spLocks noGrp="1"/>
          </p:cNvSpPr>
          <p:nvPr>
            <p:ph idx="1"/>
          </p:nvPr>
        </p:nvSpPr>
        <p:spPr>
          <a:xfrm>
            <a:off x="1451579" y="1941922"/>
            <a:ext cx="5646805" cy="3524423"/>
          </a:xfrm>
        </p:spPr>
        <p:txBody>
          <a:bodyPr>
            <a:normAutofit fontScale="92500" lnSpcReduction="20000"/>
          </a:bodyPr>
          <a:lstStyle/>
          <a:p>
            <a:pPr lvl="0">
              <a:buClr>
                <a:srgbClr val="A04DA3"/>
              </a:buClr>
              <a:buFont typeface="Arial" charset="0"/>
              <a:buChar char="•"/>
            </a:pPr>
            <a:r>
              <a:rPr lang="et-EE" sz="2800" dirty="0">
                <a:solidFill>
                  <a:prstClr val="black"/>
                </a:solidFill>
              </a:rPr>
              <a:t>Vastutus iga reisi- või turismiteenuse osutajal</a:t>
            </a:r>
          </a:p>
          <a:p>
            <a:pPr lvl="0">
              <a:buClr>
                <a:srgbClr val="A04DA3"/>
              </a:buClr>
              <a:buFont typeface="Arial" charset="0"/>
              <a:buChar char="•"/>
            </a:pPr>
            <a:r>
              <a:rPr lang="et-EE" sz="2800" dirty="0">
                <a:solidFill>
                  <a:prstClr val="black"/>
                </a:solidFill>
              </a:rPr>
              <a:t>Vastutus oma broneerimisvigade eest ja hoolsuskohustuse täitmata jätmise eest broneeringute vahendamisel</a:t>
            </a:r>
          </a:p>
          <a:p>
            <a:pPr lvl="0">
              <a:buClr>
                <a:srgbClr val="A04DA3"/>
              </a:buClr>
              <a:buFont typeface="Arial" charset="0"/>
              <a:buChar char="•"/>
            </a:pPr>
            <a:r>
              <a:rPr lang="et-EE" sz="2800" dirty="0">
                <a:solidFill>
                  <a:prstClr val="black"/>
                </a:solidFill>
              </a:rPr>
              <a:t>EI vastuta reisiteenuse osutaja maksejõuetuse korral</a:t>
            </a:r>
          </a:p>
          <a:p>
            <a:pPr lvl="0">
              <a:buClr>
                <a:srgbClr val="A04DA3"/>
              </a:buClr>
              <a:buFont typeface="Arial" charset="0"/>
              <a:buChar char="•"/>
            </a:pPr>
            <a:r>
              <a:rPr lang="et-EE" sz="2800" dirty="0">
                <a:solidFill>
                  <a:prstClr val="black"/>
                </a:solidFill>
              </a:rPr>
              <a:t>Tagatis reisiettevõtja maksejõuetuse puhul, kui reisiettevõtja ei tasunud teenuseosutajale</a:t>
            </a:r>
          </a:p>
        </p:txBody>
      </p:sp>
      <p:pic>
        <p:nvPicPr>
          <p:cNvPr id="5" name="Picture 4">
            <a:extLst>
              <a:ext uri="{FF2B5EF4-FFF2-40B4-BE49-F238E27FC236}">
                <a16:creationId xmlns:a16="http://schemas.microsoft.com/office/drawing/2014/main" id="{A1A9A782-8F81-4529-A928-6E6BFC650ACE}"/>
              </a:ext>
            </a:extLst>
          </p:cNvPr>
          <p:cNvPicPr>
            <a:picLocks noChangeAspect="1"/>
          </p:cNvPicPr>
          <p:nvPr/>
        </p:nvPicPr>
        <p:blipFill>
          <a:blip r:embed="rId2"/>
          <a:stretch>
            <a:fillRect/>
          </a:stretch>
        </p:blipFill>
        <p:spPr>
          <a:xfrm>
            <a:off x="7532016" y="2015732"/>
            <a:ext cx="3374796" cy="3288635"/>
          </a:xfrm>
          <a:prstGeom prst="rect">
            <a:avLst/>
          </a:prstGeom>
        </p:spPr>
      </p:pic>
    </p:spTree>
    <p:extLst>
      <p:ext uri="{BB962C8B-B14F-4D97-AF65-F5344CB8AC3E}">
        <p14:creationId xmlns:p14="http://schemas.microsoft.com/office/powerpoint/2010/main" val="1510605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FCD8-E598-4380-A669-EA73095F132B}"/>
              </a:ext>
            </a:extLst>
          </p:cNvPr>
          <p:cNvSpPr>
            <a:spLocks noGrp="1"/>
          </p:cNvSpPr>
          <p:nvPr>
            <p:ph type="title"/>
          </p:nvPr>
        </p:nvSpPr>
        <p:spPr>
          <a:xfrm>
            <a:off x="684212" y="1536570"/>
            <a:ext cx="10571392" cy="4457830"/>
          </a:xfrm>
        </p:spPr>
        <p:txBody>
          <a:bodyPr>
            <a:normAutofit/>
          </a:bodyPr>
          <a:lstStyle/>
          <a:p>
            <a:br>
              <a:rPr lang="et-EE" dirty="0"/>
            </a:br>
            <a:r>
              <a:rPr lang="et-EE" dirty="0">
                <a:solidFill>
                  <a:srgbClr val="00B050"/>
                </a:solidFill>
              </a:rPr>
              <a:t>VÄLJAS</a:t>
            </a:r>
            <a:r>
              <a:rPr lang="et-EE" dirty="0"/>
              <a:t>    - REISIJA ERAKORRALISED ASJAOLUD</a:t>
            </a:r>
            <a:br>
              <a:rPr lang="et-EE" dirty="0"/>
            </a:br>
            <a:br>
              <a:rPr lang="et-EE" dirty="0"/>
            </a:br>
            <a:r>
              <a:rPr lang="et-EE" dirty="0">
                <a:solidFill>
                  <a:srgbClr val="FF0000"/>
                </a:solidFill>
              </a:rPr>
              <a:t>SEES</a:t>
            </a:r>
            <a:r>
              <a:rPr lang="et-EE" dirty="0"/>
              <a:t>        - ERAKORALISED JA VÄLTIMATUD ASJAOLUD   </a:t>
            </a:r>
            <a:br>
              <a:rPr lang="et-EE" dirty="0"/>
            </a:br>
            <a:r>
              <a:rPr lang="et-EE" dirty="0"/>
              <a:t>                 REISITEEKONNAL JA SIHTKOHAS </a:t>
            </a:r>
            <a:br>
              <a:rPr lang="et-EE" dirty="0"/>
            </a:br>
            <a:r>
              <a:rPr lang="et-EE" dirty="0"/>
              <a:t>                 </a:t>
            </a:r>
            <a:br>
              <a:rPr lang="et-EE" dirty="0"/>
            </a:br>
            <a:r>
              <a:rPr lang="et-EE" dirty="0"/>
              <a:t>                 TASU TAGASTAMINE 100%</a:t>
            </a:r>
            <a:endParaRPr lang="en-GB" dirty="0"/>
          </a:p>
        </p:txBody>
      </p:sp>
      <p:sp>
        <p:nvSpPr>
          <p:cNvPr id="3" name="Content Placeholder 2">
            <a:extLst>
              <a:ext uri="{FF2B5EF4-FFF2-40B4-BE49-F238E27FC236}">
                <a16:creationId xmlns:a16="http://schemas.microsoft.com/office/drawing/2014/main" id="{96E1CF15-AE5E-44FC-AE31-4D24906E54DC}"/>
              </a:ext>
            </a:extLst>
          </p:cNvPr>
          <p:cNvSpPr>
            <a:spLocks noGrp="1"/>
          </p:cNvSpPr>
          <p:nvPr>
            <p:ph idx="1"/>
          </p:nvPr>
        </p:nvSpPr>
        <p:spPr>
          <a:xfrm>
            <a:off x="1548886" y="471341"/>
            <a:ext cx="9603275" cy="4534292"/>
          </a:xfrm>
        </p:spPr>
        <p:txBody>
          <a:bodyPr>
            <a:normAutofit/>
          </a:bodyPr>
          <a:lstStyle/>
          <a:p>
            <a:pPr marL="0" indent="0" algn="ctr">
              <a:buNone/>
            </a:pPr>
            <a:r>
              <a:rPr lang="et-EE" sz="3200" cap="all" dirty="0">
                <a:solidFill>
                  <a:prstClr val="black"/>
                </a:solidFill>
                <a:ea typeface="+mj-ea"/>
                <a:cs typeface="+mj-cs"/>
              </a:rPr>
              <a:t>Vältimatud ja erakorralised asjaolud  (vääramatu jõud – väljas)</a:t>
            </a:r>
            <a:endParaRPr lang="en-GB" dirty="0"/>
          </a:p>
        </p:txBody>
      </p:sp>
    </p:spTree>
    <p:extLst>
      <p:ext uri="{BB962C8B-B14F-4D97-AF65-F5344CB8AC3E}">
        <p14:creationId xmlns:p14="http://schemas.microsoft.com/office/powerpoint/2010/main" val="2579270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684E-8CE3-4D8D-887F-FBFB86FA2299}"/>
              </a:ext>
            </a:extLst>
          </p:cNvPr>
          <p:cNvSpPr>
            <a:spLocks noGrp="1"/>
          </p:cNvSpPr>
          <p:nvPr>
            <p:ph type="title"/>
          </p:nvPr>
        </p:nvSpPr>
        <p:spPr>
          <a:xfrm>
            <a:off x="1451579" y="993056"/>
            <a:ext cx="9603275" cy="587136"/>
          </a:xfrm>
        </p:spPr>
        <p:txBody>
          <a:bodyPr>
            <a:normAutofit fontScale="90000"/>
          </a:bodyPr>
          <a:lstStyle/>
          <a:p>
            <a:pPr algn="ctr"/>
            <a:r>
              <a:rPr lang="et-EE" dirty="0"/>
              <a:t>Vältimatud ja erakorralised asjaolud</a:t>
            </a:r>
            <a:endParaRPr lang="en-GB" dirty="0"/>
          </a:p>
        </p:txBody>
      </p:sp>
      <p:sp>
        <p:nvSpPr>
          <p:cNvPr id="3" name="Content Placeholder 2">
            <a:extLst>
              <a:ext uri="{FF2B5EF4-FFF2-40B4-BE49-F238E27FC236}">
                <a16:creationId xmlns:a16="http://schemas.microsoft.com/office/drawing/2014/main" id="{785F0936-55E8-4099-8107-AA88970390AE}"/>
              </a:ext>
            </a:extLst>
          </p:cNvPr>
          <p:cNvSpPr>
            <a:spLocks noGrp="1"/>
          </p:cNvSpPr>
          <p:nvPr>
            <p:ph idx="1"/>
          </p:nvPr>
        </p:nvSpPr>
        <p:spPr/>
        <p:txBody>
          <a:bodyPr>
            <a:normAutofit/>
          </a:bodyPr>
          <a:lstStyle/>
          <a:p>
            <a:r>
              <a:rPr lang="et-EE" dirty="0"/>
              <a:t>KUI REISIJA TAGASITOOMINE EI OLE VÕIMALIK</a:t>
            </a:r>
            <a:endParaRPr lang="en-GB" dirty="0">
              <a:latin typeface="Antique Olive Compact" panose="020B0904030504030204" pitchFamily="34" charset="0"/>
            </a:endParaRPr>
          </a:p>
          <a:p>
            <a:r>
              <a:rPr lang="et-EE" i="1" dirty="0"/>
              <a:t>A. REISIKORRALDAJA KULUL 3 ÖÖ MAJUTUS IGA REISIJA KOHTA</a:t>
            </a:r>
          </a:p>
          <a:p>
            <a:r>
              <a:rPr lang="et-EE" i="1" dirty="0"/>
              <a:t>B. RASEDAD NAISED, TASUTA REISIVAD ALAEALISED, PUUETEGA REISIJAD JA NENDE SAATJAD, ERILIST MEDITSIINILIST ABI VAJAVAD REISIJAD, KUI NENDEST ASJAOLUDEST ON TEATATUD </a:t>
            </a:r>
            <a:r>
              <a:rPr lang="et-EE" i="1" u="sng" dirty="0"/>
              <a:t>48 H ENNE REISI ALGUST</a:t>
            </a:r>
          </a:p>
          <a:p>
            <a:r>
              <a:rPr lang="et-EE" i="1" u="sng" dirty="0"/>
              <a:t>C. REISIJAÕIGUSTE MÄÄRUSTEST TULENEVAD ÕIGUSED JÄÄVAD KEHTIMA</a:t>
            </a:r>
          </a:p>
          <a:p>
            <a:r>
              <a:rPr lang="et-EE" i="1" u="sng" dirty="0"/>
              <a:t>D) TOPELT MAKSMISI ÕIGUS VÄLTIDA REISIJAÕIGUSTE MÄÄRUSED – HÜVITISED PAKETTREIS</a:t>
            </a:r>
          </a:p>
          <a:p>
            <a:endParaRPr lang="et-EE" i="1" u="sng" dirty="0"/>
          </a:p>
          <a:p>
            <a:endParaRPr lang="en-GB" u="sng" dirty="0">
              <a:latin typeface="Antique Olive Compact" panose="020B0904030504030204" pitchFamily="34" charset="0"/>
            </a:endParaRPr>
          </a:p>
        </p:txBody>
      </p:sp>
    </p:spTree>
    <p:extLst>
      <p:ext uri="{BB962C8B-B14F-4D97-AF65-F5344CB8AC3E}">
        <p14:creationId xmlns:p14="http://schemas.microsoft.com/office/powerpoint/2010/main" val="2932906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BD18-583A-4D4A-AE7A-4973DFE962E4}"/>
              </a:ext>
            </a:extLst>
          </p:cNvPr>
          <p:cNvSpPr>
            <a:spLocks noGrp="1"/>
          </p:cNvSpPr>
          <p:nvPr>
            <p:ph type="title"/>
          </p:nvPr>
        </p:nvSpPr>
        <p:spPr/>
        <p:txBody>
          <a:bodyPr/>
          <a:lstStyle/>
          <a:p>
            <a:pPr algn="ctr"/>
            <a:r>
              <a:rPr lang="et-EE" dirty="0"/>
              <a:t>Küsimused</a:t>
            </a:r>
            <a:br>
              <a:rPr lang="et-EE" dirty="0"/>
            </a:br>
            <a:r>
              <a:rPr lang="et-EE" dirty="0"/>
              <a:t>online reisibürood</a:t>
            </a:r>
            <a:endParaRPr lang="en-GB" dirty="0"/>
          </a:p>
        </p:txBody>
      </p:sp>
      <p:sp>
        <p:nvSpPr>
          <p:cNvPr id="3" name="Content Placeholder 2">
            <a:extLst>
              <a:ext uri="{FF2B5EF4-FFF2-40B4-BE49-F238E27FC236}">
                <a16:creationId xmlns:a16="http://schemas.microsoft.com/office/drawing/2014/main" id="{6A6081EB-D059-4E27-B11B-517F9B32856B}"/>
              </a:ext>
            </a:extLst>
          </p:cNvPr>
          <p:cNvSpPr>
            <a:spLocks noGrp="1"/>
          </p:cNvSpPr>
          <p:nvPr>
            <p:ph idx="1"/>
          </p:nvPr>
        </p:nvSpPr>
        <p:spPr>
          <a:xfrm>
            <a:off x="1451579" y="2015732"/>
            <a:ext cx="4644421" cy="3450613"/>
          </a:xfrm>
        </p:spPr>
        <p:txBody>
          <a:bodyPr>
            <a:normAutofit/>
          </a:bodyPr>
          <a:lstStyle/>
          <a:p>
            <a:pPr marL="0" indent="0">
              <a:buNone/>
            </a:pPr>
            <a:r>
              <a:rPr lang="et-EE" dirty="0"/>
              <a:t>Sama reisi puhul:</a:t>
            </a:r>
          </a:p>
          <a:p>
            <a:endParaRPr lang="et-EE" dirty="0"/>
          </a:p>
          <a:p>
            <a:r>
              <a:rPr lang="et-EE" dirty="0"/>
              <a:t>2 reisiteenust ostukorvi ja seejärel maksma?</a:t>
            </a:r>
          </a:p>
          <a:p>
            <a:r>
              <a:rPr lang="et-EE" dirty="0"/>
              <a:t>1 reisiteenus + maksmine?</a:t>
            </a:r>
          </a:p>
          <a:p>
            <a:r>
              <a:rPr lang="et-EE" dirty="0"/>
              <a:t>2 reisiteenust + maksmine + 1 reisteenus + maksmine? (24 h)</a:t>
            </a:r>
          </a:p>
        </p:txBody>
      </p:sp>
      <p:pic>
        <p:nvPicPr>
          <p:cNvPr id="4" name="Picture 3">
            <a:extLst>
              <a:ext uri="{FF2B5EF4-FFF2-40B4-BE49-F238E27FC236}">
                <a16:creationId xmlns:a16="http://schemas.microsoft.com/office/drawing/2014/main" id="{5FC9230C-847B-405F-BCA4-A2A35072BF87}"/>
              </a:ext>
            </a:extLst>
          </p:cNvPr>
          <p:cNvPicPr>
            <a:picLocks noChangeAspect="1"/>
          </p:cNvPicPr>
          <p:nvPr/>
        </p:nvPicPr>
        <p:blipFill>
          <a:blip r:embed="rId2"/>
          <a:stretch>
            <a:fillRect/>
          </a:stretch>
        </p:blipFill>
        <p:spPr>
          <a:xfrm>
            <a:off x="7126664" y="2246780"/>
            <a:ext cx="3280527" cy="2988515"/>
          </a:xfrm>
          <a:prstGeom prst="rect">
            <a:avLst/>
          </a:prstGeom>
        </p:spPr>
      </p:pic>
    </p:spTree>
    <p:extLst>
      <p:ext uri="{BB962C8B-B14F-4D97-AF65-F5344CB8AC3E}">
        <p14:creationId xmlns:p14="http://schemas.microsoft.com/office/powerpoint/2010/main" val="976295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D18B-89EB-4586-94A0-2410ADD8BBFE}"/>
              </a:ext>
            </a:extLst>
          </p:cNvPr>
          <p:cNvSpPr>
            <a:spLocks noGrp="1"/>
          </p:cNvSpPr>
          <p:nvPr>
            <p:ph type="title"/>
          </p:nvPr>
        </p:nvSpPr>
        <p:spPr/>
        <p:txBody>
          <a:bodyPr/>
          <a:lstStyle/>
          <a:p>
            <a:pPr algn="ctr"/>
            <a:r>
              <a:rPr lang="et-EE" dirty="0"/>
              <a:t>Küsimused</a:t>
            </a:r>
            <a:br>
              <a:rPr lang="et-EE" dirty="0"/>
            </a:br>
            <a:r>
              <a:rPr lang="et-EE" dirty="0" err="1"/>
              <a:t>srk</a:t>
            </a:r>
            <a:endParaRPr lang="en-GB" dirty="0"/>
          </a:p>
        </p:txBody>
      </p:sp>
      <p:sp>
        <p:nvSpPr>
          <p:cNvPr id="3" name="Content Placeholder 2">
            <a:extLst>
              <a:ext uri="{FF2B5EF4-FFF2-40B4-BE49-F238E27FC236}">
                <a16:creationId xmlns:a16="http://schemas.microsoft.com/office/drawing/2014/main" id="{1535A769-D360-44EF-8946-713F077DD002}"/>
              </a:ext>
            </a:extLst>
          </p:cNvPr>
          <p:cNvSpPr>
            <a:spLocks noGrp="1"/>
          </p:cNvSpPr>
          <p:nvPr>
            <p:ph idx="1"/>
          </p:nvPr>
        </p:nvSpPr>
        <p:spPr>
          <a:xfrm>
            <a:off x="1451579" y="2015733"/>
            <a:ext cx="4459027" cy="3074741"/>
          </a:xfrm>
        </p:spPr>
        <p:txBody>
          <a:bodyPr>
            <a:normAutofit/>
          </a:bodyPr>
          <a:lstStyle/>
          <a:p>
            <a:r>
              <a:rPr lang="et-EE" u="sng" dirty="0"/>
              <a:t>Mis on sihipärasel viisil</a:t>
            </a:r>
            <a:r>
              <a:rPr lang="et-EE" dirty="0"/>
              <a:t>? </a:t>
            </a:r>
          </a:p>
          <a:p>
            <a:pPr marL="0" indent="0">
              <a:buNone/>
            </a:pPr>
            <a:r>
              <a:rPr lang="et-EE" b="1" dirty="0">
                <a:solidFill>
                  <a:srgbClr val="00B050"/>
                </a:solidFill>
              </a:rPr>
              <a:t>JA</a:t>
            </a:r>
            <a:r>
              <a:rPr lang="et-EE" dirty="0">
                <a:solidFill>
                  <a:srgbClr val="00B050"/>
                </a:solidFill>
              </a:rPr>
              <a:t>: </a:t>
            </a:r>
            <a:r>
              <a:rPr lang="et-EE" dirty="0"/>
              <a:t>Kutse pärast esimese teenuse kinnitust, broneerige endale siit autorent </a:t>
            </a:r>
            <a:r>
              <a:rPr lang="et-EE" dirty="0">
                <a:hlinkClick r:id="rId2"/>
              </a:rPr>
              <a:t>www.rent.ee</a:t>
            </a:r>
            <a:r>
              <a:rPr lang="et-EE" dirty="0"/>
              <a:t> „reserv </a:t>
            </a:r>
            <a:r>
              <a:rPr lang="et-EE" dirty="0" err="1"/>
              <a:t>now</a:t>
            </a:r>
            <a:r>
              <a:rPr lang="et-EE" dirty="0"/>
              <a:t>“</a:t>
            </a:r>
          </a:p>
          <a:p>
            <a:pPr marL="0" indent="0">
              <a:buNone/>
            </a:pPr>
            <a:r>
              <a:rPr lang="et-EE" b="1" dirty="0">
                <a:solidFill>
                  <a:srgbClr val="FF0000"/>
                </a:solidFill>
              </a:rPr>
              <a:t>EI</a:t>
            </a:r>
            <a:r>
              <a:rPr lang="et-EE" dirty="0"/>
              <a:t>: Üldinfo kõikide teenuste kohta:</a:t>
            </a:r>
          </a:p>
          <a:p>
            <a:pPr marL="0" indent="0">
              <a:buNone/>
            </a:pPr>
            <a:r>
              <a:rPr lang="et-EE" dirty="0"/>
              <a:t>Autorent </a:t>
            </a:r>
            <a:r>
              <a:rPr lang="et-EE" dirty="0">
                <a:hlinkClick r:id="rId2"/>
              </a:rPr>
              <a:t>www.rent.ee</a:t>
            </a:r>
            <a:r>
              <a:rPr lang="et-EE" dirty="0"/>
              <a:t>, </a:t>
            </a:r>
          </a:p>
          <a:p>
            <a:pPr marL="0" indent="0">
              <a:buNone/>
            </a:pPr>
            <a:r>
              <a:rPr lang="et-EE" dirty="0"/>
              <a:t>Majutus </a:t>
            </a:r>
            <a:r>
              <a:rPr lang="et-EE" dirty="0">
                <a:hlinkClick r:id="rId3"/>
              </a:rPr>
              <a:t>www.majutus.ee</a:t>
            </a:r>
            <a:r>
              <a:rPr lang="et-EE" dirty="0"/>
              <a:t> </a:t>
            </a:r>
          </a:p>
          <a:p>
            <a:pPr marL="0" indent="0">
              <a:buNone/>
            </a:pPr>
            <a:endParaRPr lang="en-GB" dirty="0"/>
          </a:p>
        </p:txBody>
      </p:sp>
      <p:pic>
        <p:nvPicPr>
          <p:cNvPr id="5" name="Picture 4">
            <a:extLst>
              <a:ext uri="{FF2B5EF4-FFF2-40B4-BE49-F238E27FC236}">
                <a16:creationId xmlns:a16="http://schemas.microsoft.com/office/drawing/2014/main" id="{B67A27FD-F1EA-49D0-A2D9-68B6DED6605B}"/>
              </a:ext>
            </a:extLst>
          </p:cNvPr>
          <p:cNvPicPr>
            <a:picLocks noChangeAspect="1"/>
          </p:cNvPicPr>
          <p:nvPr/>
        </p:nvPicPr>
        <p:blipFill>
          <a:blip r:embed="rId4"/>
          <a:stretch>
            <a:fillRect/>
          </a:stretch>
        </p:blipFill>
        <p:spPr>
          <a:xfrm>
            <a:off x="6476066" y="2015733"/>
            <a:ext cx="4459027" cy="2988514"/>
          </a:xfrm>
          <a:prstGeom prst="rect">
            <a:avLst/>
          </a:prstGeom>
        </p:spPr>
      </p:pic>
    </p:spTree>
    <p:extLst>
      <p:ext uri="{BB962C8B-B14F-4D97-AF65-F5344CB8AC3E}">
        <p14:creationId xmlns:p14="http://schemas.microsoft.com/office/powerpoint/2010/main" val="2223293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8D28-3EFF-4E57-A087-0E71820A6ABE}"/>
              </a:ext>
            </a:extLst>
          </p:cNvPr>
          <p:cNvSpPr>
            <a:spLocks noGrp="1"/>
          </p:cNvSpPr>
          <p:nvPr>
            <p:ph type="title"/>
          </p:nvPr>
        </p:nvSpPr>
        <p:spPr/>
        <p:txBody>
          <a:bodyPr/>
          <a:lstStyle/>
          <a:p>
            <a:pPr algn="ctr"/>
            <a:r>
              <a:rPr lang="et-EE" dirty="0"/>
              <a:t>Küsimus, reisikorraldaja ja agent</a:t>
            </a:r>
            <a:endParaRPr lang="en-GB" dirty="0"/>
          </a:p>
        </p:txBody>
      </p:sp>
      <p:sp>
        <p:nvSpPr>
          <p:cNvPr id="3" name="Content Placeholder 2">
            <a:extLst>
              <a:ext uri="{FF2B5EF4-FFF2-40B4-BE49-F238E27FC236}">
                <a16:creationId xmlns:a16="http://schemas.microsoft.com/office/drawing/2014/main" id="{F595BBC9-A0EB-4D7F-8B7D-5E826BE6B09C}"/>
              </a:ext>
            </a:extLst>
          </p:cNvPr>
          <p:cNvSpPr>
            <a:spLocks noGrp="1"/>
          </p:cNvSpPr>
          <p:nvPr>
            <p:ph idx="1"/>
          </p:nvPr>
        </p:nvSpPr>
        <p:spPr>
          <a:xfrm>
            <a:off x="1451579" y="2015732"/>
            <a:ext cx="3959407" cy="3450613"/>
          </a:xfrm>
        </p:spPr>
        <p:txBody>
          <a:bodyPr/>
          <a:lstStyle/>
          <a:p>
            <a:endParaRPr lang="et-EE" dirty="0"/>
          </a:p>
          <a:p>
            <a:r>
              <a:rPr lang="et-EE" dirty="0"/>
              <a:t>Pakettreisileping sõlmiti reisikorraldaja agendi kaudu, reisija tasus reisitasu agendile, agent ei maksnud reisikorraldajale.</a:t>
            </a:r>
          </a:p>
          <a:p>
            <a:r>
              <a:rPr lang="et-EE" dirty="0"/>
              <a:t>Kas reisikorraldajal on õigus reisijat mitte reisile lubada või reis tühistada?</a:t>
            </a:r>
          </a:p>
          <a:p>
            <a:endParaRPr lang="en-GB" dirty="0"/>
          </a:p>
        </p:txBody>
      </p:sp>
      <p:pic>
        <p:nvPicPr>
          <p:cNvPr id="4" name="Picture 3">
            <a:extLst>
              <a:ext uri="{FF2B5EF4-FFF2-40B4-BE49-F238E27FC236}">
                <a16:creationId xmlns:a16="http://schemas.microsoft.com/office/drawing/2014/main" id="{A8D2BD28-5852-488D-908C-19DCBF518751}"/>
              </a:ext>
            </a:extLst>
          </p:cNvPr>
          <p:cNvPicPr>
            <a:picLocks noChangeAspect="1"/>
          </p:cNvPicPr>
          <p:nvPr/>
        </p:nvPicPr>
        <p:blipFill>
          <a:blip r:embed="rId2"/>
          <a:stretch>
            <a:fillRect/>
          </a:stretch>
        </p:blipFill>
        <p:spPr>
          <a:xfrm>
            <a:off x="6372518" y="2667787"/>
            <a:ext cx="4496585" cy="2564090"/>
          </a:xfrm>
          <a:prstGeom prst="rect">
            <a:avLst/>
          </a:prstGeom>
        </p:spPr>
      </p:pic>
    </p:spTree>
    <p:extLst>
      <p:ext uri="{BB962C8B-B14F-4D97-AF65-F5344CB8AC3E}">
        <p14:creationId xmlns:p14="http://schemas.microsoft.com/office/powerpoint/2010/main" val="1175965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4F1-7F7B-4333-9D5C-B4F4668BC632}"/>
              </a:ext>
            </a:extLst>
          </p:cNvPr>
          <p:cNvSpPr>
            <a:spLocks noGrp="1"/>
          </p:cNvSpPr>
          <p:nvPr>
            <p:ph type="title"/>
          </p:nvPr>
        </p:nvSpPr>
        <p:spPr>
          <a:xfrm>
            <a:off x="1451579" y="804519"/>
            <a:ext cx="9603275" cy="675489"/>
          </a:xfrm>
        </p:spPr>
        <p:txBody>
          <a:bodyPr>
            <a:normAutofit fontScale="90000"/>
          </a:bodyPr>
          <a:lstStyle/>
          <a:p>
            <a:r>
              <a:rPr lang="et-EE" dirty="0"/>
              <a:t>Pakettreis?</a:t>
            </a:r>
            <a:endParaRPr lang="en-GB" dirty="0"/>
          </a:p>
        </p:txBody>
      </p:sp>
      <p:sp>
        <p:nvSpPr>
          <p:cNvPr id="3" name="Content Placeholder 2">
            <a:extLst>
              <a:ext uri="{FF2B5EF4-FFF2-40B4-BE49-F238E27FC236}">
                <a16:creationId xmlns:a16="http://schemas.microsoft.com/office/drawing/2014/main" id="{FC66B87C-A2CE-4132-A3C4-974BA0B1A9F0}"/>
              </a:ext>
            </a:extLst>
          </p:cNvPr>
          <p:cNvSpPr>
            <a:spLocks noGrp="1"/>
          </p:cNvSpPr>
          <p:nvPr>
            <p:ph idx="1"/>
          </p:nvPr>
        </p:nvSpPr>
        <p:spPr/>
        <p:txBody>
          <a:bodyPr/>
          <a:lstStyle/>
          <a:p>
            <a:r>
              <a:rPr lang="et-EE" dirty="0"/>
              <a:t>SAMA REISI PUHUL:</a:t>
            </a:r>
          </a:p>
          <a:p>
            <a:pPr marL="0" indent="0">
              <a:buNone/>
            </a:pPr>
            <a:r>
              <a:rPr lang="et-EE" dirty="0"/>
              <a:t>a) SEPTEMBRIS OSTETUD LEND JA MAJUTUS = PAKETTREIS</a:t>
            </a:r>
          </a:p>
          <a:p>
            <a:pPr marL="0" indent="0">
              <a:buNone/>
            </a:pPr>
            <a:r>
              <a:rPr lang="et-EE" dirty="0"/>
              <a:t>b) HILJEM </a:t>
            </a:r>
            <a:r>
              <a:rPr lang="et-EE"/>
              <a:t>OKTOOBRIS OSTETUD EKSKURSIOON</a:t>
            </a:r>
            <a:endParaRPr lang="et-EE" dirty="0"/>
          </a:p>
          <a:p>
            <a:pPr marL="0" indent="0">
              <a:buNone/>
            </a:pPr>
            <a:endParaRPr lang="et-EE" dirty="0"/>
          </a:p>
          <a:p>
            <a:pPr marL="0" indent="0">
              <a:buNone/>
            </a:pPr>
            <a:r>
              <a:rPr lang="et-EE" dirty="0"/>
              <a:t>KOMISJONI VASTUS: KÜSIMUS ON LEPINGUÕIGUSES, JUHTUMIPÕHINE ANALÜÜS</a:t>
            </a:r>
          </a:p>
          <a:p>
            <a:pPr marL="0" indent="0">
              <a:buNone/>
            </a:pPr>
            <a:endParaRPr lang="en-GB" dirty="0"/>
          </a:p>
        </p:txBody>
      </p:sp>
    </p:spTree>
    <p:extLst>
      <p:ext uri="{BB962C8B-B14F-4D97-AF65-F5344CB8AC3E}">
        <p14:creationId xmlns:p14="http://schemas.microsoft.com/office/powerpoint/2010/main" val="227710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EAB6-13C6-4521-BACC-A87C78725203}"/>
              </a:ext>
            </a:extLst>
          </p:cNvPr>
          <p:cNvSpPr>
            <a:spLocks noGrp="1"/>
          </p:cNvSpPr>
          <p:nvPr>
            <p:ph type="title"/>
          </p:nvPr>
        </p:nvSpPr>
        <p:spPr>
          <a:xfrm>
            <a:off x="1451579" y="804519"/>
            <a:ext cx="9603275" cy="628355"/>
          </a:xfrm>
        </p:spPr>
        <p:txBody>
          <a:bodyPr>
            <a:normAutofit fontScale="90000"/>
          </a:bodyPr>
          <a:lstStyle/>
          <a:p>
            <a:r>
              <a:rPr lang="et-EE" dirty="0"/>
              <a:t>PAKETTREIS</a:t>
            </a:r>
            <a:endParaRPr lang="en-GB" dirty="0"/>
          </a:p>
        </p:txBody>
      </p:sp>
      <p:sp>
        <p:nvSpPr>
          <p:cNvPr id="3" name="Content Placeholder 2">
            <a:extLst>
              <a:ext uri="{FF2B5EF4-FFF2-40B4-BE49-F238E27FC236}">
                <a16:creationId xmlns:a16="http://schemas.microsoft.com/office/drawing/2014/main" id="{66430C08-A251-4DD8-A636-B9AADFC79395}"/>
              </a:ext>
            </a:extLst>
          </p:cNvPr>
          <p:cNvSpPr>
            <a:spLocks noGrp="1"/>
          </p:cNvSpPr>
          <p:nvPr>
            <p:ph idx="1"/>
          </p:nvPr>
        </p:nvSpPr>
        <p:spPr>
          <a:xfrm>
            <a:off x="1451579" y="1847654"/>
            <a:ext cx="9603275" cy="3478491"/>
          </a:xfrm>
        </p:spPr>
        <p:txBody>
          <a:bodyPr>
            <a:normAutofit lnSpcReduction="10000"/>
          </a:bodyPr>
          <a:lstStyle/>
          <a:p>
            <a:pPr marL="109728" lvl="0" indent="0" algn="just" defTabSz="914400">
              <a:spcBef>
                <a:spcPts val="300"/>
              </a:spcBef>
              <a:spcAft>
                <a:spcPts val="0"/>
              </a:spcAft>
              <a:buClr>
                <a:srgbClr val="A04DA3"/>
              </a:buClr>
              <a:buSzTx/>
              <a:buNone/>
            </a:pPr>
            <a:r>
              <a:rPr lang="et-EE" sz="2800" dirty="0">
                <a:solidFill>
                  <a:srgbClr val="C00000"/>
                </a:solidFill>
                <a:latin typeface="Georgia"/>
              </a:rPr>
              <a:t>1. Kombinatsioon vähemalt kahest eri liiki reisiteenusest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2. Nõusolek või leping maksmise kohta kui valitud vähemalt 2 reisiteenust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3. Pakkumisel, lepingul või arvel on koguhind või vähemal kaks reisiteenust</a:t>
            </a:r>
          </a:p>
          <a:p>
            <a:pPr marL="109728" lvl="0" indent="0" algn="just" defTabSz="914400">
              <a:spcBef>
                <a:spcPts val="300"/>
              </a:spcBef>
              <a:spcAft>
                <a:spcPts val="0"/>
              </a:spcAft>
              <a:buClr>
                <a:srgbClr val="A04DA3"/>
              </a:buClr>
              <a:buSzTx/>
              <a:buNone/>
            </a:pPr>
            <a:endParaRPr lang="et-EE" sz="2800" dirty="0">
              <a:solidFill>
                <a:srgbClr val="C00000"/>
              </a:solidFill>
              <a:latin typeface="Georgia"/>
            </a:endParaRPr>
          </a:p>
          <a:p>
            <a:pPr marL="109728" lvl="0" indent="0" algn="just" defTabSz="914400">
              <a:spcBef>
                <a:spcPts val="300"/>
              </a:spcBef>
              <a:spcAft>
                <a:spcPts val="0"/>
              </a:spcAft>
              <a:buClr>
                <a:srgbClr val="A04DA3"/>
              </a:buClr>
              <a:buSzTx/>
              <a:buNone/>
            </a:pPr>
            <a:r>
              <a:rPr lang="et-EE" sz="2800" dirty="0">
                <a:solidFill>
                  <a:srgbClr val="C00000"/>
                </a:solidFill>
                <a:latin typeface="Georgia"/>
              </a:rPr>
              <a:t>4. Nimetus pakettreis või sarnane</a:t>
            </a:r>
          </a:p>
        </p:txBody>
      </p:sp>
    </p:spTree>
    <p:extLst>
      <p:ext uri="{BB962C8B-B14F-4D97-AF65-F5344CB8AC3E}">
        <p14:creationId xmlns:p14="http://schemas.microsoft.com/office/powerpoint/2010/main" val="3487869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2413-3306-4503-AB14-934DF839DB89}"/>
              </a:ext>
            </a:extLst>
          </p:cNvPr>
          <p:cNvSpPr>
            <a:spLocks noGrp="1"/>
          </p:cNvSpPr>
          <p:nvPr>
            <p:ph type="title"/>
          </p:nvPr>
        </p:nvSpPr>
        <p:spPr/>
        <p:txBody>
          <a:bodyPr/>
          <a:lstStyle/>
          <a:p>
            <a:r>
              <a:rPr lang="et-EE" dirty="0"/>
              <a:t>TÄNAN!</a:t>
            </a:r>
            <a:endParaRPr lang="en-GB" dirty="0"/>
          </a:p>
        </p:txBody>
      </p:sp>
      <p:sp>
        <p:nvSpPr>
          <p:cNvPr id="3" name="Content Placeholder 2">
            <a:extLst>
              <a:ext uri="{FF2B5EF4-FFF2-40B4-BE49-F238E27FC236}">
                <a16:creationId xmlns:a16="http://schemas.microsoft.com/office/drawing/2014/main" id="{A93751E3-0BBD-4537-804B-C84822C5341F}"/>
              </a:ext>
            </a:extLst>
          </p:cNvPr>
          <p:cNvSpPr>
            <a:spLocks noGrp="1"/>
          </p:cNvSpPr>
          <p:nvPr>
            <p:ph idx="1"/>
          </p:nvPr>
        </p:nvSpPr>
        <p:spPr/>
        <p:txBody>
          <a:bodyPr/>
          <a:lstStyle/>
          <a:p>
            <a:r>
              <a:rPr lang="et-EE"/>
              <a:t>PEAMISED ALLIKAD</a:t>
            </a:r>
            <a:r>
              <a:rPr lang="et-EE" dirty="0"/>
              <a:t>:</a:t>
            </a:r>
          </a:p>
          <a:p>
            <a:r>
              <a:rPr lang="et-EE" dirty="0"/>
              <a:t>TURISMISEADUS, SELETUSKIRI, EELNÕUD</a:t>
            </a:r>
          </a:p>
          <a:p>
            <a:r>
              <a:rPr lang="et-EE" dirty="0"/>
              <a:t>VÕLAÕIGUSSEADUS, SELETUSKIRI, EELNÕUD</a:t>
            </a:r>
          </a:p>
          <a:p>
            <a:r>
              <a:rPr lang="et-EE" dirty="0"/>
              <a:t>EUROOPA KOMISJONI SELGITUSED VIIEL KOHTUMISEL LIIKMESRIIKIDEGA</a:t>
            </a:r>
          </a:p>
          <a:p>
            <a:r>
              <a:rPr lang="et-EE" dirty="0"/>
              <a:t>ECTAA JURDIIDILISE KOMISJONI TÖÖGRUPI KOOSOLEKUTE MATERJALID</a:t>
            </a:r>
          </a:p>
          <a:p>
            <a:r>
              <a:rPr lang="et-EE" dirty="0"/>
              <a:t>TARBIJAKAITSEAMETI JA MAJANDUS JA KOMMUNIKATSIOONIMINISTEERIUMI SELGITUSED</a:t>
            </a:r>
          </a:p>
          <a:p>
            <a:r>
              <a:rPr lang="et-EE" dirty="0"/>
              <a:t>SOOME TARBIJAKAITSEAMETI KOOSKÕLASTATUD TINGIMUSED</a:t>
            </a:r>
          </a:p>
          <a:p>
            <a:endParaRPr lang="en-GB" dirty="0"/>
          </a:p>
        </p:txBody>
      </p:sp>
    </p:spTree>
    <p:extLst>
      <p:ext uri="{BB962C8B-B14F-4D97-AF65-F5344CB8AC3E}">
        <p14:creationId xmlns:p14="http://schemas.microsoft.com/office/powerpoint/2010/main" val="5035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E9EC-5F55-4BC8-BEF0-B4885918FC97}"/>
              </a:ext>
            </a:extLst>
          </p:cNvPr>
          <p:cNvSpPr>
            <a:spLocks noGrp="1"/>
          </p:cNvSpPr>
          <p:nvPr>
            <p:ph type="title"/>
          </p:nvPr>
        </p:nvSpPr>
        <p:spPr/>
        <p:txBody>
          <a:bodyPr/>
          <a:lstStyle/>
          <a:p>
            <a:r>
              <a:rPr lang="et-EE" dirty="0"/>
              <a:t>ERANDID</a:t>
            </a:r>
            <a:endParaRPr lang="en-GB" dirty="0"/>
          </a:p>
        </p:txBody>
      </p:sp>
      <p:sp>
        <p:nvSpPr>
          <p:cNvPr id="3" name="Content Placeholder 2">
            <a:extLst>
              <a:ext uri="{FF2B5EF4-FFF2-40B4-BE49-F238E27FC236}">
                <a16:creationId xmlns:a16="http://schemas.microsoft.com/office/drawing/2014/main" id="{45C7C96E-ADD2-4E1F-B268-21696CB3129D}"/>
              </a:ext>
            </a:extLst>
          </p:cNvPr>
          <p:cNvSpPr>
            <a:spLocks noGrp="1"/>
          </p:cNvSpPr>
          <p:nvPr>
            <p:ph idx="1"/>
          </p:nvPr>
        </p:nvSpPr>
        <p:spPr/>
        <p:txBody>
          <a:bodyPr/>
          <a:lstStyle/>
          <a:p>
            <a:endParaRPr lang="et-EE" dirty="0"/>
          </a:p>
          <a:p>
            <a:r>
              <a:rPr lang="et-EE" dirty="0"/>
              <a:t>FINANTSTEENUSED: REISIKINDLUSTUSTEENUS,  AUTORENDI LISAKINDLUSTUSED, JÄRELMAKS JNE</a:t>
            </a:r>
          </a:p>
          <a:p>
            <a:r>
              <a:rPr lang="et-EE" dirty="0"/>
              <a:t>MAJUTUSE OSA: TASUTA TRANSPORDITEENUSED (HOTELLI JA LENNUJAAMA VAHEL) – TRANSFEERID; PAGASIVEDU, TASUTA SISSEPÄÄSUD JÕUSAALI, UJULASSE, SAUNA, TOITLISTAMINE, KORISTAMINE.</a:t>
            </a:r>
          </a:p>
          <a:p>
            <a:r>
              <a:rPr lang="et-EE" dirty="0"/>
              <a:t>VIISATEENUS</a:t>
            </a:r>
          </a:p>
          <a:p>
            <a:r>
              <a:rPr lang="et-EE" dirty="0"/>
              <a:t>REISIJAVEO OSA: PAGASIVEDU; MAJUTUS, TOITLUSTUS, MEELELAHUTUS VEDU TEOSTAVAS TRANSPORDIVAHENDIS (V.A KRUIISI KORRAL).</a:t>
            </a:r>
          </a:p>
          <a:p>
            <a:r>
              <a:rPr lang="et-EE" dirty="0"/>
              <a:t>GIIDIGA RINGKÄIGU OSA: TRANSPORT</a:t>
            </a:r>
            <a:endParaRPr lang="en-GB" dirty="0"/>
          </a:p>
        </p:txBody>
      </p:sp>
    </p:spTree>
    <p:extLst>
      <p:ext uri="{BB962C8B-B14F-4D97-AF65-F5344CB8AC3E}">
        <p14:creationId xmlns:p14="http://schemas.microsoft.com/office/powerpoint/2010/main" val="42247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34F6-6CF1-4CA7-B9A1-A88FBA9F23B8}"/>
              </a:ext>
            </a:extLst>
          </p:cNvPr>
          <p:cNvSpPr>
            <a:spLocks noGrp="1"/>
          </p:cNvSpPr>
          <p:nvPr>
            <p:ph type="title"/>
          </p:nvPr>
        </p:nvSpPr>
        <p:spPr/>
        <p:txBody>
          <a:bodyPr/>
          <a:lstStyle/>
          <a:p>
            <a:r>
              <a:rPr lang="et-EE" dirty="0"/>
              <a:t>Seotud reisikorraldusteenus (SRK)</a:t>
            </a:r>
            <a:endParaRPr lang="en-GB" dirty="0"/>
          </a:p>
        </p:txBody>
      </p:sp>
      <p:sp>
        <p:nvSpPr>
          <p:cNvPr id="3" name="Content Placeholder 2">
            <a:extLst>
              <a:ext uri="{FF2B5EF4-FFF2-40B4-BE49-F238E27FC236}">
                <a16:creationId xmlns:a16="http://schemas.microsoft.com/office/drawing/2014/main" id="{291CFF75-23AE-4B43-9485-B53BE56BA19B}"/>
              </a:ext>
            </a:extLst>
          </p:cNvPr>
          <p:cNvSpPr>
            <a:spLocks noGrp="1"/>
          </p:cNvSpPr>
          <p:nvPr>
            <p:ph sz="half" idx="1"/>
          </p:nvPr>
        </p:nvSpPr>
        <p:spPr>
          <a:xfrm>
            <a:off x="1024128" y="2286000"/>
            <a:ext cx="7950190" cy="4023360"/>
          </a:xfrm>
        </p:spPr>
        <p:txBody>
          <a:bodyPr>
            <a:normAutofit/>
          </a:bodyPr>
          <a:lstStyle/>
          <a:p>
            <a:endParaRPr lang="et-EE" dirty="0"/>
          </a:p>
          <a:p>
            <a:pPr algn="ctr"/>
            <a:r>
              <a:rPr lang="et-EE" sz="2800" dirty="0"/>
              <a:t>Iga reisiteenuse eraldi valimine + eraldi maksmine </a:t>
            </a:r>
            <a:r>
              <a:rPr lang="et-EE" sz="2800" u="sng" dirty="0"/>
              <a:t>müügikoha ühekordsel külastamisel või ühekordsel ühenduse võtmisel</a:t>
            </a:r>
          </a:p>
          <a:p>
            <a:pPr algn="ctr"/>
            <a:endParaRPr lang="et-EE" sz="2800" dirty="0"/>
          </a:p>
          <a:p>
            <a:pPr algn="ctr"/>
            <a:r>
              <a:rPr lang="et-EE" sz="2800" dirty="0"/>
              <a:t>Teise teenuse sihipärasel viisil pakkumine 24 tunni jooksul pärast esimese broneeringu kinnitamist.</a:t>
            </a:r>
            <a:endParaRPr lang="en-GB" sz="2800" dirty="0"/>
          </a:p>
        </p:txBody>
      </p:sp>
      <p:sp>
        <p:nvSpPr>
          <p:cNvPr id="6" name="Content Placeholder 5">
            <a:extLst>
              <a:ext uri="{FF2B5EF4-FFF2-40B4-BE49-F238E27FC236}">
                <a16:creationId xmlns:a16="http://schemas.microsoft.com/office/drawing/2014/main" id="{29D691ED-0CAE-4A5F-AC40-E0996E8183DE}"/>
              </a:ext>
            </a:extLst>
          </p:cNvPr>
          <p:cNvSpPr>
            <a:spLocks noGrp="1"/>
          </p:cNvSpPr>
          <p:nvPr>
            <p:ph sz="half" idx="2"/>
          </p:nvPr>
        </p:nvSpPr>
        <p:spPr/>
        <p:txBody>
          <a:bodyPr/>
          <a:lstStyle/>
          <a:p>
            <a:endParaRPr lang="et-EE" dirty="0"/>
          </a:p>
          <a:p>
            <a:endParaRPr lang="en-GB" dirty="0"/>
          </a:p>
        </p:txBody>
      </p:sp>
    </p:spTree>
    <p:extLst>
      <p:ext uri="{BB962C8B-B14F-4D97-AF65-F5344CB8AC3E}">
        <p14:creationId xmlns:p14="http://schemas.microsoft.com/office/powerpoint/2010/main" val="416259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843A-C49F-40FF-9D7F-FD6AD9CA2DB0}"/>
              </a:ext>
            </a:extLst>
          </p:cNvPr>
          <p:cNvSpPr>
            <a:spLocks noGrp="1"/>
          </p:cNvSpPr>
          <p:nvPr>
            <p:ph type="title"/>
          </p:nvPr>
        </p:nvSpPr>
        <p:spPr/>
        <p:txBody>
          <a:bodyPr/>
          <a:lstStyle/>
          <a:p>
            <a:r>
              <a:rPr lang="et-EE" dirty="0"/>
              <a:t>Millal ei ole </a:t>
            </a:r>
            <a:r>
              <a:rPr lang="et-EE" dirty="0" err="1"/>
              <a:t>srk</a:t>
            </a:r>
            <a:r>
              <a:rPr lang="et-EE" dirty="0"/>
              <a:t>?</a:t>
            </a:r>
            <a:endParaRPr lang="en-GB" dirty="0"/>
          </a:p>
        </p:txBody>
      </p:sp>
      <p:sp>
        <p:nvSpPr>
          <p:cNvPr id="3" name="Content Placeholder 2">
            <a:extLst>
              <a:ext uri="{FF2B5EF4-FFF2-40B4-BE49-F238E27FC236}">
                <a16:creationId xmlns:a16="http://schemas.microsoft.com/office/drawing/2014/main" id="{BA1C28E9-2B6E-426C-A745-DC325B7E2E2F}"/>
              </a:ext>
            </a:extLst>
          </p:cNvPr>
          <p:cNvSpPr>
            <a:spLocks noGrp="1"/>
          </p:cNvSpPr>
          <p:nvPr>
            <p:ph sz="half" idx="1"/>
          </p:nvPr>
        </p:nvSpPr>
        <p:spPr>
          <a:xfrm>
            <a:off x="1447330" y="1864194"/>
            <a:ext cx="6386343" cy="4023360"/>
          </a:xfrm>
        </p:spPr>
        <p:txBody>
          <a:bodyPr>
            <a:normAutofit/>
          </a:bodyPr>
          <a:lstStyle/>
          <a:p>
            <a:endParaRPr lang="et-EE" dirty="0"/>
          </a:p>
          <a:p>
            <a:r>
              <a:rPr lang="et-EE" dirty="0"/>
              <a:t>A) Üksik reisiteenus</a:t>
            </a:r>
          </a:p>
          <a:p>
            <a:r>
              <a:rPr lang="et-EE" dirty="0"/>
              <a:t>B) Esimene reisiteenus </a:t>
            </a:r>
            <a:r>
              <a:rPr lang="et-EE" dirty="0" err="1"/>
              <a:t>bronn</a:t>
            </a:r>
            <a:r>
              <a:rPr lang="et-EE" dirty="0"/>
              <a:t> + tasu </a:t>
            </a:r>
          </a:p>
          <a:p>
            <a:r>
              <a:rPr lang="et-EE" dirty="0"/>
              <a:t>C) Teine reisiteenus </a:t>
            </a:r>
            <a:r>
              <a:rPr lang="et-EE" u="sng" dirty="0" err="1"/>
              <a:t>bronn</a:t>
            </a:r>
            <a:r>
              <a:rPr lang="et-EE" u="sng" dirty="0"/>
              <a:t> + tasu </a:t>
            </a:r>
          </a:p>
          <a:p>
            <a:r>
              <a:rPr lang="et-EE" u="sng" dirty="0"/>
              <a:t>D) eraldi külastus või eraldi tellimus</a:t>
            </a:r>
          </a:p>
          <a:p>
            <a:r>
              <a:rPr lang="et-EE" dirty="0"/>
              <a:t>E) Müüdud üks reisiteenus ühest ja teine reisiteenus teises kohast ilma sihipärase pakkumiseta</a:t>
            </a:r>
          </a:p>
          <a:p>
            <a:r>
              <a:rPr lang="et-EE" dirty="0"/>
              <a:t>F) Reisiteenus + turismiteenus  alla 25%</a:t>
            </a:r>
            <a:endParaRPr lang="en-GB" dirty="0"/>
          </a:p>
        </p:txBody>
      </p:sp>
      <p:pic>
        <p:nvPicPr>
          <p:cNvPr id="4" name="Content Placeholder 3">
            <a:extLst>
              <a:ext uri="{FF2B5EF4-FFF2-40B4-BE49-F238E27FC236}">
                <a16:creationId xmlns:a16="http://schemas.microsoft.com/office/drawing/2014/main" id="{3B2B67EA-59DF-4F68-8185-B3FCF8745D20}"/>
              </a:ext>
            </a:extLst>
          </p:cNvPr>
          <p:cNvPicPr>
            <a:picLocks noGrp="1" noChangeAspect="1"/>
          </p:cNvPicPr>
          <p:nvPr>
            <p:ph sz="half" idx="2"/>
          </p:nvPr>
        </p:nvPicPr>
        <p:blipFill>
          <a:blip r:embed="rId2"/>
          <a:stretch>
            <a:fillRect/>
          </a:stretch>
        </p:blipFill>
        <p:spPr>
          <a:xfrm>
            <a:off x="8256875" y="2262432"/>
            <a:ext cx="2487325" cy="2705493"/>
          </a:xfrm>
          <a:prstGeom prst="rect">
            <a:avLst/>
          </a:prstGeom>
        </p:spPr>
      </p:pic>
    </p:spTree>
    <p:extLst>
      <p:ext uri="{BB962C8B-B14F-4D97-AF65-F5344CB8AC3E}">
        <p14:creationId xmlns:p14="http://schemas.microsoft.com/office/powerpoint/2010/main" val="662308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3446</TotalTime>
  <Words>4197</Words>
  <Application>Microsoft Office PowerPoint</Application>
  <PresentationFormat>Widescreen</PresentationFormat>
  <Paragraphs>441</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Antique Olive Compact</vt:lpstr>
      <vt:lpstr>Arial</vt:lpstr>
      <vt:lpstr>Calibri</vt:lpstr>
      <vt:lpstr>Calibri Light</vt:lpstr>
      <vt:lpstr>Georgia</vt:lpstr>
      <vt:lpstr>Tw Cen MT</vt:lpstr>
      <vt:lpstr>Tw Cen MT Condensed</vt:lpstr>
      <vt:lpstr>Wingdings 3</vt:lpstr>
      <vt:lpstr>Integral</vt:lpstr>
      <vt:lpstr>   tURISMISEADUS VÕLAÕIGUSSEADUS   reisiteenuste müük büroos ja sidevahendite kaudu   alates 1.07.2018</vt:lpstr>
      <vt:lpstr>Kujunemislugu</vt:lpstr>
      <vt:lpstr>ei kehti</vt:lpstr>
      <vt:lpstr>ei kehti</vt:lpstr>
      <vt:lpstr>PAKETTREISI TEENUSED</vt:lpstr>
      <vt:lpstr>PAKETTREIS</vt:lpstr>
      <vt:lpstr>ERANDID</vt:lpstr>
      <vt:lpstr>Seotud reisikorraldusteenus (SRK)</vt:lpstr>
      <vt:lpstr>Millal ei ole srk?</vt:lpstr>
      <vt:lpstr>NÄITED</vt:lpstr>
      <vt:lpstr>NÄITED</vt:lpstr>
      <vt:lpstr>Näited</vt:lpstr>
      <vt:lpstr>NÄITED</vt:lpstr>
      <vt:lpstr>NÄITED</vt:lpstr>
      <vt:lpstr>näited</vt:lpstr>
      <vt:lpstr>PowerPoint Presentation</vt:lpstr>
      <vt:lpstr>PowerPoint Presentation</vt:lpstr>
      <vt:lpstr>näited</vt:lpstr>
      <vt:lpstr>NÄITED</vt:lpstr>
      <vt:lpstr>NÄITED</vt:lpstr>
      <vt:lpstr>NÄITED</vt:lpstr>
      <vt:lpstr>näited</vt:lpstr>
      <vt:lpstr>näiTED</vt:lpstr>
      <vt:lpstr>NÄITED</vt:lpstr>
      <vt:lpstr>näited</vt:lpstr>
      <vt:lpstr>NÄITED</vt:lpstr>
      <vt:lpstr>Nõusolekud / kinnitused    ptd</vt:lpstr>
      <vt:lpstr>Nõusolekud / kinnitused üm</vt:lpstr>
      <vt:lpstr>Nõusolekud / kinnitused     üm</vt:lpstr>
      <vt:lpstr>Nõusolekud / kinnitused    üm</vt:lpstr>
      <vt:lpstr>Nõusolekud kinnitused      b2b</vt:lpstr>
      <vt:lpstr>Nõusolekud / kinnitused  b2c ESINDAMINE</vt:lpstr>
      <vt:lpstr>Pakettreisilepingu sõlmimine</vt:lpstr>
      <vt:lpstr>Kohustuslik info</vt:lpstr>
      <vt:lpstr>KOHUSTUSLIK INFO</vt:lpstr>
      <vt:lpstr>Kohustuslik info</vt:lpstr>
      <vt:lpstr>Lisatasude tähtsus</vt:lpstr>
      <vt:lpstr>SRK Lepingueelne teave</vt:lpstr>
      <vt:lpstr>Enne reisi teavitamine</vt:lpstr>
      <vt:lpstr>Pakettreisi üleandmine</vt:lpstr>
      <vt:lpstr>Pakettreisi tagatis</vt:lpstr>
      <vt:lpstr>Srk tagatis</vt:lpstr>
      <vt:lpstr>TAGATISE MIINIMUMMÄÄRAD</vt:lpstr>
      <vt:lpstr>Standardiseeritud teabelehe vormid info mida klient ostab</vt:lpstr>
      <vt:lpstr>Standardiseeritud teabelehe vormid mida klient ostab</vt:lpstr>
      <vt:lpstr>Standardiseeritud teabelehe vormid</vt:lpstr>
      <vt:lpstr>Pakettreisi teabelEHT VIITEGA</vt:lpstr>
      <vt:lpstr>Pakettreisi TEAVE VIITEL (HÜPERLINGIl)</vt:lpstr>
      <vt:lpstr>Srk vahendaja VIITEGA LK 1</vt:lpstr>
      <vt:lpstr>SRK VAHENDAJA VIITEGA LK 2</vt:lpstr>
      <vt:lpstr>Srk VAHENDAJA VIITEGA lk 3 (HÜPERLINK)</vt:lpstr>
      <vt:lpstr>SRK VEDAJA TEABELEHT</vt:lpstr>
      <vt:lpstr>Srk vastutus</vt:lpstr>
      <vt:lpstr> VÄLJAS    - REISIJA ERAKORRALISED ASJAOLUD  SEES        - ERAKORALISED JA VÄLTIMATUD ASJAOLUD                     REISITEEKONNAL JA SIHTKOHAS                                     TASU TAGASTAMINE 100%</vt:lpstr>
      <vt:lpstr>Vältimatud ja erakorralised asjaolud</vt:lpstr>
      <vt:lpstr>Küsimused online reisibürood</vt:lpstr>
      <vt:lpstr>Küsimused srk</vt:lpstr>
      <vt:lpstr>Küsimus, reisikorraldaja ja agent</vt:lpstr>
      <vt:lpstr>Pakettreis?</vt:lpstr>
      <vt:lpstr>TÄNAN!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tURISMISEADUS  VÕLAÕIGUSSEADUS  alates 1.07.2018</dc:title>
  <dc:creator>Indrek</dc:creator>
  <cp:lastModifiedBy>Indrek</cp:lastModifiedBy>
  <cp:revision>195</cp:revision>
  <dcterms:created xsi:type="dcterms:W3CDTF">2017-10-25T19:12:48Z</dcterms:created>
  <dcterms:modified xsi:type="dcterms:W3CDTF">2018-06-18T06:22:07Z</dcterms:modified>
</cp:coreProperties>
</file>