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notesMasterIdLst>
    <p:notesMasterId r:id="rId17"/>
  </p:notesMasterIdLst>
  <p:sldIdLst>
    <p:sldId id="256" r:id="rId2"/>
    <p:sldId id="274" r:id="rId3"/>
    <p:sldId id="257" r:id="rId4"/>
    <p:sldId id="258" r:id="rId5"/>
    <p:sldId id="259" r:id="rId6"/>
    <p:sldId id="273" r:id="rId7"/>
    <p:sldId id="260" r:id="rId8"/>
    <p:sldId id="261" r:id="rId9"/>
    <p:sldId id="275" r:id="rId10"/>
    <p:sldId id="279" r:id="rId11"/>
    <p:sldId id="262" r:id="rId12"/>
    <p:sldId id="276" r:id="rId13"/>
    <p:sldId id="263" r:id="rId14"/>
    <p:sldId id="277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CF8E3-A148-499E-BA5F-0FE8152BFE07}" type="datetimeFigureOut">
              <a:rPr lang="et-EE" smtClean="0"/>
              <a:t>21.05.2019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7876D-1AD1-4028-87CF-A8A0C23B4D2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8426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7876D-1AD1-4028-87CF-A8A0C23B4D21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96552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7876D-1AD1-4028-87CF-A8A0C23B4D21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24603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 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7876D-1AD1-4028-87CF-A8A0C23B4D21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39949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7876D-1AD1-4028-87CF-A8A0C23B4D21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12330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7876D-1AD1-4028-87CF-A8A0C23B4D21}" type="slidenum">
              <a:rPr lang="et-EE" smtClean="0"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46091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7876D-1AD1-4028-87CF-A8A0C23B4D21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01781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7876D-1AD1-4028-87CF-A8A0C23B4D21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23691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000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432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ts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3372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t-EE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20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sitaadi 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t-EE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6331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Õige või v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t-EE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558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8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716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238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98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280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45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26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11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301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t-EE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12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78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indrek@nordicconsulting.e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akis.ttja.ee/avalik/otsused?rid=11882702580279692&amp;sort=-dokument.algus%2C-dokument.id&amp;alates=&amp;kuni=&amp;nr=6-1-18-007433&amp;pealkiri=&amp;tstext=&amp;on_kasuks=1&amp;on_kasuks=0&amp;otsi=N%C3%A4it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133856" y="813816"/>
            <a:ext cx="10082783" cy="4012184"/>
          </a:xfrm>
        </p:spPr>
        <p:txBody>
          <a:bodyPr>
            <a:normAutofit fontScale="90000"/>
          </a:bodyPr>
          <a:lstStyle/>
          <a:p>
            <a:pPr algn="ctr"/>
            <a:r>
              <a:rPr lang="et-EE" dirty="0"/>
              <a:t>Praktilist </a:t>
            </a:r>
            <a:br>
              <a:rPr lang="et-EE" dirty="0"/>
            </a:br>
            <a:br>
              <a:rPr lang="et-EE" dirty="0"/>
            </a:br>
            <a:r>
              <a:rPr lang="et-EE" u="sng" dirty="0"/>
              <a:t>TVK otsus</a:t>
            </a:r>
            <a:br>
              <a:rPr lang="et-EE" u="sng" dirty="0"/>
            </a:br>
            <a:r>
              <a:rPr lang="et-EE" u="sng" dirty="0"/>
              <a:t>IATA - reisijaandmed</a:t>
            </a:r>
            <a:br>
              <a:rPr lang="et-EE" u="sng" dirty="0"/>
            </a:br>
            <a:r>
              <a:rPr lang="et-EE" u="sng" dirty="0"/>
              <a:t>IATA RB ja </a:t>
            </a:r>
            <a:r>
              <a:rPr lang="et-EE" u="sng" dirty="0" err="1"/>
              <a:t>claim</a:t>
            </a:r>
            <a:r>
              <a:rPr lang="et-EE" u="sng" dirty="0"/>
              <a:t> </a:t>
            </a:r>
            <a:r>
              <a:rPr lang="et-EE" u="sng" dirty="0" err="1"/>
              <a:t>agency</a:t>
            </a:r>
            <a:br>
              <a:rPr lang="et-EE" u="sng" dirty="0"/>
            </a:br>
            <a:r>
              <a:rPr lang="et-EE" u="sng" dirty="0"/>
              <a:t>ECTAA teemad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664208" y="4978400"/>
            <a:ext cx="9464040" cy="164592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t-EE" sz="2100" dirty="0"/>
              <a:t>Eesti Turismifirmade Liit </a:t>
            </a:r>
          </a:p>
          <a:p>
            <a:pPr algn="ctr"/>
            <a:r>
              <a:rPr lang="et-EE" sz="2100" dirty="0"/>
              <a:t>22.05.2019</a:t>
            </a:r>
          </a:p>
          <a:p>
            <a:pPr algn="r"/>
            <a:endParaRPr lang="et-EE" dirty="0"/>
          </a:p>
          <a:p>
            <a:pPr algn="r"/>
            <a:r>
              <a:rPr lang="et-EE" dirty="0"/>
              <a:t>Indrek Teppo</a:t>
            </a:r>
          </a:p>
          <a:p>
            <a:pPr algn="r"/>
            <a:r>
              <a:rPr lang="et-EE" dirty="0"/>
              <a:t>Nordic I-Consulting OÜ </a:t>
            </a:r>
          </a:p>
        </p:txBody>
      </p:sp>
    </p:spTree>
    <p:extLst>
      <p:ext uri="{BB962C8B-B14F-4D97-AF65-F5344CB8AC3E}">
        <p14:creationId xmlns:p14="http://schemas.microsoft.com/office/powerpoint/2010/main" val="3196881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407921" y="624110"/>
            <a:ext cx="9096692" cy="1280890"/>
          </a:xfrm>
        </p:spPr>
        <p:txBody>
          <a:bodyPr>
            <a:noAutofit/>
          </a:bodyPr>
          <a:lstStyle/>
          <a:p>
            <a:pPr algn="ctr"/>
            <a:r>
              <a:rPr lang="et-EE" sz="4400" dirty="0"/>
              <a:t>REISIJA KONTAKTIDE EDASTAMINE LENNUETTEVÕTJALE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304288" y="2184400"/>
            <a:ext cx="9200324" cy="4180840"/>
          </a:xfrm>
        </p:spPr>
        <p:txBody>
          <a:bodyPr>
            <a:normAutofit fontScale="85000" lnSpcReduction="10000"/>
          </a:bodyPr>
          <a:lstStyle/>
          <a:p>
            <a:r>
              <a:rPr lang="et-EE" sz="2400" dirty="0"/>
              <a:t>IATA REISIBÜROOD (mõjutatud ka teised)</a:t>
            </a:r>
          </a:p>
          <a:p>
            <a:r>
              <a:rPr lang="et-EE" sz="2400" dirty="0"/>
              <a:t>IATA resolutsioon 830d, kehtestatud 12/2019, jõust: 1.06.2019. </a:t>
            </a:r>
          </a:p>
          <a:p>
            <a:r>
              <a:rPr lang="et-EE" sz="2400" dirty="0"/>
              <a:t>IATA akrediteeritud reisibürood/agendid peavad pileteid broneerides koguma ja edastama lennufirmadele reisijate kontaktandmed, REISIJALT SAADUD </a:t>
            </a:r>
            <a:r>
              <a:rPr lang="et-EE" sz="2400" u="sng" dirty="0"/>
              <a:t>NÕUSOLEKU</a:t>
            </a:r>
            <a:r>
              <a:rPr lang="et-EE" sz="2400" dirty="0"/>
              <a:t> ALUSEL. </a:t>
            </a:r>
          </a:p>
          <a:p>
            <a:r>
              <a:rPr lang="et-EE" sz="2400" dirty="0"/>
              <a:t>Kehtib nii online kui </a:t>
            </a:r>
            <a:r>
              <a:rPr lang="et-EE" sz="2400" dirty="0" err="1"/>
              <a:t>offline</a:t>
            </a:r>
            <a:r>
              <a:rPr lang="et-EE" sz="2400" dirty="0"/>
              <a:t> müük. </a:t>
            </a:r>
          </a:p>
          <a:p>
            <a:r>
              <a:rPr lang="et-EE" sz="2400" dirty="0"/>
              <a:t>ECTAA vaidlustas, ei ole kooskõlas </a:t>
            </a:r>
            <a:r>
              <a:rPr lang="et-EE" sz="2400" dirty="0" err="1"/>
              <a:t>GDPR’iga</a:t>
            </a:r>
            <a:r>
              <a:rPr lang="et-EE" sz="2400" dirty="0"/>
              <a:t>:</a:t>
            </a:r>
          </a:p>
          <a:p>
            <a:pPr>
              <a:buFontTx/>
              <a:buChar char="-"/>
            </a:pPr>
            <a:r>
              <a:rPr lang="et-EE" sz="2400" dirty="0"/>
              <a:t>Andmete kasutamise loetelu peab olema IATA poolt ammendav;</a:t>
            </a:r>
          </a:p>
          <a:p>
            <a:pPr>
              <a:buFontTx/>
              <a:buChar char="-"/>
            </a:pPr>
            <a:r>
              <a:rPr lang="et-EE" sz="2400" dirty="0"/>
              <a:t>Kui eesmärk on reisijate informeerime enne lendu ja lendude ajal, siis tuleb andmed kustutada lendude järgselt (ETFL);</a:t>
            </a:r>
          </a:p>
          <a:p>
            <a:r>
              <a:rPr lang="et-EE" sz="2400" dirty="0"/>
              <a:t>Nõuete mittetäitmisel </a:t>
            </a:r>
            <a:r>
              <a:rPr lang="et-EE" sz="2400" dirty="0" err="1"/>
              <a:t>ADM’id</a:t>
            </a:r>
            <a:r>
              <a:rPr lang="et-EE" sz="2400" dirty="0"/>
              <a:t>.</a:t>
            </a:r>
          </a:p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67479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5194"/>
          </a:xfrm>
        </p:spPr>
        <p:txBody>
          <a:bodyPr>
            <a:normAutofit/>
          </a:bodyPr>
          <a:lstStyle/>
          <a:p>
            <a:r>
              <a:rPr lang="et-EE" dirty="0"/>
              <a:t>IATA REISIBÜROO JA CLAIM AGENCY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380744" y="1289304"/>
            <a:ext cx="9666667" cy="59161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t-EE" sz="2000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0ACF2A-8CFE-4195-912E-2D9E14BA8F80}"/>
              </a:ext>
            </a:extLst>
          </p:cNvPr>
          <p:cNvSpPr/>
          <p:nvPr/>
        </p:nvSpPr>
        <p:spPr>
          <a:xfrm>
            <a:off x="1752600" y="1615898"/>
            <a:ext cx="8686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ECTAA </a:t>
            </a:r>
            <a:r>
              <a:rPr lang="en-GB" sz="2400" dirty="0" err="1"/>
              <a:t>juriidiline</a:t>
            </a:r>
            <a:r>
              <a:rPr lang="en-GB" sz="2400" dirty="0"/>
              <a:t> </a:t>
            </a:r>
            <a:r>
              <a:rPr lang="en-GB" sz="2400" dirty="0" err="1"/>
              <a:t>komisjon</a:t>
            </a:r>
            <a:r>
              <a:rPr lang="en-GB" sz="2400" dirty="0"/>
              <a:t> </a:t>
            </a:r>
            <a:r>
              <a:rPr lang="en-GB" sz="2400" dirty="0" err="1"/>
              <a:t>ei</a:t>
            </a:r>
            <a:r>
              <a:rPr lang="en-GB" sz="2400" dirty="0"/>
              <a:t> </a:t>
            </a:r>
            <a:r>
              <a:rPr lang="en-GB" sz="2400" dirty="0" err="1"/>
              <a:t>soovita</a:t>
            </a:r>
            <a:r>
              <a:rPr lang="en-GB" sz="2400" dirty="0"/>
              <a:t> IATA </a:t>
            </a:r>
            <a:r>
              <a:rPr lang="en-GB" sz="2400" dirty="0" err="1"/>
              <a:t>reisibüroodel</a:t>
            </a:r>
            <a:r>
              <a:rPr lang="en-GB" sz="2400" dirty="0"/>
              <a:t>/</a:t>
            </a:r>
            <a:r>
              <a:rPr lang="en-GB" sz="2400" dirty="0" err="1"/>
              <a:t>agentidel</a:t>
            </a:r>
            <a:r>
              <a:rPr lang="en-GB" sz="2400" dirty="0"/>
              <a:t> </a:t>
            </a:r>
            <a:r>
              <a:rPr lang="en-GB" sz="2400" dirty="0" err="1"/>
              <a:t>koostöö</a:t>
            </a:r>
            <a:r>
              <a:rPr lang="et-EE" sz="2400" dirty="0"/>
              <a:t>d</a:t>
            </a:r>
            <a:r>
              <a:rPr lang="en-GB" sz="2400" dirty="0"/>
              <a:t> </a:t>
            </a:r>
            <a:r>
              <a:rPr lang="et-EE" sz="2400" dirty="0"/>
              <a:t>ühingutega, mille põhitegevus on hüvitiste nõudmine IATA lennufirmadelt. </a:t>
            </a:r>
          </a:p>
          <a:p>
            <a:endParaRPr lang="et-EE" sz="2400" dirty="0"/>
          </a:p>
          <a:p>
            <a:r>
              <a:rPr lang="et-EE" sz="2400" dirty="0"/>
              <a:t>Lähtudes IATA resolutsioonist </a:t>
            </a:r>
            <a:r>
              <a:rPr lang="en-GB" sz="2400" dirty="0" err="1"/>
              <a:t>tule</a:t>
            </a:r>
            <a:r>
              <a:rPr lang="et-EE" sz="2400" dirty="0"/>
              <a:t>b</a:t>
            </a:r>
            <a:r>
              <a:rPr lang="en-GB" sz="2400" dirty="0"/>
              <a:t> </a:t>
            </a:r>
            <a:r>
              <a:rPr lang="en-GB" sz="2400" dirty="0" err="1"/>
              <a:t>suunata</a:t>
            </a:r>
            <a:r>
              <a:rPr lang="en-GB" sz="2400" dirty="0"/>
              <a:t> </a:t>
            </a:r>
            <a:r>
              <a:rPr lang="et-EE" sz="2400" dirty="0"/>
              <a:t>kliendid </a:t>
            </a:r>
            <a:r>
              <a:rPr lang="en-GB" sz="2400" dirty="0" err="1"/>
              <a:t>oma</a:t>
            </a:r>
            <a:r>
              <a:rPr lang="en-GB" sz="2400" dirty="0"/>
              <a:t> </a:t>
            </a:r>
            <a:r>
              <a:rPr lang="en-GB" sz="2400" dirty="0" err="1"/>
              <a:t>kaebuste</a:t>
            </a:r>
            <a:r>
              <a:rPr lang="et-EE" sz="2400" dirty="0"/>
              <a:t> ja </a:t>
            </a:r>
            <a:r>
              <a:rPr lang="en-GB" sz="2400" dirty="0" err="1"/>
              <a:t>nõuetega</a:t>
            </a:r>
            <a:r>
              <a:rPr lang="en-GB" sz="2400" dirty="0"/>
              <a:t> </a:t>
            </a:r>
            <a:r>
              <a:rPr lang="en-GB" sz="2400" dirty="0" err="1"/>
              <a:t>otse</a:t>
            </a:r>
            <a:r>
              <a:rPr lang="en-GB" sz="2400" dirty="0"/>
              <a:t> </a:t>
            </a:r>
            <a:r>
              <a:rPr lang="en-GB" sz="2400" dirty="0" err="1"/>
              <a:t>lennufirmade</a:t>
            </a:r>
            <a:r>
              <a:rPr lang="en-GB" sz="2400" dirty="0"/>
              <a:t> </a:t>
            </a:r>
            <a:r>
              <a:rPr lang="en-GB" sz="2400" dirty="0" err="1"/>
              <a:t>poole</a:t>
            </a:r>
            <a:r>
              <a:rPr lang="et-EE" sz="2400" dirty="0"/>
              <a:t>.</a:t>
            </a:r>
          </a:p>
          <a:p>
            <a:endParaRPr lang="et-EE" sz="2400" dirty="0"/>
          </a:p>
          <a:p>
            <a:r>
              <a:rPr lang="en-GB" sz="2400" dirty="0"/>
              <a:t>IATA </a:t>
            </a:r>
            <a:r>
              <a:rPr lang="et-EE" sz="2400" dirty="0"/>
              <a:t>regulatsiooni järgi peab agent tegutsema IATA/lennufirma huvides, olema lojaalne. </a:t>
            </a:r>
            <a:endParaRPr lang="en-GB" sz="2400" dirty="0"/>
          </a:p>
          <a:p>
            <a:endParaRPr lang="en-GB" sz="2400" dirty="0"/>
          </a:p>
          <a:p>
            <a:r>
              <a:rPr lang="et-EE" sz="2400" dirty="0"/>
              <a:t>Koostöö </a:t>
            </a:r>
            <a:r>
              <a:rPr lang="en-GB" sz="2400" dirty="0" err="1"/>
              <a:t>võib</a:t>
            </a:r>
            <a:r>
              <a:rPr lang="en-GB" sz="2400" dirty="0"/>
              <a:t> </a:t>
            </a:r>
            <a:r>
              <a:rPr lang="et-EE" sz="2400" dirty="0"/>
              <a:t>kaasa tuua hoiatuse või piletimüügiõiguste äravõtmise jõupositsioonil oleva IATA/</a:t>
            </a:r>
            <a:r>
              <a:rPr lang="en-GB" sz="2400" dirty="0" err="1"/>
              <a:t>lennufirma</a:t>
            </a:r>
            <a:r>
              <a:rPr lang="en-GB" sz="2400" dirty="0"/>
              <a:t> </a:t>
            </a:r>
            <a:r>
              <a:rPr lang="et-EE" sz="2400" dirty="0"/>
              <a:t>poolt.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86104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7010"/>
          </a:xfrm>
        </p:spPr>
        <p:txBody>
          <a:bodyPr/>
          <a:lstStyle/>
          <a:p>
            <a:r>
              <a:rPr lang="et-EE" dirty="0"/>
              <a:t>ECTAA AKTUAALSED TEEMAD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197864" y="1472184"/>
            <a:ext cx="10306748" cy="5148072"/>
          </a:xfrm>
        </p:spPr>
        <p:txBody>
          <a:bodyPr>
            <a:noAutofit/>
          </a:bodyPr>
          <a:lstStyle/>
          <a:p>
            <a:endParaRPr lang="et-EE" sz="2800" dirty="0"/>
          </a:p>
          <a:p>
            <a:r>
              <a:rPr lang="et-EE" sz="2800" dirty="0"/>
              <a:t>PTD – 2020 ülevaatamine, muudatusettepanekud</a:t>
            </a:r>
          </a:p>
          <a:p>
            <a:pPr marL="0" indent="0">
              <a:buNone/>
            </a:pPr>
            <a:r>
              <a:rPr lang="et-EE" sz="2800" dirty="0"/>
              <a:t>Muudatused võimalikud, uue regulatsiooni nõudmine on risk – võib tulla veel rangem.</a:t>
            </a:r>
          </a:p>
          <a:p>
            <a:r>
              <a:rPr lang="et-EE" sz="2800" dirty="0"/>
              <a:t>Tarbijate kollektiivsete huvide kaitse direktiiv. ECTAA võitleb, et ei rakenduks </a:t>
            </a:r>
            <a:r>
              <a:rPr lang="et-EE" sz="2800" dirty="0" err="1"/>
              <a:t>SME’le</a:t>
            </a:r>
            <a:r>
              <a:rPr lang="et-EE" sz="2800" dirty="0"/>
              <a:t>.</a:t>
            </a:r>
          </a:p>
          <a:p>
            <a:r>
              <a:rPr lang="et-EE" sz="2800" dirty="0"/>
              <a:t>Määrus veebipõhiste vahendusteenuste </a:t>
            </a:r>
            <a:r>
              <a:rPr lang="et-EE" sz="2800" dirty="0" err="1"/>
              <a:t>regul</a:t>
            </a:r>
            <a:r>
              <a:rPr lang="et-EE" sz="2800" dirty="0"/>
              <a:t>. Portaalid, mis ei ole reisiettevõtjad (infoühiskonna teenus). Õiglane ligipääs ka vahendajatele. ECTAA, ei rakendu PTD ettevõtjatele.</a:t>
            </a:r>
          </a:p>
        </p:txBody>
      </p:sp>
    </p:spTree>
    <p:extLst>
      <p:ext uri="{BB962C8B-B14F-4D97-AF65-F5344CB8AC3E}">
        <p14:creationId xmlns:p14="http://schemas.microsoft.com/office/powerpoint/2010/main" val="816204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609345" y="585216"/>
            <a:ext cx="9895268" cy="1319784"/>
          </a:xfrm>
        </p:spPr>
        <p:txBody>
          <a:bodyPr>
            <a:noAutofit/>
          </a:bodyPr>
          <a:lstStyle/>
          <a:p>
            <a:pPr algn="ctr"/>
            <a:r>
              <a:rPr lang="et-EE" dirty="0"/>
              <a:t>ECTAA AKTUAALSED TEEMAD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362456" y="1261872"/>
            <a:ext cx="9684955" cy="5529697"/>
          </a:xfrm>
        </p:spPr>
        <p:txBody>
          <a:bodyPr>
            <a:noAutofit/>
          </a:bodyPr>
          <a:lstStyle/>
          <a:p>
            <a:endParaRPr lang="et-EE" sz="3200" dirty="0"/>
          </a:p>
          <a:p>
            <a:r>
              <a:rPr lang="et-EE" sz="3200" dirty="0"/>
              <a:t>Tarbijakaitsenõuete parem täitmine – kogu paketi ülevaatamine ja laiaulatuslike rikkumistega võitlemine, sarnased kvaliteedinõuded </a:t>
            </a:r>
            <a:r>
              <a:rPr lang="et-EE" sz="3200" dirty="0" err="1"/>
              <a:t>EL’i</a:t>
            </a:r>
            <a:r>
              <a:rPr lang="et-EE" sz="3200" dirty="0"/>
              <a:t> piires - trahvid kuni 4% aastakäibest;</a:t>
            </a:r>
          </a:p>
          <a:p>
            <a:r>
              <a:rPr lang="et-EE" sz="3200" dirty="0"/>
              <a:t>Tarbijakaitsenõuete ülevaatamine (REFIT), info nõuded online müügi puhul </a:t>
            </a:r>
            <a:r>
              <a:rPr lang="et-EE" sz="3200" dirty="0" err="1"/>
              <a:t>VÕS’i</a:t>
            </a:r>
            <a:r>
              <a:rPr lang="et-EE" sz="3200" dirty="0"/>
              <a:t> teema mitte PTD).</a:t>
            </a:r>
          </a:p>
          <a:p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3537658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1770"/>
          </a:xfrm>
        </p:spPr>
        <p:txBody>
          <a:bodyPr/>
          <a:lstStyle/>
          <a:p>
            <a:r>
              <a:rPr lang="et-EE" dirty="0"/>
              <a:t>INFOVAHETUS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280160" y="1325880"/>
            <a:ext cx="10224452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t-EE" sz="2800" dirty="0"/>
          </a:p>
          <a:p>
            <a:pPr marL="0" indent="0">
              <a:buNone/>
            </a:pPr>
            <a:r>
              <a:rPr lang="et-EE" sz="2800" dirty="0"/>
              <a:t>MATKAAUTO ÜÜR – KAS PAKETTREIS</a:t>
            </a:r>
          </a:p>
          <a:p>
            <a:pPr marL="0" indent="0">
              <a:buNone/>
            </a:pPr>
            <a:r>
              <a:rPr lang="et-EE" sz="2800" dirty="0"/>
              <a:t>RENT KOOS MAJUTUSEGA, aga see ei ole PAKETTREIS, kui parkimiskohti, karavaniplatse juurde ei müüda. </a:t>
            </a:r>
          </a:p>
          <a:p>
            <a:pPr marL="0" indent="0">
              <a:buNone/>
            </a:pPr>
            <a:endParaRPr lang="et-EE" sz="2800" dirty="0"/>
          </a:p>
          <a:p>
            <a:pPr marL="0" indent="0">
              <a:buNone/>
            </a:pPr>
            <a:r>
              <a:rPr lang="et-EE" sz="2800" dirty="0"/>
              <a:t>Loomisel ühine platvorm infovahetuseks:</a:t>
            </a:r>
          </a:p>
          <a:p>
            <a:pPr marL="0" indent="0">
              <a:buNone/>
            </a:pPr>
            <a:r>
              <a:rPr lang="et-EE" sz="2800" dirty="0"/>
              <a:t>- kohtulahendid, üldtingimused, raamlepingud, soovitused jne.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27196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112265" y="1380744"/>
            <a:ext cx="8916860" cy="752856"/>
          </a:xfrm>
        </p:spPr>
        <p:txBody>
          <a:bodyPr>
            <a:normAutofit fontScale="90000"/>
          </a:bodyPr>
          <a:lstStyle/>
          <a:p>
            <a:pPr algn="ctr"/>
            <a:r>
              <a:rPr lang="et-EE" sz="4800" dirty="0"/>
              <a:t>TÄNAN KUULAMAST !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020824" y="2615184"/>
            <a:ext cx="9483788" cy="32960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t-EE" dirty="0"/>
          </a:p>
          <a:p>
            <a:pPr marL="0" indent="0" algn="ctr">
              <a:buNone/>
            </a:pPr>
            <a:r>
              <a:rPr lang="et-EE" sz="4800" dirty="0"/>
              <a:t>KÜSIMUSED ?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  <a:p>
            <a:pPr marL="0" indent="0" algn="r">
              <a:buNone/>
            </a:pPr>
            <a:r>
              <a:rPr lang="et-EE" dirty="0"/>
              <a:t>Indrek Teppo</a:t>
            </a:r>
          </a:p>
          <a:p>
            <a:pPr marL="0" indent="0" algn="r">
              <a:buNone/>
            </a:pPr>
            <a:r>
              <a:rPr lang="et-EE" dirty="0"/>
              <a:t>Nordic I-Consulting OÜ </a:t>
            </a:r>
          </a:p>
          <a:p>
            <a:pPr marL="0" indent="0" algn="r">
              <a:buNone/>
            </a:pPr>
            <a:r>
              <a:rPr lang="et-EE" dirty="0"/>
              <a:t>jurist</a:t>
            </a:r>
          </a:p>
          <a:p>
            <a:pPr marL="0" indent="0" algn="r">
              <a:buNone/>
            </a:pPr>
            <a:r>
              <a:rPr lang="et-EE" dirty="0">
                <a:hlinkClick r:id="rId2"/>
              </a:rPr>
              <a:t>indrek@nordicconsulting.ee</a:t>
            </a:r>
            <a:endParaRPr lang="et-EE" dirty="0"/>
          </a:p>
          <a:p>
            <a:pPr marL="0" indent="0" algn="r">
              <a:buNone/>
            </a:pPr>
            <a:r>
              <a:rPr lang="et-EE" dirty="0"/>
              <a:t>+372 5651908</a:t>
            </a:r>
          </a:p>
        </p:txBody>
      </p:sp>
    </p:spTree>
    <p:extLst>
      <p:ext uri="{BB962C8B-B14F-4D97-AF65-F5344CB8AC3E}">
        <p14:creationId xmlns:p14="http://schemas.microsoft.com/office/powerpoint/2010/main" val="200487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40530"/>
          </a:xfrm>
        </p:spPr>
        <p:txBody>
          <a:bodyPr>
            <a:normAutofit/>
          </a:bodyPr>
          <a:lstStyle/>
          <a:p>
            <a:pPr algn="ctr"/>
            <a:r>
              <a:rPr lang="et-EE" sz="4800" dirty="0"/>
              <a:t>TVK OTSUS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304288" y="1636776"/>
            <a:ext cx="9637776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t-EE" sz="2800" b="1" dirty="0"/>
            </a:br>
            <a:r>
              <a:rPr lang="et-EE" sz="2800" b="1" dirty="0"/>
              <a:t>PAKETTREISI HINNA ALANDAMINE</a:t>
            </a:r>
          </a:p>
          <a:p>
            <a:pPr marL="0" indent="0">
              <a:buNone/>
            </a:pPr>
            <a:endParaRPr lang="et-EE" sz="2800" b="1" dirty="0"/>
          </a:p>
          <a:p>
            <a:pPr marL="0" indent="0">
              <a:buNone/>
            </a:pPr>
            <a:r>
              <a:rPr lang="et-EE" sz="2800" b="1" dirty="0"/>
              <a:t>6-1/18-007433</a:t>
            </a:r>
          </a:p>
          <a:p>
            <a:pPr marL="0" indent="0">
              <a:buNone/>
            </a:pPr>
            <a:r>
              <a:rPr lang="et-EE" sz="2800" b="1" dirty="0"/>
              <a:t>14.12.2018</a:t>
            </a:r>
          </a:p>
          <a:p>
            <a:endParaRPr lang="et-EE" sz="2800" b="1" dirty="0"/>
          </a:p>
          <a:p>
            <a:pPr marL="0" indent="0">
              <a:buNone/>
            </a:pPr>
            <a:r>
              <a:rPr lang="et-EE" sz="2800" b="1" dirty="0"/>
              <a:t>Esimees </a:t>
            </a:r>
            <a:r>
              <a:rPr lang="fi-FI" sz="2800" b="1" dirty="0"/>
              <a:t>Ülle </a:t>
            </a:r>
            <a:r>
              <a:rPr lang="fi-FI" sz="2800" b="1" dirty="0" err="1"/>
              <a:t>Jänes</a:t>
            </a:r>
            <a:r>
              <a:rPr lang="fi-FI" sz="2800" b="1" dirty="0"/>
              <a:t>, </a:t>
            </a:r>
            <a:r>
              <a:rPr lang="fi-FI" sz="2800" b="1" dirty="0" err="1"/>
              <a:t>liikmed</a:t>
            </a:r>
            <a:r>
              <a:rPr lang="fi-FI" sz="2800" b="1" dirty="0"/>
              <a:t> Merli Siitan ja Mariann Lugus</a:t>
            </a:r>
            <a:endParaRPr lang="et-EE" sz="2800" b="1" dirty="0"/>
          </a:p>
        </p:txBody>
      </p:sp>
    </p:spTree>
    <p:extLst>
      <p:ext uri="{BB962C8B-B14F-4D97-AF65-F5344CB8AC3E}">
        <p14:creationId xmlns:p14="http://schemas.microsoft.com/office/powerpoint/2010/main" val="766420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7650"/>
          </a:xfrm>
        </p:spPr>
        <p:txBody>
          <a:bodyPr>
            <a:normAutofit fontScale="90000"/>
          </a:bodyPr>
          <a:lstStyle/>
          <a:p>
            <a:r>
              <a:rPr lang="et-EE" sz="4800" dirty="0"/>
              <a:t>ASJAOLUD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920240" y="1473200"/>
            <a:ext cx="9584372" cy="529336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t-EE" sz="2800" dirty="0"/>
              <a:t>- REIS SOTIMAALE HINNAGA 1350 € 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t-EE" sz="2800" dirty="0"/>
              <a:t>- 8 PÄEVANE REIS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t-EE" sz="2800" dirty="0"/>
              <a:t>- LEND TÜHISTATI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t-EE" sz="2800" dirty="0"/>
              <a:t>- VÄLJUMINE JÄRGMISEL PÄEVAL, REIS 1 PÄEV LÜHEM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t-EE" sz="2800" dirty="0"/>
              <a:t>- NÕUE LENNUFIRMALE 400 € - HÜVIATUD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t-EE" sz="2800" dirty="0"/>
              <a:t>- NÕUE RK’LE ÜHE PÄEVA EEST 131,50 €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t-EE" sz="2800" dirty="0"/>
              <a:t>- KAS TARBIJAL ON ÕIGUS NÕUDA REISITASU OSALIST TAGASTAMIST ÜHE KAOTATUD PÄEVA EEST?</a:t>
            </a:r>
          </a:p>
        </p:txBody>
      </p:sp>
    </p:spTree>
    <p:extLst>
      <p:ext uri="{BB962C8B-B14F-4D97-AF65-F5344CB8AC3E}">
        <p14:creationId xmlns:p14="http://schemas.microsoft.com/office/powerpoint/2010/main" val="4097522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50690"/>
          </a:xfrm>
        </p:spPr>
        <p:txBody>
          <a:bodyPr>
            <a:normAutofit/>
          </a:bodyPr>
          <a:lstStyle/>
          <a:p>
            <a:r>
              <a:rPr lang="et-EE" sz="4800" dirty="0"/>
              <a:t>ÕIGUSLIKUD ASPEKTID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481328" y="2133600"/>
            <a:ext cx="10023284" cy="4724400"/>
          </a:xfrm>
        </p:spPr>
        <p:txBody>
          <a:bodyPr>
            <a:noAutofit/>
          </a:bodyPr>
          <a:lstStyle/>
          <a:p>
            <a:r>
              <a:rPr lang="et-EE" sz="2800" dirty="0"/>
              <a:t>PAKETTREISILEPIG JA REISIKORRALDAJA KOHUSTUSED;</a:t>
            </a:r>
          </a:p>
          <a:p>
            <a:r>
              <a:rPr lang="et-EE" sz="2800" dirty="0"/>
              <a:t>VÕS § </a:t>
            </a:r>
            <a:r>
              <a:rPr lang="de-DE" sz="2800" dirty="0"/>
              <a:t>877 </a:t>
            </a:r>
            <a:r>
              <a:rPr lang="de-DE" sz="2800" dirty="0" err="1"/>
              <a:t>lg</a:t>
            </a:r>
            <a:r>
              <a:rPr lang="de-DE" sz="2800" dirty="0"/>
              <a:t> 3² </a:t>
            </a:r>
            <a:r>
              <a:rPr lang="et-EE" sz="2800" dirty="0"/>
              <a:t>kahju hüvitamise seos reisijaõiguste määrustega. </a:t>
            </a:r>
          </a:p>
          <a:p>
            <a:r>
              <a:rPr lang="et-EE" sz="2800" dirty="0"/>
              <a:t>VÕS alusel reisijale makstav reisitasu alandamine ning reisijaõiguse määruste kohased hüvitised arvatakse  üksteisest maha eesmärgiga vältida ülemäärast hüvitamist.</a:t>
            </a:r>
          </a:p>
          <a:p>
            <a:r>
              <a:rPr lang="et-EE" sz="2800" dirty="0"/>
              <a:t>VÕS </a:t>
            </a:r>
            <a:r>
              <a:rPr lang="et-EE" sz="2800" dirty="0" err="1"/>
              <a:t>üldregulatsioon</a:t>
            </a:r>
            <a:r>
              <a:rPr lang="et-EE" sz="2800" dirty="0"/>
              <a:t>: erinevate hüvitiste kombineerimisel ei tohi rikastuda. </a:t>
            </a:r>
          </a:p>
        </p:txBody>
      </p:sp>
    </p:spTree>
    <p:extLst>
      <p:ext uri="{BB962C8B-B14F-4D97-AF65-F5344CB8AC3E}">
        <p14:creationId xmlns:p14="http://schemas.microsoft.com/office/powerpoint/2010/main" val="1392497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8130"/>
          </a:xfrm>
        </p:spPr>
        <p:txBody>
          <a:bodyPr>
            <a:normAutofit fontScale="90000"/>
          </a:bodyPr>
          <a:lstStyle/>
          <a:p>
            <a:r>
              <a:rPr lang="et-EE" sz="4800" dirty="0"/>
              <a:t>PÕHIKÜSIMUS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141412" y="1604865"/>
            <a:ext cx="9905999" cy="4267615"/>
          </a:xfrm>
        </p:spPr>
        <p:txBody>
          <a:bodyPr>
            <a:noAutofit/>
          </a:bodyPr>
          <a:lstStyle/>
          <a:p>
            <a:pPr algn="ctr"/>
            <a:r>
              <a:rPr lang="et-EE" sz="3600" dirty="0"/>
              <a:t>Kas lennuvedaja hüvitis omab sama eesmärki ja kaitseb sama huvi, mis pakettreisi hinna alandamine?</a:t>
            </a:r>
          </a:p>
          <a:p>
            <a:pPr algn="ctr"/>
            <a:endParaRPr lang="et-EE" sz="3600" dirty="0"/>
          </a:p>
          <a:p>
            <a:pPr algn="ctr"/>
            <a:r>
              <a:rPr lang="et-EE" sz="3600" dirty="0"/>
              <a:t>Kas lennuvedaja makstud hüvitis katab saamata jäänud reisipäeva?</a:t>
            </a:r>
          </a:p>
        </p:txBody>
      </p:sp>
    </p:spTree>
    <p:extLst>
      <p:ext uri="{BB962C8B-B14F-4D97-AF65-F5344CB8AC3E}">
        <p14:creationId xmlns:p14="http://schemas.microsoft.com/office/powerpoint/2010/main" val="2741767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8450"/>
          </a:xfrm>
        </p:spPr>
        <p:txBody>
          <a:bodyPr>
            <a:normAutofit fontScale="90000"/>
          </a:bodyPr>
          <a:lstStyle/>
          <a:p>
            <a:pPr algn="ctr"/>
            <a:r>
              <a:rPr lang="et-EE" sz="4800" dirty="0"/>
              <a:t>PÕHISTUS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947672" y="1600200"/>
            <a:ext cx="9556940" cy="486156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endParaRPr lang="et-EE" sz="2800" dirty="0"/>
          </a:p>
          <a:p>
            <a:pPr marL="514350" indent="-514350">
              <a:buAutoNum type="arabicPeriod"/>
            </a:pPr>
            <a:r>
              <a:rPr lang="et-EE" sz="2800" dirty="0"/>
              <a:t>Reisijaõiguste määruse eesmärk - lihtsad kahjuhüvitamise vahendid (fikseeritud summad), lugeda hüvitatuks kasutult kulutatud ooteaeg ja ka reisija reisiteenuste kasutamisega kaasnev kahju, mille vedaja oma lennu tühistamisega põhjustas. </a:t>
            </a:r>
          </a:p>
          <a:p>
            <a:pPr marL="514350" indent="-514350">
              <a:buAutoNum type="arabicPeriod"/>
            </a:pPr>
            <a:r>
              <a:rPr lang="et-EE" sz="2800" dirty="0"/>
              <a:t>Ka VÕS § 877 lg 3² erineval alusel makstavate hüvitiste üksteisest mahaarvamine - seaduseandja ei tee vahet, millist kahju konkreetselt hüvitatakse.</a:t>
            </a:r>
          </a:p>
        </p:txBody>
      </p:sp>
    </p:spTree>
    <p:extLst>
      <p:ext uri="{BB962C8B-B14F-4D97-AF65-F5344CB8AC3E}">
        <p14:creationId xmlns:p14="http://schemas.microsoft.com/office/powerpoint/2010/main" val="248448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0370"/>
          </a:xfrm>
        </p:spPr>
        <p:txBody>
          <a:bodyPr>
            <a:normAutofit/>
          </a:bodyPr>
          <a:lstStyle/>
          <a:p>
            <a:r>
              <a:rPr lang="et-EE" sz="4800" dirty="0"/>
              <a:t>LAHEND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453896" y="1991360"/>
            <a:ext cx="10050716" cy="3919862"/>
          </a:xfrm>
        </p:spPr>
        <p:txBody>
          <a:bodyPr>
            <a:normAutofit fontScale="62500" lnSpcReduction="20000"/>
          </a:bodyPr>
          <a:lstStyle/>
          <a:p>
            <a:endParaRPr lang="et-EE" sz="4000" dirty="0"/>
          </a:p>
          <a:p>
            <a:r>
              <a:rPr lang="fi-FI" sz="4000" dirty="0" err="1"/>
              <a:t>Tarbija</a:t>
            </a:r>
            <a:r>
              <a:rPr lang="fi-FI" sz="4000" dirty="0"/>
              <a:t> </a:t>
            </a:r>
            <a:r>
              <a:rPr lang="fi-FI" sz="4000" dirty="0" err="1"/>
              <a:t>seisukoht</a:t>
            </a:r>
            <a:r>
              <a:rPr lang="fi-FI" sz="4000" dirty="0"/>
              <a:t>, et </a:t>
            </a:r>
            <a:r>
              <a:rPr lang="fi-FI" sz="4000" dirty="0" err="1"/>
              <a:t>lennuvedaja</a:t>
            </a:r>
            <a:r>
              <a:rPr lang="fi-FI" sz="4000" dirty="0"/>
              <a:t> </a:t>
            </a:r>
            <a:r>
              <a:rPr lang="fi-FI" sz="4000" dirty="0" err="1"/>
              <a:t>hüvitis</a:t>
            </a:r>
            <a:r>
              <a:rPr lang="fi-FI" sz="4000" dirty="0"/>
              <a:t> ei puutu </a:t>
            </a:r>
            <a:r>
              <a:rPr lang="fi-FI" sz="4000" dirty="0" err="1"/>
              <a:t>tema</a:t>
            </a:r>
            <a:r>
              <a:rPr lang="fi-FI" sz="4000" dirty="0"/>
              <a:t> ja </a:t>
            </a:r>
            <a:r>
              <a:rPr lang="et-EE" sz="4000" dirty="0"/>
              <a:t>reisikorraldaja </a:t>
            </a:r>
            <a:r>
              <a:rPr lang="fi-FI" sz="4000" dirty="0" err="1"/>
              <a:t>vahelisse</a:t>
            </a:r>
            <a:r>
              <a:rPr lang="fi-FI" sz="4000" dirty="0"/>
              <a:t> </a:t>
            </a:r>
            <a:r>
              <a:rPr lang="fi-FI" sz="4000" dirty="0" err="1"/>
              <a:t>vaidlusesse</a:t>
            </a:r>
            <a:r>
              <a:rPr lang="et-EE" sz="4000" dirty="0"/>
              <a:t> - EI OLE ÕIGE</a:t>
            </a:r>
          </a:p>
          <a:p>
            <a:r>
              <a:rPr lang="et-EE" sz="4000" dirty="0"/>
              <a:t>L</a:t>
            </a:r>
            <a:r>
              <a:rPr lang="fi-FI" sz="4000" dirty="0" err="1"/>
              <a:t>ennuvedaja</a:t>
            </a:r>
            <a:r>
              <a:rPr lang="fi-FI" sz="4000" dirty="0"/>
              <a:t> </a:t>
            </a:r>
            <a:r>
              <a:rPr lang="fi-FI" sz="4000" dirty="0" err="1"/>
              <a:t>poolt</a:t>
            </a:r>
            <a:r>
              <a:rPr lang="fi-FI" sz="4000" dirty="0"/>
              <a:t> </a:t>
            </a:r>
            <a:r>
              <a:rPr lang="fi-FI" sz="4000" dirty="0" err="1"/>
              <a:t>makstud</a:t>
            </a:r>
            <a:r>
              <a:rPr lang="fi-FI" sz="4000" dirty="0"/>
              <a:t> </a:t>
            </a:r>
            <a:r>
              <a:rPr lang="fi-FI" sz="4000" dirty="0" err="1"/>
              <a:t>hüvitis</a:t>
            </a:r>
            <a:r>
              <a:rPr lang="fi-FI" sz="4000" dirty="0"/>
              <a:t> </a:t>
            </a:r>
            <a:r>
              <a:rPr lang="fi-FI" sz="4000" dirty="0" err="1"/>
              <a:t>omas</a:t>
            </a:r>
            <a:r>
              <a:rPr lang="fi-FI" sz="4000" dirty="0"/>
              <a:t> sama </a:t>
            </a:r>
            <a:r>
              <a:rPr lang="fi-FI" sz="4000" dirty="0" err="1"/>
              <a:t>eesmärki</a:t>
            </a:r>
            <a:r>
              <a:rPr lang="fi-FI" sz="4000" dirty="0"/>
              <a:t> ja kaitses sama huvi</a:t>
            </a:r>
            <a:r>
              <a:rPr lang="et-EE" sz="4000" dirty="0"/>
              <a:t>.</a:t>
            </a:r>
          </a:p>
          <a:p>
            <a:r>
              <a:rPr lang="et-EE" sz="4000" dirty="0"/>
              <a:t>Kui tarbija on saanud ühe kaotatud reisipäeva eest hüvitist 400 eurot (ca 30% reisi kogumaksumusest), siis täiendav hüvitis reisitasu alandamise näol on alusetu rikastumine.</a:t>
            </a:r>
          </a:p>
          <a:p>
            <a:r>
              <a:rPr lang="et-EE" sz="4000" dirty="0"/>
              <a:t>Tarbija ei ole tõendanud, et tema kahju oleks suurem kui 400 eurot.</a:t>
            </a:r>
          </a:p>
        </p:txBody>
      </p:sp>
    </p:spTree>
    <p:extLst>
      <p:ext uri="{BB962C8B-B14F-4D97-AF65-F5344CB8AC3E}">
        <p14:creationId xmlns:p14="http://schemas.microsoft.com/office/powerpoint/2010/main" val="1977182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8610"/>
          </a:xfrm>
        </p:spPr>
        <p:txBody>
          <a:bodyPr>
            <a:normAutofit fontScale="90000"/>
          </a:bodyPr>
          <a:lstStyle/>
          <a:p>
            <a:pPr algn="ctr"/>
            <a:r>
              <a:rPr lang="et-EE" sz="4800" dirty="0"/>
              <a:t>TTJA eriarvamus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453896" y="1709928"/>
            <a:ext cx="10050716" cy="4060952"/>
          </a:xfrm>
        </p:spPr>
        <p:txBody>
          <a:bodyPr>
            <a:noAutofit/>
          </a:bodyPr>
          <a:lstStyle/>
          <a:p>
            <a:r>
              <a:rPr lang="et-EE" sz="2400" dirty="0"/>
              <a:t>S</a:t>
            </a:r>
            <a:r>
              <a:rPr lang="fi-FI" sz="2400" dirty="0" err="1"/>
              <a:t>eadus</a:t>
            </a:r>
            <a:r>
              <a:rPr lang="fi-FI" sz="2400" dirty="0"/>
              <a:t> </a:t>
            </a:r>
            <a:r>
              <a:rPr lang="et-EE" sz="2400" dirty="0"/>
              <a:t>sätestab </a:t>
            </a:r>
            <a:r>
              <a:rPr lang="fi-FI" sz="2400" dirty="0" err="1"/>
              <a:t>ühemõtteliselt</a:t>
            </a:r>
            <a:r>
              <a:rPr lang="fi-FI" sz="2400" dirty="0"/>
              <a:t>, et </a:t>
            </a:r>
            <a:r>
              <a:rPr lang="fi-FI" sz="2400" dirty="0" err="1"/>
              <a:t>reisijal</a:t>
            </a:r>
            <a:r>
              <a:rPr lang="fi-FI" sz="2400" dirty="0"/>
              <a:t> on </a:t>
            </a:r>
            <a:r>
              <a:rPr lang="fi-FI" sz="2400" dirty="0" err="1"/>
              <a:t>lisaks</a:t>
            </a:r>
            <a:r>
              <a:rPr lang="fi-FI" sz="2400" dirty="0"/>
              <a:t> </a:t>
            </a:r>
            <a:r>
              <a:rPr lang="fi-FI" sz="2400" dirty="0" err="1"/>
              <a:t>varalise</a:t>
            </a:r>
            <a:r>
              <a:rPr lang="fi-FI" sz="2400" dirty="0"/>
              <a:t> </a:t>
            </a:r>
            <a:r>
              <a:rPr lang="fi-FI" sz="2400" dirty="0" err="1"/>
              <a:t>kahju</a:t>
            </a:r>
            <a:r>
              <a:rPr lang="fi-FI" sz="2400" dirty="0"/>
              <a:t> </a:t>
            </a:r>
            <a:r>
              <a:rPr lang="fi-FI" sz="2400" dirty="0" err="1"/>
              <a:t>hüvitamise</a:t>
            </a:r>
            <a:r>
              <a:rPr lang="fi-FI" sz="2400" dirty="0"/>
              <a:t> </a:t>
            </a:r>
            <a:r>
              <a:rPr lang="fi-FI" sz="2400" dirty="0" err="1"/>
              <a:t>nõudele</a:t>
            </a:r>
            <a:r>
              <a:rPr lang="fi-FI" sz="2400" dirty="0"/>
              <a:t> ja </a:t>
            </a:r>
            <a:r>
              <a:rPr lang="fi-FI" sz="2400" dirty="0" err="1"/>
              <a:t>hinna</a:t>
            </a:r>
            <a:r>
              <a:rPr lang="fi-FI" sz="2400" dirty="0"/>
              <a:t> </a:t>
            </a:r>
            <a:r>
              <a:rPr lang="fi-FI" sz="2400" dirty="0" err="1"/>
              <a:t>alandamisele</a:t>
            </a:r>
            <a:r>
              <a:rPr lang="fi-FI" sz="2400" dirty="0"/>
              <a:t> ka </a:t>
            </a:r>
            <a:r>
              <a:rPr lang="fi-FI" sz="2400" dirty="0" err="1"/>
              <a:t>mittevaralise</a:t>
            </a:r>
            <a:r>
              <a:rPr lang="fi-FI" sz="2400" dirty="0"/>
              <a:t> </a:t>
            </a:r>
            <a:r>
              <a:rPr lang="fi-FI" sz="2400" dirty="0" err="1"/>
              <a:t>kahju</a:t>
            </a:r>
            <a:r>
              <a:rPr lang="fi-FI" sz="2400" dirty="0"/>
              <a:t> </a:t>
            </a:r>
            <a:r>
              <a:rPr lang="fi-FI" sz="2400" dirty="0" err="1"/>
              <a:t>hüvitamise</a:t>
            </a:r>
            <a:r>
              <a:rPr lang="fi-FI" sz="2400" dirty="0"/>
              <a:t> </a:t>
            </a:r>
            <a:r>
              <a:rPr lang="fi-FI" sz="2400" dirty="0" err="1"/>
              <a:t>nõue</a:t>
            </a:r>
            <a:r>
              <a:rPr lang="et-EE" sz="2400" dirty="0"/>
              <a:t>;</a:t>
            </a:r>
          </a:p>
          <a:p>
            <a:r>
              <a:rPr lang="et-EE" sz="2400" dirty="0"/>
              <a:t>lennuvedaja hüvitise eesmärk suunatud mittevaralise kahju hüvitamisele ning see ei hüvita kahju, mis on tekkinud pakettreisi osaks oleva majutusteenuse mitteosutamisega;</a:t>
            </a:r>
          </a:p>
          <a:p>
            <a:r>
              <a:rPr lang="et-EE" sz="2400" dirty="0"/>
              <a:t> EK vastus - reisijal on õigus täiendavale hüvitisele, kui lennuvedaja on maksnud talle reisijaõiguste määruse järgse hüvitise ja reisijal jäi pakettreisi osaks olev majutusteenus osaliselt saamata.</a:t>
            </a:r>
          </a:p>
        </p:txBody>
      </p:sp>
    </p:spTree>
    <p:extLst>
      <p:ext uri="{BB962C8B-B14F-4D97-AF65-F5344CB8AC3E}">
        <p14:creationId xmlns:p14="http://schemas.microsoft.com/office/powerpoint/2010/main" val="4049659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806541" y="267494"/>
            <a:ext cx="8911687" cy="911066"/>
          </a:xfrm>
        </p:spPr>
        <p:txBody>
          <a:bodyPr>
            <a:noAutofit/>
          </a:bodyPr>
          <a:lstStyle/>
          <a:p>
            <a:pPr algn="ctr"/>
            <a:r>
              <a:rPr lang="et-EE" sz="4800" dirty="0"/>
              <a:t>VIITED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527048" y="1727200"/>
            <a:ext cx="9977564" cy="4993640"/>
          </a:xfrm>
        </p:spPr>
        <p:txBody>
          <a:bodyPr>
            <a:noAutofit/>
          </a:bodyPr>
          <a:lstStyle/>
          <a:p>
            <a:r>
              <a:rPr lang="et-EE" sz="3200" dirty="0">
                <a:hlinkClick r:id="rId2"/>
              </a:rPr>
              <a:t>https://takis.ttja.ee/avalik/otsused?rid=11882702580279692&amp;sort=-dokument.algus%2C-dokument.id&amp;alates=&amp;kuni=&amp;nr=6-1-18-007433&amp;pealkiri=&amp;tstext=&amp;on_kasuks=1&amp;on_kasuks=0&amp;otsi=N%C3%A4ita</a:t>
            </a:r>
            <a:endParaRPr lang="et-EE" sz="3200" dirty="0"/>
          </a:p>
          <a:p>
            <a:endParaRPr lang="et-EE" sz="3200" dirty="0"/>
          </a:p>
          <a:p>
            <a:r>
              <a:rPr lang="et-EE" sz="3200" dirty="0"/>
              <a:t>Lahend nr:	6-1/18-007433-017</a:t>
            </a:r>
          </a:p>
        </p:txBody>
      </p:sp>
    </p:spTree>
    <p:extLst>
      <p:ext uri="{BB962C8B-B14F-4D97-AF65-F5344CB8AC3E}">
        <p14:creationId xmlns:p14="http://schemas.microsoft.com/office/powerpoint/2010/main" val="312049075"/>
      </p:ext>
    </p:extLst>
  </p:cSld>
  <p:clrMapOvr>
    <a:masterClrMapping/>
  </p:clrMapOvr>
</p:sld>
</file>

<file path=ppt/theme/theme1.xml><?xml version="1.0" encoding="utf-8"?>
<a:theme xmlns:a="http://schemas.openxmlformats.org/drawingml/2006/main" name="Rohukõrred">
  <a:themeElements>
    <a:clrScheme name="Rohukõrred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Rohukõrred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ohukõrred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5520</TotalTime>
  <Words>687</Words>
  <Application>Microsoft Office PowerPoint</Application>
  <PresentationFormat>Widescreen</PresentationFormat>
  <Paragraphs>105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 3</vt:lpstr>
      <vt:lpstr>Rohukõrred</vt:lpstr>
      <vt:lpstr>Praktilist   TVK otsus IATA - reisijaandmed IATA RB ja claim agency ECTAA teemad</vt:lpstr>
      <vt:lpstr>TVK OTSUS</vt:lpstr>
      <vt:lpstr>ASJAOLUD</vt:lpstr>
      <vt:lpstr>ÕIGUSLIKUD ASPEKTID</vt:lpstr>
      <vt:lpstr>PÕHIKÜSIMUS</vt:lpstr>
      <vt:lpstr>PÕHISTUS</vt:lpstr>
      <vt:lpstr>LAHEND</vt:lpstr>
      <vt:lpstr>TTJA eriarvamus</vt:lpstr>
      <vt:lpstr>VIITED</vt:lpstr>
      <vt:lpstr>REISIJA KONTAKTIDE EDASTAMINE LENNUETTEVÕTJALE</vt:lpstr>
      <vt:lpstr>IATA REISIBÜROO JA CLAIM AGENCY</vt:lpstr>
      <vt:lpstr>ECTAA AKTUAALSED TEEMAD</vt:lpstr>
      <vt:lpstr>ECTAA AKTUAALSED TEEMAD</vt:lpstr>
      <vt:lpstr>INFOVAHETUS</vt:lpstr>
      <vt:lpstr>TÄNAN KUULAMAST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Praktilist   TVK otsus IATA - reisijaandmed IATA RB ja claim agency ECTAA teemad</dc:title>
  <dc:creator/>
  <cp:lastModifiedBy>Indrek</cp:lastModifiedBy>
  <cp:revision>104</cp:revision>
  <dcterms:created xsi:type="dcterms:W3CDTF">2017-10-14T12:32:53Z</dcterms:created>
  <dcterms:modified xsi:type="dcterms:W3CDTF">2019-05-21T17:58:41Z</dcterms:modified>
</cp:coreProperties>
</file>