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7"/>
  </p:notesMasterIdLst>
  <p:sldIdLst>
    <p:sldId id="256" r:id="rId2"/>
    <p:sldId id="266" r:id="rId3"/>
    <p:sldId id="273" r:id="rId4"/>
    <p:sldId id="263" r:id="rId5"/>
    <p:sldId id="264" r:id="rId6"/>
    <p:sldId id="268" r:id="rId7"/>
    <p:sldId id="269" r:id="rId8"/>
    <p:sldId id="274" r:id="rId9"/>
    <p:sldId id="275" r:id="rId10"/>
    <p:sldId id="258" r:id="rId11"/>
    <p:sldId id="259" r:id="rId12"/>
    <p:sldId id="260" r:id="rId13"/>
    <p:sldId id="270" r:id="rId14"/>
    <p:sldId id="272" r:id="rId15"/>
    <p:sldId id="26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271D8E-0ED3-4632-AAE2-89FF493730B3}" type="datetimeFigureOut">
              <a:rPr lang="en-GB" smtClean="0"/>
              <a:t>15/11/2017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DB1979-9BE9-4593-9547-6D75EE967B06}" type="slidenum">
              <a:rPr lang="en-GB" smtClean="0"/>
              <a:t>‹#›</a:t>
            </a:fld>
            <a:endParaRPr lang="en-GB"/>
          </a:p>
        </p:txBody>
      </p:sp>
    </p:spTree>
    <p:extLst>
      <p:ext uri="{BB962C8B-B14F-4D97-AF65-F5344CB8AC3E}">
        <p14:creationId xmlns:p14="http://schemas.microsoft.com/office/powerpoint/2010/main" val="300553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endParaRPr lang="et-EE" dirty="0">
              <a:solidFill>
                <a:srgbClr val="FF0000"/>
              </a:solidFill>
            </a:endParaRPr>
          </a:p>
        </p:txBody>
      </p:sp>
      <p:sp>
        <p:nvSpPr>
          <p:cNvPr id="4" name="Slaidinumbri kohatäid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2B77D-609A-45CE-B49A-453765A5C695}" type="slidenum">
              <a:rPr kumimoji="0" lang="et-E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t-E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4335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normAutofit/>
          </a:bodyPr>
          <a:lstStyle/>
          <a:p>
            <a:r>
              <a:rPr lang="et-EE" dirty="0"/>
              <a:t>Reisijate</a:t>
            </a:r>
            <a:r>
              <a:rPr lang="et-EE" baseline="0" dirty="0"/>
              <a:t> põhiõigused on läbivalt samad kõigi määruste puhul</a:t>
            </a:r>
            <a:endParaRPr lang="et-EE" dirty="0"/>
          </a:p>
        </p:txBody>
      </p:sp>
      <p:sp>
        <p:nvSpPr>
          <p:cNvPr id="4" name="Slaidinumbri kohatäide 3"/>
          <p:cNvSpPr>
            <a:spLocks noGrp="1"/>
          </p:cNvSpPr>
          <p:nvPr>
            <p:ph type="sldNum" sz="quarter" idx="10"/>
          </p:nvPr>
        </p:nvSpPr>
        <p:spPr/>
        <p:txBody>
          <a:bodyPr/>
          <a:lstStyle/>
          <a:p>
            <a:fld id="{BE92B77D-609A-45CE-B49A-453765A5C695}" type="slidenum">
              <a:rPr lang="et-EE" smtClean="0"/>
              <a:pPr/>
              <a:t>7</a:t>
            </a:fld>
            <a:endParaRPr lang="et-EE"/>
          </a:p>
        </p:txBody>
      </p:sp>
    </p:spTree>
    <p:extLst>
      <p:ext uri="{BB962C8B-B14F-4D97-AF65-F5344CB8AC3E}">
        <p14:creationId xmlns:p14="http://schemas.microsoft.com/office/powerpoint/2010/main" val="341082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11/15/2017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3978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241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4902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ext and Picture Fade on Path">
    <p:bg>
      <p:bgPr>
        <a:gradFill>
          <a:gsLst>
            <a:gs pos="0">
              <a:srgbClr val="FFFFFF"/>
            </a:gs>
            <a:gs pos="28000">
              <a:srgbClr val="FEFEFE"/>
            </a:gs>
            <a:gs pos="100000">
              <a:srgbClr val="E8E3D8"/>
            </a:gs>
          </a:gsLst>
          <a:path path="circle">
            <a:fillToRect l="50000" t="-80000" r="50000" b="180000"/>
          </a:path>
        </a:gradFill>
        <a:effectLst/>
      </p:bgPr>
    </p:bg>
    <p:spTree>
      <p:nvGrpSpPr>
        <p:cNvPr id="1" name=""/>
        <p:cNvGrpSpPr/>
        <p:nvPr/>
      </p:nvGrpSpPr>
      <p:grpSpPr>
        <a:xfrm>
          <a:off x="0" y="0"/>
          <a:ext cx="0" cy="0"/>
          <a:chOff x="0" y="0"/>
          <a:chExt cx="0" cy="0"/>
        </a:xfrm>
      </p:grpSpPr>
      <p:sp>
        <p:nvSpPr>
          <p:cNvPr id="10" name="Rectangle 9"/>
          <p:cNvSpPr/>
          <p:nvPr userDrawn="1"/>
        </p:nvSpPr>
        <p:spPr>
          <a:xfrm>
            <a:off x="1" y="1512125"/>
            <a:ext cx="11541513" cy="2895600"/>
          </a:xfrm>
          <a:prstGeom prst="rect">
            <a:avLst/>
          </a:prstGeom>
          <a:gradFill flip="none" rotWithShape="1">
            <a:gsLst>
              <a:gs pos="36000">
                <a:schemeClr val="accent2">
                  <a:lumMod val="85000"/>
                </a:schemeClr>
              </a:gs>
              <a:gs pos="0">
                <a:schemeClr val="accent2">
                  <a:lumMod val="50000"/>
                </a:schemeClr>
              </a:gs>
              <a:gs pos="100000">
                <a:schemeClr val="accent2">
                  <a:lumMod val="85000"/>
                </a:scheme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 name="Title 1"/>
          <p:cNvSpPr>
            <a:spLocks noGrp="1"/>
          </p:cNvSpPr>
          <p:nvPr>
            <p:ph type="title"/>
          </p:nvPr>
        </p:nvSpPr>
        <p:spPr>
          <a:xfrm>
            <a:off x="4267201" y="1091399"/>
            <a:ext cx="7086601" cy="584775"/>
          </a:xfrm>
        </p:spPr>
        <p:txBody>
          <a:bodyPr anchor="t">
            <a:noAutofit/>
          </a:bodyPr>
          <a:lstStyle>
            <a:lvl1pPr>
              <a:defRPr sz="3800" b="1">
                <a:gradFill>
                  <a:gsLst>
                    <a:gs pos="0">
                      <a:schemeClr val="accent2">
                        <a:lumMod val="85000"/>
                      </a:schemeClr>
                    </a:gs>
                    <a:gs pos="100000">
                      <a:schemeClr val="accent2">
                        <a:lumMod val="85000"/>
                      </a:schemeClr>
                    </a:gs>
                  </a:gsLst>
                  <a:lin ang="0" scaled="1"/>
                </a:gradFill>
                <a:latin typeface="+mn-lt"/>
              </a:defRPr>
            </a:lvl1pPr>
          </a:lstStyle>
          <a:p>
            <a:r>
              <a:rPr lang="et-EE"/>
              <a:t>Klõpsake tiitlilaadi muutmiseks</a:t>
            </a:r>
            <a:endParaRPr lang="en-US" dirty="0"/>
          </a:p>
        </p:txBody>
      </p:sp>
      <p:sp>
        <p:nvSpPr>
          <p:cNvPr id="12" name="Text Placeholder 11"/>
          <p:cNvSpPr>
            <a:spLocks noGrp="1"/>
          </p:cNvSpPr>
          <p:nvPr>
            <p:ph type="body" sz="quarter" idx="14"/>
          </p:nvPr>
        </p:nvSpPr>
        <p:spPr>
          <a:xfrm>
            <a:off x="4267201" y="2194560"/>
            <a:ext cx="7086601" cy="2108498"/>
          </a:xfrm>
        </p:spPr>
        <p:txBody>
          <a:bodyPr>
            <a:noAutofit/>
          </a:bodyPr>
          <a:lstStyle>
            <a:lvl1pPr marL="0" indent="0">
              <a:lnSpc>
                <a:spcPct val="100000"/>
              </a:lnSpc>
              <a:spcBef>
                <a:spcPts val="1200"/>
              </a:spcBef>
              <a:buNone/>
              <a:defRPr sz="2800">
                <a:solidFill>
                  <a:schemeClr val="bg1"/>
                </a:solidFill>
              </a:defRPr>
            </a:lvl1pPr>
            <a:lvl2pPr marL="0" indent="0">
              <a:lnSpc>
                <a:spcPct val="100000"/>
              </a:lnSpc>
              <a:spcBef>
                <a:spcPts val="1200"/>
              </a:spcBef>
              <a:buNone/>
              <a:defRPr sz="2800">
                <a:solidFill>
                  <a:schemeClr val="bg1"/>
                </a:solidFill>
              </a:defRPr>
            </a:lvl2pPr>
            <a:lvl3pPr marL="0" indent="0">
              <a:lnSpc>
                <a:spcPct val="100000"/>
              </a:lnSpc>
              <a:spcBef>
                <a:spcPts val="1200"/>
              </a:spcBef>
              <a:buNone/>
              <a:defRPr sz="2800">
                <a:solidFill>
                  <a:schemeClr val="bg1"/>
                </a:solidFill>
              </a:defRPr>
            </a:lvl3pPr>
            <a:lvl4pPr marL="0" indent="0">
              <a:lnSpc>
                <a:spcPct val="100000"/>
              </a:lnSpc>
              <a:spcBef>
                <a:spcPts val="1200"/>
              </a:spcBef>
              <a:buNone/>
              <a:defRPr sz="2800">
                <a:solidFill>
                  <a:schemeClr val="bg1"/>
                </a:solidFill>
              </a:defRPr>
            </a:lvl4pPr>
            <a:lvl5pPr marL="0" indent="0">
              <a:lnSpc>
                <a:spcPct val="100000"/>
              </a:lnSpc>
              <a:spcBef>
                <a:spcPts val="1200"/>
              </a:spcBef>
              <a:buNone/>
              <a:defRPr sz="2800">
                <a:solidFill>
                  <a:schemeClr val="bg1"/>
                </a:solidFill>
              </a:defRPr>
            </a:lvl5pPr>
            <a:lvl6pPr marL="0" indent="0">
              <a:lnSpc>
                <a:spcPct val="100000"/>
              </a:lnSpc>
              <a:spcBef>
                <a:spcPts val="1200"/>
              </a:spcBef>
              <a:buNone/>
              <a:defRPr sz="2800">
                <a:solidFill>
                  <a:schemeClr val="bg1"/>
                </a:solidFill>
              </a:defRPr>
            </a:lvl6pPr>
            <a:lvl7pPr marL="0" indent="0">
              <a:lnSpc>
                <a:spcPct val="100000"/>
              </a:lnSpc>
              <a:spcBef>
                <a:spcPts val="1200"/>
              </a:spcBef>
              <a:buNone/>
              <a:defRPr sz="2800">
                <a:solidFill>
                  <a:schemeClr val="bg1"/>
                </a:solidFill>
              </a:defRPr>
            </a:lvl7pPr>
            <a:lvl8pPr marL="0" indent="0">
              <a:lnSpc>
                <a:spcPct val="100000"/>
              </a:lnSpc>
              <a:spcBef>
                <a:spcPts val="1200"/>
              </a:spcBef>
              <a:buNone/>
              <a:defRPr sz="2800">
                <a:solidFill>
                  <a:schemeClr val="bg1"/>
                </a:solidFill>
              </a:defRPr>
            </a:lvl8pPr>
            <a:lvl9pPr marL="0" indent="0">
              <a:lnSpc>
                <a:spcPct val="100000"/>
              </a:lnSpc>
              <a:spcBef>
                <a:spcPts val="1200"/>
              </a:spcBef>
              <a:buNone/>
              <a:defRPr sz="2800">
                <a:solidFill>
                  <a:schemeClr val="bg1"/>
                </a:solidFill>
              </a:defRPr>
            </a:lvl9pPr>
          </a:lstStyle>
          <a:p>
            <a:pPr lvl="0"/>
            <a:r>
              <a:rPr lang="et-EE"/>
              <a:t>Klõpsake juhtslaidi teksti laadide redigeerimiseks</a:t>
            </a:r>
          </a:p>
        </p:txBody>
      </p:sp>
      <p:sp>
        <p:nvSpPr>
          <p:cNvPr id="8" name="Picture Placeholder 7"/>
          <p:cNvSpPr>
            <a:spLocks noGrp="1"/>
          </p:cNvSpPr>
          <p:nvPr>
            <p:ph type="pic" sz="quarter" idx="13"/>
          </p:nvPr>
        </p:nvSpPr>
        <p:spPr>
          <a:xfrm>
            <a:off x="914400" y="0"/>
            <a:ext cx="2390503" cy="4645152"/>
          </a:xfrm>
          <a:effectLst>
            <a:glow rad="101600">
              <a:srgbClr val="FFFFFF">
                <a:alpha val="40000"/>
              </a:srgbClr>
            </a:glow>
            <a:reflection blurRad="6350" stA="50000" endA="300" endPos="55000" dir="5400000" sy="-100000" algn="bl" rotWithShape="0"/>
          </a:effectLst>
        </p:spPr>
        <p:txBody>
          <a:bodyPr/>
          <a:lstStyle>
            <a:lvl1pPr marL="0" indent="0">
              <a:buNone/>
              <a:defRPr/>
            </a:lvl1pPr>
          </a:lstStyle>
          <a:p>
            <a:r>
              <a:rPr lang="et-EE"/>
              <a:t>Pildi lisamiseks klõpsake ikooni</a:t>
            </a:r>
            <a:endParaRPr lang="en-US"/>
          </a:p>
        </p:txBody>
      </p:sp>
      <p:sp>
        <p:nvSpPr>
          <p:cNvPr id="6" name="Rectangle 5"/>
          <p:cNvSpPr/>
          <p:nvPr userDrawn="1"/>
        </p:nvSpPr>
        <p:spPr>
          <a:xfrm>
            <a:off x="12565117"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a:solidFill>
                  <a:prstClr val="white">
                    <a:lumMod val="50000"/>
                  </a:prstClr>
                </a:solidFill>
                <a:latin typeface="Calibri Light" panose="020F0302020204030204" pitchFamily="34" charset="0"/>
                <a:cs typeface="Calibri" panose="020F0502020204030204" pitchFamily="34" charset="0"/>
              </a:rPr>
              <a:t>Edit the text with your own</a:t>
            </a:r>
            <a:r>
              <a:rPr lang="en-US" sz="1600" baseline="0" dirty="0">
                <a:solidFill>
                  <a:prstClr val="white">
                    <a:lumMod val="50000"/>
                  </a:prstClr>
                </a:solidFill>
                <a:latin typeface="Calibri Light" panose="020F0302020204030204" pitchFamily="34" charset="0"/>
                <a:cs typeface="Calibri" panose="020F0502020204030204" pitchFamily="34" charset="0"/>
              </a:rPr>
              <a:t> short phrases. </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dirty="0">
                <a:solidFill>
                  <a:prstClr val="white">
                    <a:lumMod val="50000"/>
                  </a:prstClr>
                </a:solidFill>
                <a:latin typeface="Calibri Light" panose="020F0302020204030204" pitchFamily="34" charset="0"/>
                <a:cs typeface="Calibri" panose="020F0502020204030204" pitchFamily="34" charset="0"/>
              </a:rPr>
              <a:t>To change the sample image, select the picture and delete it. Now click the Pictures icon in the placeholder to insert your own image.</a:t>
            </a:r>
          </a:p>
          <a:p>
            <a:pPr>
              <a:spcBef>
                <a:spcPts val="600"/>
              </a:spcBef>
            </a:pPr>
            <a:r>
              <a:rPr lang="en-US" sz="1600" dirty="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endParaRPr lang="en-US" sz="16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87868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35" presetClass="path" presetSubtype="0" accel="50000" decel="50000" fill="hold" grpId="1" nodeType="withEffect">
                                  <p:stCondLst>
                                    <p:cond delay="0"/>
                                  </p:stCondLst>
                                  <p:childTnLst>
                                    <p:animMotion origin="layout" path="M -3.33333E-6 3.78353E-6 L -0.86666 3.78353E-6 " pathEditMode="relative" rAng="0" ptsTypes="AA">
                                      <p:cBhvr>
                                        <p:cTn id="9" dur="2000" spd="-100000" fill="hold"/>
                                        <p:tgtEl>
                                          <p:spTgt spid="2"/>
                                        </p:tgtEl>
                                        <p:attrNameLst>
                                          <p:attrName>ppt_x</p:attrName>
                                          <p:attrName>ppt_y</p:attrName>
                                        </p:attrNameLst>
                                      </p:cBhvr>
                                      <p:rCtr x="-433" y="0"/>
                                    </p:animMotion>
                                  </p:childTnLst>
                                </p:cTn>
                              </p:par>
                            </p:childTnLst>
                          </p:cTn>
                        </p:par>
                        <p:par>
                          <p:cTn id="10" fill="hold">
                            <p:stCondLst>
                              <p:cond delay="2000"/>
                            </p:stCondLst>
                            <p:childTnLst>
                              <p:par>
                                <p:cTn id="11" presetID="10" presetClass="entr" presetSubtype="0" fill="hold" grpId="0" nodeType="afterEffect">
                                  <p:stCondLst>
                                    <p:cond delay="0"/>
                                  </p:stCondLst>
                                  <p:iterate type="lt">
                                    <p:tmPct val="5000"/>
                                  </p:iterate>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2" grpId="0" bui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444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180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7584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973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632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731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351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11/15/2017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336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11/15/2017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56679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93"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6A2EC-F55B-4BA0-BD9D-49413CE0B2B9}"/>
              </a:ext>
            </a:extLst>
          </p:cNvPr>
          <p:cNvSpPr>
            <a:spLocks noGrp="1"/>
          </p:cNvSpPr>
          <p:nvPr>
            <p:ph type="ctrTitle"/>
          </p:nvPr>
        </p:nvSpPr>
        <p:spPr/>
        <p:txBody>
          <a:bodyPr>
            <a:normAutofit fontScale="90000"/>
          </a:bodyPr>
          <a:lstStyle/>
          <a:p>
            <a:pPr algn="ctr"/>
            <a:br>
              <a:rPr lang="et-EE" dirty="0"/>
            </a:br>
            <a:br>
              <a:rPr lang="et-EE" dirty="0"/>
            </a:br>
            <a:br>
              <a:rPr lang="et-EE" dirty="0"/>
            </a:br>
            <a:br>
              <a:rPr lang="et-EE" dirty="0"/>
            </a:br>
            <a:r>
              <a:rPr lang="et-EE" sz="4900" dirty="0"/>
              <a:t>PAKETTREISIDIREKTIIV</a:t>
            </a:r>
            <a:br>
              <a:rPr lang="et-EE" sz="4900" dirty="0"/>
            </a:br>
            <a:r>
              <a:rPr lang="et-EE" sz="4900" dirty="0"/>
              <a:t>SE 492</a:t>
            </a:r>
            <a:br>
              <a:rPr lang="et-EE" sz="4900" dirty="0"/>
            </a:br>
            <a:r>
              <a:rPr lang="et-EE" sz="4900" dirty="0"/>
              <a:t>TURISMISEADUS</a:t>
            </a:r>
            <a:br>
              <a:rPr lang="et-EE" sz="4900" dirty="0"/>
            </a:br>
            <a:r>
              <a:rPr lang="et-EE" sz="4900" dirty="0"/>
              <a:t>VÕLAÕIGUSSEADUS</a:t>
            </a:r>
            <a:endParaRPr lang="en-GB" sz="4900" dirty="0"/>
          </a:p>
        </p:txBody>
      </p:sp>
      <p:sp>
        <p:nvSpPr>
          <p:cNvPr id="3" name="Subtitle 2">
            <a:extLst>
              <a:ext uri="{FF2B5EF4-FFF2-40B4-BE49-F238E27FC236}">
                <a16:creationId xmlns:a16="http://schemas.microsoft.com/office/drawing/2014/main" id="{699E63C3-3E08-4825-80C9-A6B191000758}"/>
              </a:ext>
            </a:extLst>
          </p:cNvPr>
          <p:cNvSpPr>
            <a:spLocks noGrp="1"/>
          </p:cNvSpPr>
          <p:nvPr>
            <p:ph type="subTitle" idx="1"/>
          </p:nvPr>
        </p:nvSpPr>
        <p:spPr/>
        <p:txBody>
          <a:bodyPr>
            <a:noAutofit/>
          </a:bodyPr>
          <a:lstStyle/>
          <a:p>
            <a:r>
              <a:rPr lang="et-EE" dirty="0"/>
              <a:t>EESTI TURISMIFIRMADE LIIT</a:t>
            </a:r>
          </a:p>
          <a:p>
            <a:r>
              <a:rPr lang="et-EE" dirty="0"/>
              <a:t>Indrek </a:t>
            </a:r>
            <a:r>
              <a:rPr lang="et-EE" dirty="0" err="1"/>
              <a:t>teppo</a:t>
            </a:r>
            <a:endParaRPr lang="et-EE" dirty="0"/>
          </a:p>
          <a:p>
            <a:r>
              <a:rPr lang="et-EE" dirty="0"/>
              <a:t>17.11.2017</a:t>
            </a:r>
          </a:p>
        </p:txBody>
      </p:sp>
    </p:spTree>
    <p:extLst>
      <p:ext uri="{BB962C8B-B14F-4D97-AF65-F5344CB8AC3E}">
        <p14:creationId xmlns:p14="http://schemas.microsoft.com/office/powerpoint/2010/main" val="172721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9A592-797B-4460-9F2E-A3F170175181}"/>
              </a:ext>
            </a:extLst>
          </p:cNvPr>
          <p:cNvSpPr>
            <a:spLocks noGrp="1"/>
          </p:cNvSpPr>
          <p:nvPr>
            <p:ph type="title"/>
          </p:nvPr>
        </p:nvSpPr>
        <p:spPr/>
        <p:txBody>
          <a:bodyPr/>
          <a:lstStyle/>
          <a:p>
            <a:r>
              <a:rPr lang="et-EE" dirty="0"/>
              <a:t>Seotud reisikorralduse teke</a:t>
            </a:r>
            <a:endParaRPr lang="en-GB" dirty="0"/>
          </a:p>
        </p:txBody>
      </p:sp>
      <p:sp>
        <p:nvSpPr>
          <p:cNvPr id="3" name="Content Placeholder 2">
            <a:extLst>
              <a:ext uri="{FF2B5EF4-FFF2-40B4-BE49-F238E27FC236}">
                <a16:creationId xmlns:a16="http://schemas.microsoft.com/office/drawing/2014/main" id="{2E97704D-4DDB-4ECB-BA29-A0B951B4CA98}"/>
              </a:ext>
            </a:extLst>
          </p:cNvPr>
          <p:cNvSpPr>
            <a:spLocks noGrp="1"/>
          </p:cNvSpPr>
          <p:nvPr>
            <p:ph idx="1"/>
          </p:nvPr>
        </p:nvSpPr>
        <p:spPr/>
        <p:txBody>
          <a:bodyPr>
            <a:normAutofit fontScale="70000" lnSpcReduction="20000"/>
          </a:bodyPr>
          <a:lstStyle/>
          <a:p>
            <a:pPr marL="109728" lvl="0" indent="0" defTabSz="914400">
              <a:spcBef>
                <a:spcPts val="300"/>
              </a:spcBef>
              <a:spcAft>
                <a:spcPts val="0"/>
              </a:spcAft>
              <a:buClr>
                <a:srgbClr val="A04DA3"/>
              </a:buClr>
              <a:buSzTx/>
              <a:buNone/>
            </a:pPr>
            <a:r>
              <a:rPr lang="et-EE" sz="2800" dirty="0">
                <a:solidFill>
                  <a:prstClr val="black"/>
                </a:solidFill>
                <a:latin typeface="Georgia" panose="02040502050405020303" pitchFamily="18" charset="0"/>
              </a:rPr>
              <a:t>Samaks reisiks on sõlmitud eraldi lepingud reisiteenuste osutajatega ja eri liiki reisiteenu</a:t>
            </a:r>
            <a:r>
              <a:rPr lang="et-EE" sz="2800" u="sng" dirty="0">
                <a:solidFill>
                  <a:prstClr val="black"/>
                </a:solidFill>
                <a:latin typeface="Georgia" panose="02040502050405020303" pitchFamily="18" charset="0"/>
              </a:rPr>
              <a:t>sed</a:t>
            </a:r>
            <a:r>
              <a:rPr lang="et-EE" sz="2800" dirty="0">
                <a:solidFill>
                  <a:prstClr val="black"/>
                </a:solidFill>
                <a:latin typeface="Georgia" panose="02040502050405020303" pitchFamily="18" charset="0"/>
              </a:rPr>
              <a:t> on eraldi valitud ja eraldi makstud. </a:t>
            </a:r>
          </a:p>
          <a:p>
            <a:pPr marL="109728" lvl="0" indent="0" defTabSz="914400">
              <a:spcBef>
                <a:spcPts val="300"/>
              </a:spcBef>
              <a:spcAft>
                <a:spcPts val="0"/>
              </a:spcAft>
              <a:buClr>
                <a:srgbClr val="A04DA3"/>
              </a:buClr>
              <a:buSzTx/>
              <a:buNone/>
            </a:pPr>
            <a:endParaRPr lang="et-EE" sz="2800" dirty="0">
              <a:solidFill>
                <a:prstClr val="black"/>
              </a:solidFill>
              <a:latin typeface="Georgia" panose="02040502050405020303" pitchFamily="18" charset="0"/>
            </a:endParaRPr>
          </a:p>
          <a:p>
            <a:pPr marL="109728" lvl="0" indent="0" defTabSz="914400">
              <a:spcBef>
                <a:spcPts val="300"/>
              </a:spcBef>
              <a:spcAft>
                <a:spcPts val="0"/>
              </a:spcAft>
              <a:buClr>
                <a:srgbClr val="A04DA3"/>
              </a:buClr>
              <a:buSzTx/>
              <a:buNone/>
            </a:pPr>
            <a:r>
              <a:rPr lang="et-EE" sz="2800" dirty="0">
                <a:solidFill>
                  <a:prstClr val="black"/>
                </a:solidFill>
                <a:latin typeface="Georgia" panose="02040502050405020303" pitchFamily="18" charset="0"/>
              </a:rPr>
              <a:t>Esimesele teenusele järgneb 24h jooksul järgmine teenus, kui tegemist sihipärase pakkumusega.</a:t>
            </a:r>
          </a:p>
          <a:p>
            <a:pPr marL="109728" lvl="0" indent="0" defTabSz="914400">
              <a:spcBef>
                <a:spcPts val="300"/>
              </a:spcBef>
              <a:spcAft>
                <a:spcPts val="0"/>
              </a:spcAft>
              <a:buClr>
                <a:srgbClr val="A04DA3"/>
              </a:buClr>
              <a:buSzTx/>
              <a:buNone/>
            </a:pPr>
            <a:endParaRPr lang="et-EE" sz="2800" dirty="0">
              <a:solidFill>
                <a:prstClr val="black"/>
              </a:solidFill>
              <a:latin typeface="Georgia" panose="02040502050405020303" pitchFamily="18" charset="0"/>
            </a:endParaRPr>
          </a:p>
          <a:p>
            <a:pPr marL="109728" lvl="0" indent="0" algn="ctr" defTabSz="914400">
              <a:spcBef>
                <a:spcPts val="300"/>
              </a:spcBef>
              <a:spcAft>
                <a:spcPts val="0"/>
              </a:spcAft>
              <a:buClr>
                <a:srgbClr val="A04DA3"/>
              </a:buClr>
              <a:buSzTx/>
              <a:buNone/>
            </a:pPr>
            <a:r>
              <a:rPr lang="et-EE" sz="2800" dirty="0">
                <a:solidFill>
                  <a:prstClr val="black"/>
                </a:solidFill>
                <a:latin typeface="Georgia" panose="02040502050405020303" pitchFamily="18" charset="0"/>
              </a:rPr>
              <a:t>Üks arve üks teenus</a:t>
            </a:r>
          </a:p>
          <a:p>
            <a:pPr marL="109728" lvl="0" indent="0" algn="ctr" defTabSz="914400">
              <a:spcBef>
                <a:spcPts val="300"/>
              </a:spcBef>
              <a:spcAft>
                <a:spcPts val="0"/>
              </a:spcAft>
              <a:buClr>
                <a:srgbClr val="A04DA3"/>
              </a:buClr>
              <a:buSzTx/>
              <a:buNone/>
            </a:pPr>
            <a:endParaRPr lang="et-EE" sz="2800" dirty="0">
              <a:solidFill>
                <a:prstClr val="black"/>
              </a:solidFill>
              <a:latin typeface="Georgia" panose="02040502050405020303" pitchFamily="18" charset="0"/>
            </a:endParaRPr>
          </a:p>
          <a:p>
            <a:pPr marL="109728" lvl="0" indent="0" algn="ctr" defTabSz="914400">
              <a:spcBef>
                <a:spcPts val="300"/>
              </a:spcBef>
              <a:spcAft>
                <a:spcPts val="0"/>
              </a:spcAft>
              <a:buClr>
                <a:srgbClr val="A04DA3"/>
              </a:buClr>
              <a:buSzTx/>
              <a:buNone/>
            </a:pPr>
            <a:r>
              <a:rPr lang="et-EE" sz="2800" dirty="0">
                <a:solidFill>
                  <a:prstClr val="black"/>
                </a:solidFill>
                <a:latin typeface="Georgia" panose="02040502050405020303" pitchFamily="18" charset="0"/>
              </a:rPr>
              <a:t>EK: </a:t>
            </a:r>
            <a:r>
              <a:rPr lang="et-EE" sz="2800" dirty="0">
                <a:latin typeface="Georgia" panose="02040502050405020303" pitchFamily="18" charset="0"/>
              </a:rPr>
              <a:t>eraldi valimine, eraldi maksmine </a:t>
            </a:r>
            <a:r>
              <a:rPr lang="et-EE" sz="2800" b="1" u="sng" dirty="0">
                <a:latin typeface="Georgia" panose="02040502050405020303" pitchFamily="18" charset="0"/>
              </a:rPr>
              <a:t>või nõusolek eraldi maksmise kohta.</a:t>
            </a:r>
            <a:endParaRPr lang="en-GB" dirty="0">
              <a:latin typeface="Georgia" panose="02040502050405020303" pitchFamily="18" charset="0"/>
            </a:endParaRPr>
          </a:p>
        </p:txBody>
      </p:sp>
    </p:spTree>
    <p:extLst>
      <p:ext uri="{BB962C8B-B14F-4D97-AF65-F5344CB8AC3E}">
        <p14:creationId xmlns:p14="http://schemas.microsoft.com/office/powerpoint/2010/main" val="2786959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C761-5E3C-4994-8513-BC6B7B33F55F}"/>
              </a:ext>
            </a:extLst>
          </p:cNvPr>
          <p:cNvSpPr>
            <a:spLocks noGrp="1"/>
          </p:cNvSpPr>
          <p:nvPr>
            <p:ph type="title"/>
          </p:nvPr>
        </p:nvSpPr>
        <p:spPr/>
        <p:txBody>
          <a:bodyPr/>
          <a:lstStyle/>
          <a:p>
            <a:r>
              <a:rPr lang="et-EE" dirty="0"/>
              <a:t>Pakettreisi vastutus</a:t>
            </a:r>
            <a:endParaRPr lang="en-GB" dirty="0"/>
          </a:p>
        </p:txBody>
      </p:sp>
      <p:sp>
        <p:nvSpPr>
          <p:cNvPr id="3" name="Content Placeholder 2">
            <a:extLst>
              <a:ext uri="{FF2B5EF4-FFF2-40B4-BE49-F238E27FC236}">
                <a16:creationId xmlns:a16="http://schemas.microsoft.com/office/drawing/2014/main" id="{D6849A77-79DC-4004-B5D5-D97A091622D1}"/>
              </a:ext>
            </a:extLst>
          </p:cNvPr>
          <p:cNvSpPr>
            <a:spLocks noGrp="1"/>
          </p:cNvSpPr>
          <p:nvPr>
            <p:ph idx="1"/>
          </p:nvPr>
        </p:nvSpPr>
        <p:spPr/>
        <p:txBody>
          <a:bodyPr/>
          <a:lstStyle/>
          <a:p>
            <a:r>
              <a:rPr lang="et-EE" sz="2800" b="1" dirty="0"/>
              <a:t>Valimatu vastutus reisija ees olenemata teenuseosutajatest ja mistahes asjaoludest</a:t>
            </a:r>
            <a:endParaRPr lang="et-EE" sz="2800" dirty="0"/>
          </a:p>
          <a:p>
            <a:r>
              <a:rPr lang="et-EE" sz="2800" b="1" dirty="0"/>
              <a:t>Tagatis peab katma kõik ettemaksed, tagama reisi jätkumise, koju toomise, hüvituse saamata jäänud teenuste eest</a:t>
            </a:r>
            <a:endParaRPr lang="en-GB" dirty="0"/>
          </a:p>
        </p:txBody>
      </p:sp>
    </p:spTree>
    <p:extLst>
      <p:ext uri="{BB962C8B-B14F-4D97-AF65-F5344CB8AC3E}">
        <p14:creationId xmlns:p14="http://schemas.microsoft.com/office/powerpoint/2010/main" val="536379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6D49-F0A3-4548-A695-5A4144F77EF4}"/>
              </a:ext>
            </a:extLst>
          </p:cNvPr>
          <p:cNvSpPr>
            <a:spLocks noGrp="1"/>
          </p:cNvSpPr>
          <p:nvPr>
            <p:ph type="title"/>
          </p:nvPr>
        </p:nvSpPr>
        <p:spPr/>
        <p:txBody>
          <a:bodyPr/>
          <a:lstStyle/>
          <a:p>
            <a:r>
              <a:rPr lang="et-EE" dirty="0"/>
              <a:t>Seotud reisikorralduse vastutus</a:t>
            </a:r>
            <a:endParaRPr lang="en-GB" dirty="0"/>
          </a:p>
        </p:txBody>
      </p:sp>
      <p:sp>
        <p:nvSpPr>
          <p:cNvPr id="3" name="Content Placeholder 2">
            <a:extLst>
              <a:ext uri="{FF2B5EF4-FFF2-40B4-BE49-F238E27FC236}">
                <a16:creationId xmlns:a16="http://schemas.microsoft.com/office/drawing/2014/main" id="{03D38BF8-8B7C-4E47-A9E7-AFDA9CFD216A}"/>
              </a:ext>
            </a:extLst>
          </p:cNvPr>
          <p:cNvSpPr>
            <a:spLocks noGrp="1"/>
          </p:cNvSpPr>
          <p:nvPr>
            <p:ph idx="1"/>
          </p:nvPr>
        </p:nvSpPr>
        <p:spPr/>
        <p:txBody>
          <a:bodyPr>
            <a:normAutofit/>
          </a:bodyPr>
          <a:lstStyle/>
          <a:p>
            <a:pPr lvl="0">
              <a:buClr>
                <a:srgbClr val="A04DA3"/>
              </a:buClr>
              <a:buFont typeface="Arial" charset="0"/>
              <a:buChar char="•"/>
            </a:pPr>
            <a:endParaRPr lang="et-EE" sz="2800" dirty="0">
              <a:solidFill>
                <a:prstClr val="black"/>
              </a:solidFill>
            </a:endParaRPr>
          </a:p>
          <a:p>
            <a:pPr lvl="0">
              <a:buClr>
                <a:srgbClr val="A04DA3"/>
              </a:buClr>
              <a:buFont typeface="Arial" charset="0"/>
              <a:buChar char="•"/>
            </a:pPr>
            <a:r>
              <a:rPr lang="et-EE" sz="2800" dirty="0">
                <a:solidFill>
                  <a:prstClr val="black"/>
                </a:solidFill>
              </a:rPr>
              <a:t>Vastutab iga reisiteenuse osutaja</a:t>
            </a:r>
          </a:p>
          <a:p>
            <a:pPr lvl="0">
              <a:buClr>
                <a:srgbClr val="A04DA3"/>
              </a:buClr>
              <a:buFont typeface="Arial" charset="0"/>
              <a:buChar char="•"/>
            </a:pPr>
            <a:r>
              <a:rPr lang="et-EE" sz="2800" dirty="0">
                <a:solidFill>
                  <a:prstClr val="black"/>
                </a:solidFill>
              </a:rPr>
              <a:t>Tagatis vaid reisiettevõtja maksejõuetuse puhul, kui reisiteenus jääb ära sellepärast, et reisiettevõtja ei tasunud teenuseosutajale</a:t>
            </a:r>
          </a:p>
          <a:p>
            <a:pPr lvl="0">
              <a:buClr>
                <a:srgbClr val="A04DA3"/>
              </a:buClr>
              <a:buFont typeface="Arial" charset="0"/>
              <a:buChar char="•"/>
            </a:pPr>
            <a:r>
              <a:rPr lang="et-EE" sz="2800" dirty="0">
                <a:solidFill>
                  <a:prstClr val="black"/>
                </a:solidFill>
              </a:rPr>
              <a:t>Võimalik tasu kohene edasi maksmine ja tagatisest pääsemine</a:t>
            </a:r>
            <a:endParaRPr lang="en-GB" sz="2800" dirty="0"/>
          </a:p>
        </p:txBody>
      </p:sp>
    </p:spTree>
    <p:extLst>
      <p:ext uri="{BB962C8B-B14F-4D97-AF65-F5344CB8AC3E}">
        <p14:creationId xmlns:p14="http://schemas.microsoft.com/office/powerpoint/2010/main" val="1510605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5352-6179-40D4-ABCF-EDBBCD3A168C}"/>
              </a:ext>
            </a:extLst>
          </p:cNvPr>
          <p:cNvSpPr>
            <a:spLocks noGrp="1"/>
          </p:cNvSpPr>
          <p:nvPr>
            <p:ph type="title"/>
          </p:nvPr>
        </p:nvSpPr>
        <p:spPr/>
        <p:txBody>
          <a:bodyPr/>
          <a:lstStyle/>
          <a:p>
            <a:pPr algn="ctr"/>
            <a:r>
              <a:rPr lang="et-EE" dirty="0"/>
              <a:t>PAKETTREIS VÕI</a:t>
            </a:r>
            <a:br>
              <a:rPr lang="et-EE" dirty="0"/>
            </a:br>
            <a:r>
              <a:rPr lang="et-EE" dirty="0"/>
              <a:t>SEOTUD REISIKORRALDUSTEENUS</a:t>
            </a:r>
            <a:endParaRPr lang="en-GB" dirty="0"/>
          </a:p>
        </p:txBody>
      </p:sp>
      <p:sp>
        <p:nvSpPr>
          <p:cNvPr id="3" name="Content Placeholder 2">
            <a:extLst>
              <a:ext uri="{FF2B5EF4-FFF2-40B4-BE49-F238E27FC236}">
                <a16:creationId xmlns:a16="http://schemas.microsoft.com/office/drawing/2014/main" id="{3BC3B0D3-7A39-48C3-AE4C-57DBA5B1BAA2}"/>
              </a:ext>
            </a:extLst>
          </p:cNvPr>
          <p:cNvSpPr>
            <a:spLocks noGrp="1"/>
          </p:cNvSpPr>
          <p:nvPr>
            <p:ph idx="1"/>
          </p:nvPr>
        </p:nvSpPr>
        <p:spPr/>
        <p:txBody>
          <a:bodyPr/>
          <a:lstStyle/>
          <a:p>
            <a:pPr marL="457200" indent="-457200">
              <a:buAutoNum type="arabicPeriod"/>
            </a:pPr>
            <a:endParaRPr lang="et-EE" dirty="0"/>
          </a:p>
          <a:p>
            <a:pPr marL="457200" indent="-457200">
              <a:buAutoNum type="arabicPeriod"/>
            </a:pPr>
            <a:endParaRPr lang="et-EE" dirty="0"/>
          </a:p>
          <a:p>
            <a:pPr marL="457200" indent="-457200">
              <a:buAutoNum type="arabicPeriod"/>
            </a:pPr>
            <a:r>
              <a:rPr lang="et-EE" dirty="0"/>
              <a:t>PAKETTREISI MÜÜMISEL PEAB OLEMA VALMIS KOGU EESTIKEELNE REISIINFO JA REISIKINNITUS, MIDA OLULISES OSAS HILJEM MUUTA EI SAA</a:t>
            </a:r>
          </a:p>
          <a:p>
            <a:pPr marL="457200" indent="-457200">
              <a:buAutoNum type="arabicPeriod"/>
            </a:pPr>
            <a:r>
              <a:rPr lang="et-EE"/>
              <a:t>SEOTUD REISIKORRALDUSTEENUSE MÜÜMISEL EDASTATAKSE REISITEENUSE OSUTAJA TEATATUD INFORMATSIOON KOOS VAHENDAJA INFOGA</a:t>
            </a:r>
            <a:endParaRPr lang="et-EE" dirty="0"/>
          </a:p>
          <a:p>
            <a:pPr marL="457200" indent="-457200">
              <a:buAutoNum type="arabicPeriod"/>
            </a:pPr>
            <a:endParaRPr lang="et-EE" dirty="0"/>
          </a:p>
          <a:p>
            <a:pPr marL="0" indent="0">
              <a:buNone/>
            </a:pPr>
            <a:endParaRPr lang="et-EE" dirty="0"/>
          </a:p>
          <a:p>
            <a:pPr marL="0" indent="0">
              <a:buNone/>
            </a:pPr>
            <a:endParaRPr lang="en-GB" dirty="0"/>
          </a:p>
        </p:txBody>
      </p:sp>
    </p:spTree>
    <p:extLst>
      <p:ext uri="{BB962C8B-B14F-4D97-AF65-F5344CB8AC3E}">
        <p14:creationId xmlns:p14="http://schemas.microsoft.com/office/powerpoint/2010/main" val="4005113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69DA9-6E28-43F3-9D81-7363D656504C}"/>
              </a:ext>
            </a:extLst>
          </p:cNvPr>
          <p:cNvSpPr>
            <a:spLocks noGrp="1"/>
          </p:cNvSpPr>
          <p:nvPr>
            <p:ph type="title"/>
          </p:nvPr>
        </p:nvSpPr>
        <p:spPr/>
        <p:txBody>
          <a:bodyPr/>
          <a:lstStyle/>
          <a:p>
            <a:pPr algn="ctr"/>
            <a:r>
              <a:rPr lang="et-EE" dirty="0"/>
              <a:t>Väljavõte </a:t>
            </a:r>
            <a:r>
              <a:rPr lang="et-EE" dirty="0" err="1"/>
              <a:t>KOHUSTUSLIKust</a:t>
            </a:r>
            <a:r>
              <a:rPr lang="et-EE" dirty="0"/>
              <a:t> </a:t>
            </a:r>
            <a:br>
              <a:rPr lang="et-EE" dirty="0"/>
            </a:br>
            <a:r>
              <a:rPr lang="et-EE" dirty="0" err="1"/>
              <a:t>LEPINGUEELsest</a:t>
            </a:r>
            <a:r>
              <a:rPr lang="et-EE" dirty="0"/>
              <a:t> teabest</a:t>
            </a:r>
            <a:endParaRPr lang="en-GB" dirty="0"/>
          </a:p>
        </p:txBody>
      </p:sp>
      <p:sp>
        <p:nvSpPr>
          <p:cNvPr id="3" name="Content Placeholder 2">
            <a:extLst>
              <a:ext uri="{FF2B5EF4-FFF2-40B4-BE49-F238E27FC236}">
                <a16:creationId xmlns:a16="http://schemas.microsoft.com/office/drawing/2014/main" id="{CD899FE0-2AB3-46AB-B276-61D5666FE1CE}"/>
              </a:ext>
            </a:extLst>
          </p:cNvPr>
          <p:cNvSpPr>
            <a:spLocks noGrp="1"/>
          </p:cNvSpPr>
          <p:nvPr>
            <p:ph idx="1"/>
          </p:nvPr>
        </p:nvSpPr>
        <p:spPr>
          <a:xfrm>
            <a:off x="1451579" y="1853754"/>
            <a:ext cx="9936000" cy="4009718"/>
          </a:xfrm>
        </p:spPr>
        <p:txBody>
          <a:bodyPr>
            <a:normAutofit fontScale="70000" lnSpcReduction="20000"/>
          </a:bodyPr>
          <a:lstStyle/>
          <a:p>
            <a:pPr>
              <a:spcBef>
                <a:spcPts val="0"/>
              </a:spcBef>
            </a:pPr>
            <a:r>
              <a:rPr lang="et-EE" dirty="0"/>
              <a:t>1) reisi sihtkoht, reisiteekonna kirjeldus ja nendes kohtades viibimise aeg koos kuupäevadega ning sisalduvate ööde arv, kui reis hõlmab majutust;</a:t>
            </a:r>
            <a:endParaRPr lang="en-GB" dirty="0"/>
          </a:p>
          <a:p>
            <a:pPr>
              <a:spcBef>
                <a:spcPts val="0"/>
              </a:spcBef>
            </a:pPr>
            <a:r>
              <a:rPr lang="et-EE" dirty="0"/>
              <a:t>2) reisitasu koguhind koos maksudega ja kõigi kohalduvate lisatasude, lõivude ja muude kuludega või kui selliseid kulusid ei saa mõistlike jõupingutustega enne lepingu sõlmimist välja arvutada, siis reisija poolt kantavate võimalike lisakulude liik;</a:t>
            </a:r>
            <a:endParaRPr lang="en-GB" dirty="0"/>
          </a:p>
          <a:p>
            <a:pPr>
              <a:spcBef>
                <a:spcPts val="0"/>
              </a:spcBef>
            </a:pPr>
            <a:r>
              <a:rPr lang="et-EE" dirty="0"/>
              <a:t>3) kasutatavate sõidukite liik, veo iseloomustus ja klass ning väljumise ja saabumise koht, kuupäev ja kellaaeg või kui täpset aega ei ole veel kindlaks määratud, siis väljumise ja saabumise ligikaudne aeg, vahepeatuste kestus ja kohad ning transpordiühendused;</a:t>
            </a:r>
            <a:endParaRPr lang="en-GB" dirty="0"/>
          </a:p>
          <a:p>
            <a:pPr>
              <a:spcBef>
                <a:spcPts val="0"/>
              </a:spcBef>
            </a:pPr>
            <a:r>
              <a:rPr lang="et-EE" dirty="0"/>
              <a:t>4) majutuse liik, majutuskohtade asukoht, mugavusaste ja põhitunnused ning majutuskoha vastavus külastatavas riigis kehtivale klassifikatsioonile;</a:t>
            </a:r>
            <a:endParaRPr lang="en-GB" dirty="0"/>
          </a:p>
          <a:p>
            <a:pPr>
              <a:spcBef>
                <a:spcPts val="0"/>
              </a:spcBef>
            </a:pPr>
            <a:r>
              <a:rPr lang="et-EE" dirty="0"/>
              <a:t>5) toitlustamiskava;</a:t>
            </a:r>
            <a:endParaRPr lang="en-GB" dirty="0"/>
          </a:p>
          <a:p>
            <a:pPr>
              <a:spcBef>
                <a:spcPts val="0"/>
              </a:spcBef>
            </a:pPr>
            <a:r>
              <a:rPr lang="et-EE" dirty="0"/>
              <a:t>6) üldine teave sihtriigi passide ja viisadega seotud nõuete kohta, sealhulgas viisa saamiseks kuluv ligikaudne aeg ning teave tervisenõuete kohta sihtriigis;</a:t>
            </a:r>
            <a:endParaRPr lang="en-GB" dirty="0"/>
          </a:p>
          <a:p>
            <a:pPr>
              <a:spcBef>
                <a:spcPts val="0"/>
              </a:spcBef>
            </a:pPr>
            <a:r>
              <a:rPr lang="et-EE" dirty="0"/>
              <a:t>7) minimaalne inimeste arv, mis on vajalik pakettreisi toimumiseks, ja käesoleva seaduse § 874 lõikes 5 sätestatud aeg enne pakettreisi algust, millal reisikorraldajal on õigus lepingust taganeda, kui reisijate arv jääb väiksemaks tema poolt ettenähtust;</a:t>
            </a:r>
            <a:endParaRPr lang="en-GB" dirty="0"/>
          </a:p>
          <a:p>
            <a:pPr>
              <a:spcBef>
                <a:spcPts val="0"/>
              </a:spcBef>
            </a:pPr>
            <a:r>
              <a:rPr lang="et-EE" dirty="0"/>
              <a:t>8) külastused, ekskursioonid ja muud teenused, mille hind sisaldub reisitasus; </a:t>
            </a:r>
            <a:endParaRPr lang="en-GB" dirty="0"/>
          </a:p>
          <a:p>
            <a:pPr>
              <a:spcBef>
                <a:spcPts val="0"/>
              </a:spcBef>
            </a:pPr>
            <a:r>
              <a:rPr lang="et-EE" dirty="0"/>
              <a:t>9) teave selle kohta, kas mõnda reisiteenust pakutakse reisijale koos rühmaga, ning kui see on võimalik, siis eeldatav rühma suurus;</a:t>
            </a:r>
            <a:endParaRPr lang="en-GB" dirty="0"/>
          </a:p>
          <a:p>
            <a:pPr>
              <a:spcBef>
                <a:spcPts val="0"/>
              </a:spcBef>
            </a:pPr>
            <a:r>
              <a:rPr lang="et-EE" dirty="0"/>
              <a:t>10) keel, milles osutatakse muid turismiteenuseid, kui reisija võimalus kasutada kõnealuseid teenuseid sõltub tõhusast suulisest suhtlusest; </a:t>
            </a:r>
            <a:endParaRPr lang="en-GB" dirty="0"/>
          </a:p>
          <a:p>
            <a:pPr>
              <a:spcBef>
                <a:spcPts val="0"/>
              </a:spcBef>
            </a:pPr>
            <a:r>
              <a:rPr lang="et-EE" dirty="0"/>
              <a:t>11) kas kõnealune reis või puhkus on üldiselt sobiv piiratud liikumisvõimega isiku jaoks</a:t>
            </a:r>
            <a:endParaRPr lang="en-GB" dirty="0"/>
          </a:p>
        </p:txBody>
      </p:sp>
    </p:spTree>
    <p:extLst>
      <p:ext uri="{BB962C8B-B14F-4D97-AF65-F5344CB8AC3E}">
        <p14:creationId xmlns:p14="http://schemas.microsoft.com/office/powerpoint/2010/main" val="866123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FCD8-E598-4380-A669-EA73095F132B}"/>
              </a:ext>
            </a:extLst>
          </p:cNvPr>
          <p:cNvSpPr>
            <a:spLocks noGrp="1"/>
          </p:cNvSpPr>
          <p:nvPr>
            <p:ph type="title"/>
          </p:nvPr>
        </p:nvSpPr>
        <p:spPr>
          <a:xfrm>
            <a:off x="684212" y="1941922"/>
            <a:ext cx="10571392" cy="4052477"/>
          </a:xfrm>
        </p:spPr>
        <p:txBody>
          <a:bodyPr/>
          <a:lstStyle/>
          <a:p>
            <a:pPr algn="ctr"/>
            <a:br>
              <a:rPr lang="et-EE" dirty="0"/>
            </a:br>
            <a:r>
              <a:rPr lang="et-EE" dirty="0"/>
              <a:t>REISIJA ERAKORRALISED ASJAOLUD VÄLJAS</a:t>
            </a:r>
            <a:br>
              <a:rPr lang="et-EE" dirty="0"/>
            </a:br>
            <a:br>
              <a:rPr lang="et-EE" dirty="0"/>
            </a:br>
            <a:r>
              <a:rPr lang="et-EE" dirty="0"/>
              <a:t>SEES ERAKORALISED ASJAOLUD REISITEEKONNAL JA SIHTKOHAS – KOGU TASU TAGASTAMINE</a:t>
            </a:r>
            <a:endParaRPr lang="en-GB" dirty="0"/>
          </a:p>
        </p:txBody>
      </p:sp>
      <p:sp>
        <p:nvSpPr>
          <p:cNvPr id="3" name="Content Placeholder 2">
            <a:extLst>
              <a:ext uri="{FF2B5EF4-FFF2-40B4-BE49-F238E27FC236}">
                <a16:creationId xmlns:a16="http://schemas.microsoft.com/office/drawing/2014/main" id="{96E1CF15-AE5E-44FC-AE31-4D24906E54DC}"/>
              </a:ext>
            </a:extLst>
          </p:cNvPr>
          <p:cNvSpPr>
            <a:spLocks noGrp="1"/>
          </p:cNvSpPr>
          <p:nvPr>
            <p:ph idx="1"/>
          </p:nvPr>
        </p:nvSpPr>
        <p:spPr>
          <a:xfrm>
            <a:off x="1548886" y="471341"/>
            <a:ext cx="9603275" cy="3842874"/>
          </a:xfrm>
        </p:spPr>
        <p:txBody>
          <a:bodyPr>
            <a:normAutofit/>
          </a:bodyPr>
          <a:lstStyle/>
          <a:p>
            <a:pPr marL="0" indent="0" algn="ctr">
              <a:buNone/>
            </a:pPr>
            <a:r>
              <a:rPr lang="et-EE" sz="3200" cap="all" dirty="0">
                <a:solidFill>
                  <a:prstClr val="black"/>
                </a:solidFill>
                <a:ea typeface="+mj-ea"/>
                <a:cs typeface="+mj-cs"/>
              </a:rPr>
              <a:t>Vältimatud ja erakorralised asjaolud vääramatu jõud</a:t>
            </a:r>
            <a:endParaRPr lang="en-GB" dirty="0"/>
          </a:p>
        </p:txBody>
      </p:sp>
    </p:spTree>
    <p:extLst>
      <p:ext uri="{BB962C8B-B14F-4D97-AF65-F5344CB8AC3E}">
        <p14:creationId xmlns:p14="http://schemas.microsoft.com/office/powerpoint/2010/main" val="2579270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ulatus</a:t>
            </a:r>
          </a:p>
        </p:txBody>
      </p:sp>
      <p:sp>
        <p:nvSpPr>
          <p:cNvPr id="3" name="Content Placeholder 2"/>
          <p:cNvSpPr>
            <a:spLocks noGrp="1"/>
          </p:cNvSpPr>
          <p:nvPr>
            <p:ph sz="half" idx="1"/>
          </p:nvPr>
        </p:nvSpPr>
        <p:spPr/>
        <p:txBody>
          <a:bodyPr>
            <a:normAutofit fontScale="77500" lnSpcReduction="20000"/>
          </a:bodyPr>
          <a:lstStyle/>
          <a:p>
            <a:pPr marL="109728" indent="0">
              <a:buNone/>
            </a:pPr>
            <a:endParaRPr lang="et-EE" sz="2900" b="1" dirty="0">
              <a:solidFill>
                <a:srgbClr val="00B050"/>
              </a:solidFill>
            </a:endParaRPr>
          </a:p>
          <a:p>
            <a:pPr marL="109728" indent="0">
              <a:buNone/>
            </a:pPr>
            <a:r>
              <a:rPr lang="et-EE" sz="2900" b="1" dirty="0">
                <a:solidFill>
                  <a:srgbClr val="00B050"/>
                </a:solidFill>
              </a:rPr>
              <a:t>KEHTIB</a:t>
            </a:r>
          </a:p>
          <a:p>
            <a:r>
              <a:rPr lang="et-EE" sz="2900" dirty="0">
                <a:solidFill>
                  <a:srgbClr val="00B050"/>
                </a:solidFill>
              </a:rPr>
              <a:t>Kõikidele ettevõtjatele, kes pakuvad reisiteenuseid ja turismiteenuseid:</a:t>
            </a:r>
          </a:p>
          <a:p>
            <a:pPr marL="0" indent="0">
              <a:buNone/>
            </a:pPr>
            <a:r>
              <a:rPr lang="et-EE" sz="2900" dirty="0">
                <a:solidFill>
                  <a:srgbClr val="00B050"/>
                </a:solidFill>
              </a:rPr>
              <a:t>   transport, majutus, autorent,    </a:t>
            </a:r>
          </a:p>
          <a:p>
            <a:pPr marL="0" indent="0">
              <a:buNone/>
            </a:pPr>
            <a:r>
              <a:rPr lang="et-EE" sz="2900" dirty="0">
                <a:solidFill>
                  <a:srgbClr val="00B050"/>
                </a:solidFill>
              </a:rPr>
              <a:t>   meelelahutus, ekskursioonid, </a:t>
            </a:r>
          </a:p>
          <a:p>
            <a:pPr marL="0" indent="0">
              <a:buNone/>
            </a:pPr>
            <a:r>
              <a:rPr lang="et-EE" sz="2900" dirty="0">
                <a:solidFill>
                  <a:srgbClr val="00B050"/>
                </a:solidFill>
              </a:rPr>
              <a:t>   hoolitsused, mistahes muu…</a:t>
            </a:r>
          </a:p>
        </p:txBody>
      </p:sp>
      <p:sp>
        <p:nvSpPr>
          <p:cNvPr id="4" name="Content Placeholder 3"/>
          <p:cNvSpPr>
            <a:spLocks noGrp="1"/>
          </p:cNvSpPr>
          <p:nvPr>
            <p:ph sz="half" idx="2"/>
          </p:nvPr>
        </p:nvSpPr>
        <p:spPr/>
        <p:txBody>
          <a:bodyPr>
            <a:noAutofit/>
          </a:bodyPr>
          <a:lstStyle/>
          <a:p>
            <a:pPr marL="109728" indent="0">
              <a:spcBef>
                <a:spcPts val="0"/>
              </a:spcBef>
              <a:buNone/>
            </a:pPr>
            <a:r>
              <a:rPr lang="et-EE" sz="1800" b="1" dirty="0">
                <a:solidFill>
                  <a:srgbClr val="FF0000"/>
                </a:solidFill>
              </a:rPr>
              <a:t>EI KEHTI</a:t>
            </a:r>
          </a:p>
          <a:p>
            <a:pPr>
              <a:spcBef>
                <a:spcPts val="0"/>
              </a:spcBef>
            </a:pPr>
            <a:r>
              <a:rPr lang="et-EE" sz="1800" dirty="0">
                <a:solidFill>
                  <a:srgbClr val="FF0000"/>
                </a:solidFill>
              </a:rPr>
              <a:t>Paketid ja seotud reisikorraldusteenused kui kestavad alla 24 h v.a. kui sisaldavad majutust;</a:t>
            </a:r>
          </a:p>
          <a:p>
            <a:pPr>
              <a:spcBef>
                <a:spcPts val="0"/>
              </a:spcBef>
            </a:pPr>
            <a:r>
              <a:rPr lang="et-EE" sz="1800" dirty="0">
                <a:solidFill>
                  <a:srgbClr val="FF0000"/>
                </a:solidFill>
              </a:rPr>
              <a:t>Paketid mittetulunduslikel eesmärkidel piiratud ringile, tegevus juhuti</a:t>
            </a:r>
          </a:p>
          <a:p>
            <a:pPr>
              <a:spcBef>
                <a:spcPts val="0"/>
              </a:spcBef>
            </a:pPr>
            <a:r>
              <a:rPr lang="et-EE" sz="1800" dirty="0">
                <a:solidFill>
                  <a:srgbClr val="FF0000"/>
                </a:solidFill>
              </a:rPr>
              <a:t>Teenuste pakkumine juriidilistele isikutele </a:t>
            </a:r>
            <a:r>
              <a:rPr lang="et-EE" sz="1800" dirty="0" err="1">
                <a:solidFill>
                  <a:srgbClr val="FF0000"/>
                </a:solidFill>
              </a:rPr>
              <a:t>üldlepingu</a:t>
            </a:r>
            <a:r>
              <a:rPr lang="et-EE" sz="1800" dirty="0">
                <a:solidFill>
                  <a:srgbClr val="FF0000"/>
                </a:solidFill>
              </a:rPr>
              <a:t> </a:t>
            </a:r>
            <a:r>
              <a:rPr lang="et-EE" sz="1800" dirty="0" err="1">
                <a:solidFill>
                  <a:srgbClr val="FF0000"/>
                </a:solidFill>
              </a:rPr>
              <a:t>ausel</a:t>
            </a:r>
            <a:endParaRPr lang="et-EE" sz="1800" dirty="0">
              <a:solidFill>
                <a:srgbClr val="FF0000"/>
              </a:solidFill>
            </a:endParaRPr>
          </a:p>
          <a:p>
            <a:pPr>
              <a:spcBef>
                <a:spcPts val="0"/>
              </a:spcBef>
            </a:pPr>
            <a:r>
              <a:rPr lang="et-EE" sz="1800" dirty="0">
                <a:solidFill>
                  <a:srgbClr val="FF0000"/>
                </a:solidFill>
              </a:rPr>
              <a:t>Üksikud reisiteenused</a:t>
            </a:r>
          </a:p>
          <a:p>
            <a:pPr>
              <a:spcBef>
                <a:spcPts val="0"/>
              </a:spcBef>
            </a:pPr>
            <a:r>
              <a:rPr lang="et-EE" sz="1800" dirty="0">
                <a:solidFill>
                  <a:srgbClr val="FF0000"/>
                </a:solidFill>
              </a:rPr>
              <a:t>Kui majutusteenust osutatakse transpordi ajal (lennu, laev, buss, rong) ja transport põhiteenus</a:t>
            </a:r>
          </a:p>
        </p:txBody>
      </p:sp>
    </p:spTree>
    <p:extLst>
      <p:ext uri="{BB962C8B-B14F-4D97-AF65-F5344CB8AC3E}">
        <p14:creationId xmlns:p14="http://schemas.microsoft.com/office/powerpoint/2010/main" val="2996289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BD0EE-58A4-4B3E-A37A-57CF9481BB93}"/>
              </a:ext>
            </a:extLst>
          </p:cNvPr>
          <p:cNvSpPr>
            <a:spLocks noGrp="1"/>
          </p:cNvSpPr>
          <p:nvPr>
            <p:ph type="title"/>
          </p:nvPr>
        </p:nvSpPr>
        <p:spPr/>
        <p:txBody>
          <a:bodyPr/>
          <a:lstStyle/>
          <a:p>
            <a:r>
              <a:rPr lang="et-EE" dirty="0"/>
              <a:t>ulatus</a:t>
            </a:r>
            <a:endParaRPr lang="en-GB" dirty="0"/>
          </a:p>
        </p:txBody>
      </p:sp>
      <p:sp>
        <p:nvSpPr>
          <p:cNvPr id="3" name="Content Placeholder 2">
            <a:extLst>
              <a:ext uri="{FF2B5EF4-FFF2-40B4-BE49-F238E27FC236}">
                <a16:creationId xmlns:a16="http://schemas.microsoft.com/office/drawing/2014/main" id="{34A33654-7729-4621-A66B-A60C19B24FB6}"/>
              </a:ext>
            </a:extLst>
          </p:cNvPr>
          <p:cNvSpPr>
            <a:spLocks noGrp="1"/>
          </p:cNvSpPr>
          <p:nvPr>
            <p:ph sz="half" idx="1"/>
          </p:nvPr>
        </p:nvSpPr>
        <p:spPr/>
        <p:txBody>
          <a:bodyPr>
            <a:normAutofit fontScale="85000" lnSpcReduction="20000"/>
          </a:bodyPr>
          <a:lstStyle/>
          <a:p>
            <a:endParaRPr lang="en-GB"/>
          </a:p>
        </p:txBody>
      </p:sp>
      <p:sp>
        <p:nvSpPr>
          <p:cNvPr id="4" name="Content Placeholder 3">
            <a:extLst>
              <a:ext uri="{FF2B5EF4-FFF2-40B4-BE49-F238E27FC236}">
                <a16:creationId xmlns:a16="http://schemas.microsoft.com/office/drawing/2014/main" id="{9F5EC992-AB50-493D-A4B0-B32B422927D8}"/>
              </a:ext>
            </a:extLst>
          </p:cNvPr>
          <p:cNvSpPr>
            <a:spLocks noGrp="1"/>
          </p:cNvSpPr>
          <p:nvPr>
            <p:ph sz="half" idx="2"/>
          </p:nvPr>
        </p:nvSpPr>
        <p:spPr/>
        <p:txBody>
          <a:bodyPr>
            <a:normAutofit fontScale="85000" lnSpcReduction="20000"/>
          </a:bodyPr>
          <a:lstStyle/>
          <a:p>
            <a:r>
              <a:rPr lang="et-EE" dirty="0">
                <a:solidFill>
                  <a:srgbClr val="FF0000"/>
                </a:solidFill>
              </a:rPr>
              <a:t>EI KEHTI</a:t>
            </a:r>
          </a:p>
          <a:p>
            <a:pPr lvl="0"/>
            <a:r>
              <a:rPr lang="et-EE" dirty="0">
                <a:solidFill>
                  <a:srgbClr val="FF0000"/>
                </a:solidFill>
              </a:rPr>
              <a:t>Teisele teenuse pakkujale ei edasta kogu infot kliendi kohta;</a:t>
            </a:r>
          </a:p>
          <a:p>
            <a:pPr lvl="0"/>
            <a:r>
              <a:rPr lang="et-EE" dirty="0">
                <a:solidFill>
                  <a:srgbClr val="FF0000"/>
                </a:solidFill>
              </a:rPr>
              <a:t>Rohkem kui 24h teise teenuse müügi vahele</a:t>
            </a:r>
            <a:endParaRPr lang="en-GB" dirty="0">
              <a:solidFill>
                <a:srgbClr val="FF0000"/>
              </a:solidFill>
            </a:endParaRPr>
          </a:p>
          <a:p>
            <a:pPr lvl="0"/>
            <a:r>
              <a:rPr lang="et-EE" dirty="0">
                <a:solidFill>
                  <a:srgbClr val="FF0000"/>
                </a:solidFill>
              </a:rPr>
              <a:t>Pärast esimese teenuse ostmist saata klient ära ja püüda ta tagasi teise teenuse müümiseks</a:t>
            </a:r>
            <a:endParaRPr lang="en-GB" dirty="0">
              <a:solidFill>
                <a:srgbClr val="FF0000"/>
              </a:solidFill>
            </a:endParaRPr>
          </a:p>
          <a:p>
            <a:pPr lvl="0"/>
            <a:r>
              <a:rPr lang="et-EE" dirty="0">
                <a:solidFill>
                  <a:srgbClr val="FF0000"/>
                </a:solidFill>
              </a:rPr>
              <a:t>Müüa esimene teenus, kasseerida tasu ja teise teenuse eest kasseerida tasu alles pärast 24h möödumist või vastupidi</a:t>
            </a:r>
            <a:endParaRPr lang="en-GB" dirty="0">
              <a:solidFill>
                <a:srgbClr val="FF0000"/>
              </a:solidFill>
            </a:endParaRPr>
          </a:p>
          <a:p>
            <a:pPr marL="0" indent="0">
              <a:buNone/>
            </a:pPr>
            <a:r>
              <a:rPr lang="et-EE" dirty="0">
                <a:solidFill>
                  <a:srgbClr val="FF0000"/>
                </a:solidFill>
              </a:rPr>
              <a:t>Hoiatus – hall ala</a:t>
            </a:r>
            <a:endParaRPr lang="en-GB" dirty="0"/>
          </a:p>
        </p:txBody>
      </p:sp>
    </p:spTree>
    <p:extLst>
      <p:ext uri="{BB962C8B-B14F-4D97-AF65-F5344CB8AC3E}">
        <p14:creationId xmlns:p14="http://schemas.microsoft.com/office/powerpoint/2010/main" val="65845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3B17A-6352-4716-AE42-6FA7E420DE0B}"/>
              </a:ext>
            </a:extLst>
          </p:cNvPr>
          <p:cNvSpPr>
            <a:spLocks noGrp="1"/>
          </p:cNvSpPr>
          <p:nvPr>
            <p:ph type="title"/>
          </p:nvPr>
        </p:nvSpPr>
        <p:spPr/>
        <p:txBody>
          <a:bodyPr/>
          <a:lstStyle/>
          <a:p>
            <a:r>
              <a:rPr lang="et-EE" dirty="0"/>
              <a:t>PEAMISED MÕJUD</a:t>
            </a:r>
            <a:endParaRPr lang="en-GB" dirty="0"/>
          </a:p>
        </p:txBody>
      </p:sp>
      <p:sp>
        <p:nvSpPr>
          <p:cNvPr id="3" name="Content Placeholder 2">
            <a:extLst>
              <a:ext uri="{FF2B5EF4-FFF2-40B4-BE49-F238E27FC236}">
                <a16:creationId xmlns:a16="http://schemas.microsoft.com/office/drawing/2014/main" id="{08B6694A-6AB2-438D-BD45-A4DF80321FEB}"/>
              </a:ext>
            </a:extLst>
          </p:cNvPr>
          <p:cNvSpPr>
            <a:spLocks noGrp="1"/>
          </p:cNvSpPr>
          <p:nvPr>
            <p:ph sz="half" idx="1"/>
          </p:nvPr>
        </p:nvSpPr>
        <p:spPr>
          <a:xfrm>
            <a:off x="684211" y="2117583"/>
            <a:ext cx="5763723" cy="3302829"/>
          </a:xfrm>
        </p:spPr>
        <p:txBody>
          <a:bodyPr>
            <a:normAutofit lnSpcReduction="10000"/>
          </a:bodyPr>
          <a:lstStyle/>
          <a:p>
            <a:r>
              <a:rPr lang="et-EE" dirty="0"/>
              <a:t>TAGATISEGA REISIDE ARV KASVAB</a:t>
            </a:r>
          </a:p>
          <a:p>
            <a:r>
              <a:rPr lang="et-EE" dirty="0"/>
              <a:t>PAKETTREISI MÕISTE LAIENEB</a:t>
            </a:r>
          </a:p>
          <a:p>
            <a:r>
              <a:rPr lang="et-EE" dirty="0"/>
              <a:t>TAGATISEGA ETTEVÕTETE ARV KASVAB</a:t>
            </a:r>
          </a:p>
          <a:p>
            <a:r>
              <a:rPr lang="et-EE" dirty="0"/>
              <a:t>TEENUSTE MÜÜK TAGTISE ALLA</a:t>
            </a:r>
          </a:p>
          <a:p>
            <a:r>
              <a:rPr lang="et-EE" dirty="0"/>
              <a:t>LEPINGUTA ÄRIREISID TAGATISE ALLA </a:t>
            </a:r>
          </a:p>
          <a:p>
            <a:r>
              <a:rPr lang="et-EE" dirty="0"/>
              <a:t>LAEVAREISID V.A. LIINIPILETID TAGATISE ALLA</a:t>
            </a:r>
          </a:p>
          <a:p>
            <a:r>
              <a:rPr lang="et-EE" dirty="0"/>
              <a:t>REISIKORRALDAJA AGENT TAGATISE ALT VÄLJA</a:t>
            </a:r>
            <a:endParaRPr lang="en-GB" dirty="0"/>
          </a:p>
        </p:txBody>
      </p:sp>
      <p:sp>
        <p:nvSpPr>
          <p:cNvPr id="4" name="Content Placeholder 3">
            <a:extLst>
              <a:ext uri="{FF2B5EF4-FFF2-40B4-BE49-F238E27FC236}">
                <a16:creationId xmlns:a16="http://schemas.microsoft.com/office/drawing/2014/main" id="{DB833472-0918-49CF-A828-6C995633C306}"/>
              </a:ext>
            </a:extLst>
          </p:cNvPr>
          <p:cNvSpPr>
            <a:spLocks noGrp="1"/>
          </p:cNvSpPr>
          <p:nvPr>
            <p:ph sz="half" idx="2"/>
          </p:nvPr>
        </p:nvSpPr>
        <p:spPr>
          <a:xfrm>
            <a:off x="7173798" y="2117583"/>
            <a:ext cx="3653655" cy="2991745"/>
          </a:xfrm>
        </p:spPr>
        <p:txBody>
          <a:bodyPr>
            <a:normAutofit lnSpcReduction="10000"/>
          </a:bodyPr>
          <a:lstStyle/>
          <a:p>
            <a:pPr marL="0" indent="0">
              <a:buNone/>
            </a:pPr>
            <a:r>
              <a:rPr lang="et-EE" dirty="0"/>
              <a:t>KOLM SEADUST </a:t>
            </a:r>
          </a:p>
          <a:p>
            <a:r>
              <a:rPr lang="et-EE" dirty="0"/>
              <a:t>TURISMISEADUS</a:t>
            </a:r>
          </a:p>
          <a:p>
            <a:r>
              <a:rPr lang="et-EE" dirty="0"/>
              <a:t>VÕLAÕIGUSSEADUSE PAKETTREISILEPINGU PEATÜKK</a:t>
            </a:r>
          </a:p>
          <a:p>
            <a:r>
              <a:rPr lang="et-EE" dirty="0"/>
              <a:t>TARBIJAKAITSE SEADUS</a:t>
            </a:r>
            <a:endParaRPr lang="en-GB" dirty="0"/>
          </a:p>
        </p:txBody>
      </p:sp>
    </p:spTree>
    <p:extLst>
      <p:ext uri="{BB962C8B-B14F-4D97-AF65-F5344CB8AC3E}">
        <p14:creationId xmlns:p14="http://schemas.microsoft.com/office/powerpoint/2010/main" val="2091291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FEAB6-13C6-4521-BACC-A87C78725203}"/>
              </a:ext>
            </a:extLst>
          </p:cNvPr>
          <p:cNvSpPr>
            <a:spLocks noGrp="1"/>
          </p:cNvSpPr>
          <p:nvPr>
            <p:ph type="title"/>
          </p:nvPr>
        </p:nvSpPr>
        <p:spPr/>
        <p:txBody>
          <a:bodyPr/>
          <a:lstStyle/>
          <a:p>
            <a:r>
              <a:rPr lang="et-EE" dirty="0"/>
              <a:t>PAKETTREISI TEKKIMINE</a:t>
            </a:r>
            <a:endParaRPr lang="en-GB" dirty="0"/>
          </a:p>
        </p:txBody>
      </p:sp>
      <p:sp>
        <p:nvSpPr>
          <p:cNvPr id="3" name="Content Placeholder 2">
            <a:extLst>
              <a:ext uri="{FF2B5EF4-FFF2-40B4-BE49-F238E27FC236}">
                <a16:creationId xmlns:a16="http://schemas.microsoft.com/office/drawing/2014/main" id="{66430C08-A251-4DD8-A636-B9AADFC79395}"/>
              </a:ext>
            </a:extLst>
          </p:cNvPr>
          <p:cNvSpPr>
            <a:spLocks noGrp="1"/>
          </p:cNvSpPr>
          <p:nvPr>
            <p:ph idx="1"/>
          </p:nvPr>
        </p:nvSpPr>
        <p:spPr>
          <a:xfrm>
            <a:off x="1451579" y="2015733"/>
            <a:ext cx="9603275" cy="3310412"/>
          </a:xfrm>
        </p:spPr>
        <p:txBody>
          <a:bodyPr>
            <a:normAutofit fontScale="92500"/>
          </a:bodyPr>
          <a:lstStyle/>
          <a:p>
            <a:pPr marL="109728" lvl="0" indent="0" algn="just" defTabSz="914400">
              <a:spcBef>
                <a:spcPts val="300"/>
              </a:spcBef>
              <a:spcAft>
                <a:spcPts val="0"/>
              </a:spcAft>
              <a:buClr>
                <a:srgbClr val="A04DA3"/>
              </a:buClr>
              <a:buSzTx/>
              <a:buNone/>
            </a:pPr>
            <a:r>
              <a:rPr lang="et-EE" sz="2800" b="1" dirty="0">
                <a:solidFill>
                  <a:srgbClr val="C00000"/>
                </a:solidFill>
                <a:latin typeface="Georgia"/>
              </a:rPr>
              <a:t>a) Samaks reisiks müüdud vähemalt 2 eri liiki reisiteenust ja nende eest on tasutud kas ühe maksega või nõustutud tasuma pärast reisiteenu</a:t>
            </a:r>
            <a:r>
              <a:rPr lang="et-EE" sz="2800" b="1" u="sng" dirty="0">
                <a:solidFill>
                  <a:srgbClr val="C00000"/>
                </a:solidFill>
                <a:latin typeface="Georgia"/>
              </a:rPr>
              <a:t>ste</a:t>
            </a:r>
            <a:r>
              <a:rPr lang="et-EE" sz="2800" b="1" dirty="0">
                <a:solidFill>
                  <a:srgbClr val="C00000"/>
                </a:solidFill>
                <a:latin typeface="Georgia"/>
              </a:rPr>
              <a:t> valimist.</a:t>
            </a:r>
          </a:p>
          <a:p>
            <a:pPr marL="109728" lvl="0" indent="0" algn="just" defTabSz="914400">
              <a:spcBef>
                <a:spcPts val="300"/>
              </a:spcBef>
              <a:spcAft>
                <a:spcPts val="0"/>
              </a:spcAft>
              <a:buClr>
                <a:srgbClr val="A04DA3"/>
              </a:buClr>
              <a:buSzTx/>
              <a:buNone/>
            </a:pPr>
            <a:r>
              <a:rPr lang="et-EE" sz="2800" b="1" dirty="0">
                <a:solidFill>
                  <a:srgbClr val="C00000"/>
                </a:solidFill>
                <a:latin typeface="Georgia"/>
              </a:rPr>
              <a:t>b) Arvel kaks eri liiki reisiteenust</a:t>
            </a:r>
          </a:p>
          <a:p>
            <a:pPr marL="109728" lvl="0" indent="0" algn="just" defTabSz="914400">
              <a:spcBef>
                <a:spcPts val="300"/>
              </a:spcBef>
              <a:spcAft>
                <a:spcPts val="0"/>
              </a:spcAft>
              <a:buClr>
                <a:srgbClr val="A04DA3"/>
              </a:buClr>
              <a:buSzTx/>
              <a:buNone/>
            </a:pPr>
            <a:endParaRPr lang="et-EE" sz="2800" b="1" dirty="0">
              <a:solidFill>
                <a:srgbClr val="C00000"/>
              </a:solidFill>
              <a:latin typeface="Georgia"/>
            </a:endParaRPr>
          </a:p>
          <a:p>
            <a:pPr marL="109728" lvl="0" indent="0" algn="just" defTabSz="914400">
              <a:spcBef>
                <a:spcPts val="300"/>
              </a:spcBef>
              <a:spcAft>
                <a:spcPts val="0"/>
              </a:spcAft>
              <a:buClr>
                <a:srgbClr val="A04DA3"/>
              </a:buClr>
              <a:buSzTx/>
              <a:buNone/>
            </a:pPr>
            <a:r>
              <a:rPr lang="et-EE" sz="2800" b="1" dirty="0">
                <a:solidFill>
                  <a:srgbClr val="C00000"/>
                </a:solidFill>
                <a:latin typeface="Georgia"/>
              </a:rPr>
              <a:t>Üks teenus peab moodustama vähemalt 25% kogumist.</a:t>
            </a:r>
            <a:endParaRPr lang="en-GB" dirty="0"/>
          </a:p>
        </p:txBody>
      </p:sp>
    </p:spTree>
    <p:extLst>
      <p:ext uri="{BB962C8B-B14F-4D97-AF65-F5344CB8AC3E}">
        <p14:creationId xmlns:p14="http://schemas.microsoft.com/office/powerpoint/2010/main" val="348786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title"/>
          </p:nvPr>
        </p:nvSpPr>
        <p:spPr/>
        <p:txBody>
          <a:bodyPr/>
          <a:lstStyle/>
          <a:p>
            <a:r>
              <a:rPr lang="et-EE" dirty="0"/>
              <a:t>Pakettreis</a:t>
            </a:r>
          </a:p>
        </p:txBody>
      </p:sp>
      <p:sp>
        <p:nvSpPr>
          <p:cNvPr id="5" name="Sisu kohatäide 4"/>
          <p:cNvSpPr>
            <a:spLocks noGrp="1"/>
          </p:cNvSpPr>
          <p:nvPr>
            <p:ph idx="1"/>
          </p:nvPr>
        </p:nvSpPr>
        <p:spPr>
          <a:xfrm>
            <a:off x="609600" y="2009774"/>
            <a:ext cx="10591800" cy="4564761"/>
          </a:xfrm>
        </p:spPr>
        <p:txBody>
          <a:bodyPr>
            <a:normAutofit/>
          </a:bodyPr>
          <a:lstStyle/>
          <a:p>
            <a:pPr>
              <a:lnSpc>
                <a:spcPct val="110000"/>
              </a:lnSpc>
              <a:spcBef>
                <a:spcPts val="0"/>
              </a:spcBef>
            </a:pPr>
            <a:r>
              <a:rPr lang="et-EE" b="1" u="sng" dirty="0">
                <a:solidFill>
                  <a:srgbClr val="C00000"/>
                </a:solidFill>
              </a:rPr>
              <a:t>vähemalt kahe eri reisiteenuse liigi kombinatsioon samaks reisiks </a:t>
            </a:r>
            <a:r>
              <a:rPr lang="et-EE" b="1" u="sng" dirty="0"/>
              <a:t>või puhkuseks</a:t>
            </a:r>
            <a:r>
              <a:rPr lang="et-EE" dirty="0"/>
              <a:t>, </a:t>
            </a:r>
            <a:r>
              <a:rPr lang="et-EE" b="1" dirty="0">
                <a:solidFill>
                  <a:srgbClr val="C00000"/>
                </a:solidFill>
              </a:rPr>
              <a:t>kui</a:t>
            </a:r>
            <a:r>
              <a:rPr lang="et-EE" dirty="0"/>
              <a:t>: </a:t>
            </a:r>
          </a:p>
          <a:p>
            <a:pPr>
              <a:lnSpc>
                <a:spcPct val="110000"/>
              </a:lnSpc>
              <a:spcBef>
                <a:spcPts val="0"/>
              </a:spcBef>
              <a:buFontTx/>
              <a:buChar char="-"/>
            </a:pPr>
            <a:r>
              <a:rPr lang="et-EE" dirty="0"/>
              <a:t>teenused on kombineerinud üks ettevõtja, sh reisija soovil või valikul, enne ühekordse lepingu sõlmimist kõigi teenuste osutamise kohta, või</a:t>
            </a:r>
          </a:p>
          <a:p>
            <a:pPr>
              <a:lnSpc>
                <a:spcPct val="110000"/>
              </a:lnSpc>
              <a:spcBef>
                <a:spcPts val="0"/>
              </a:spcBef>
              <a:buFontTx/>
              <a:buChar char="-"/>
            </a:pPr>
            <a:r>
              <a:rPr lang="et-EE" dirty="0"/>
              <a:t>sõltumata sellest, kas </a:t>
            </a:r>
            <a:r>
              <a:rPr lang="et-EE" b="1" dirty="0">
                <a:solidFill>
                  <a:srgbClr val="C00000"/>
                </a:solidFill>
              </a:rPr>
              <a:t>konkreetse reisiteenuse osutajaga on sõlmitud eraldi leping või mitte, kui</a:t>
            </a:r>
            <a:r>
              <a:rPr lang="et-EE" dirty="0"/>
              <a:t>:</a:t>
            </a:r>
          </a:p>
          <a:p>
            <a:pPr marL="109728" indent="0">
              <a:lnSpc>
                <a:spcPct val="110000"/>
              </a:lnSpc>
              <a:spcBef>
                <a:spcPts val="0"/>
              </a:spcBef>
              <a:buNone/>
            </a:pPr>
            <a:r>
              <a:rPr lang="et-EE" dirty="0"/>
              <a:t>  i) </a:t>
            </a:r>
            <a:r>
              <a:rPr lang="et-EE" b="1" u="sng" dirty="0">
                <a:solidFill>
                  <a:srgbClr val="C00000"/>
                </a:solidFill>
              </a:rPr>
              <a:t>teenused</a:t>
            </a:r>
            <a:r>
              <a:rPr lang="et-EE" b="1" dirty="0">
                <a:solidFill>
                  <a:srgbClr val="C00000"/>
                </a:solidFill>
              </a:rPr>
              <a:t> on ostetud ühest kohast </a:t>
            </a:r>
            <a:r>
              <a:rPr lang="et-EE" b="1" u="sng" dirty="0">
                <a:solidFill>
                  <a:srgbClr val="C00000"/>
                </a:solidFill>
              </a:rPr>
              <a:t>ja enne, kui reisija nõustub teenuste eest tasuma</a:t>
            </a:r>
            <a:r>
              <a:rPr lang="et-EE" b="1" dirty="0">
                <a:solidFill>
                  <a:srgbClr val="C00000"/>
                </a:solidFill>
              </a:rPr>
              <a:t>, on valitud vähemalt kaks eri liiki reisiteenust</a:t>
            </a:r>
            <a:r>
              <a:rPr lang="et-EE" dirty="0"/>
              <a:t>, või</a:t>
            </a:r>
          </a:p>
          <a:p>
            <a:pPr marL="109728" indent="0">
              <a:lnSpc>
                <a:spcPct val="110000"/>
              </a:lnSpc>
              <a:spcBef>
                <a:spcPts val="0"/>
              </a:spcBef>
              <a:buNone/>
            </a:pPr>
            <a:r>
              <a:rPr lang="et-EE" dirty="0"/>
              <a:t>    ii) teenuseid pakutakse või müüakse</a:t>
            </a:r>
            <a:r>
              <a:rPr lang="et-EE" b="1" u="sng" dirty="0"/>
              <a:t> ühtse või koguhinnaga</a:t>
            </a:r>
            <a:r>
              <a:rPr lang="et-EE" dirty="0"/>
              <a:t>, või</a:t>
            </a:r>
          </a:p>
          <a:p>
            <a:pPr marL="109728" indent="0">
              <a:lnSpc>
                <a:spcPct val="110000"/>
              </a:lnSpc>
              <a:spcBef>
                <a:spcPts val="0"/>
              </a:spcBef>
              <a:buNone/>
            </a:pPr>
            <a:r>
              <a:rPr lang="et-EE" dirty="0"/>
              <a:t>    iii) teenuseid </a:t>
            </a:r>
            <a:r>
              <a:rPr lang="et-EE" b="1" u="sng" dirty="0"/>
              <a:t>reklaamitakse</a:t>
            </a:r>
            <a:r>
              <a:rPr lang="et-EE" dirty="0"/>
              <a:t> või müüakse mõiste „pakettreis“ või sarnase mõiste all, või</a:t>
            </a:r>
          </a:p>
          <a:p>
            <a:pPr marL="109728" indent="0">
              <a:lnSpc>
                <a:spcPct val="110000"/>
              </a:lnSpc>
              <a:spcBef>
                <a:spcPts val="0"/>
              </a:spcBef>
              <a:buNone/>
            </a:pPr>
            <a:r>
              <a:rPr lang="et-EE" dirty="0"/>
              <a:t>    iv) teenuseid </a:t>
            </a:r>
            <a:r>
              <a:rPr lang="et-EE" b="1" u="sng" dirty="0"/>
              <a:t>kombineeritakse pärast lepingu sõlmimist</a:t>
            </a:r>
            <a:r>
              <a:rPr lang="et-EE" dirty="0"/>
              <a:t>, reisijale antakse võimalus  </a:t>
            </a:r>
          </a:p>
          <a:p>
            <a:pPr marL="109728" indent="0">
              <a:lnSpc>
                <a:spcPct val="110000"/>
              </a:lnSpc>
              <a:spcBef>
                <a:spcPts val="0"/>
              </a:spcBef>
              <a:buNone/>
            </a:pPr>
            <a:r>
              <a:rPr lang="et-EE" dirty="0"/>
              <a:t>    valida teenused eri reisiteenuse liikide seast</a:t>
            </a:r>
          </a:p>
        </p:txBody>
      </p:sp>
    </p:spTree>
    <p:extLst>
      <p:ext uri="{BB962C8B-B14F-4D97-AF65-F5344CB8AC3E}">
        <p14:creationId xmlns:p14="http://schemas.microsoft.com/office/powerpoint/2010/main" val="376512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Pakettreis „</a:t>
            </a:r>
            <a:r>
              <a:rPr lang="et-EE" dirty="0" err="1"/>
              <a:t>click</a:t>
            </a:r>
            <a:r>
              <a:rPr lang="et-EE" dirty="0"/>
              <a:t> </a:t>
            </a:r>
            <a:r>
              <a:rPr lang="et-EE" dirty="0" err="1"/>
              <a:t>through</a:t>
            </a:r>
            <a:r>
              <a:rPr lang="et-EE" dirty="0"/>
              <a:t>“</a:t>
            </a:r>
          </a:p>
        </p:txBody>
      </p:sp>
      <p:sp>
        <p:nvSpPr>
          <p:cNvPr id="3" name="Sisu kohatäide 2"/>
          <p:cNvSpPr>
            <a:spLocks noGrp="1"/>
          </p:cNvSpPr>
          <p:nvPr>
            <p:ph idx="1"/>
          </p:nvPr>
        </p:nvSpPr>
        <p:spPr/>
        <p:txBody>
          <a:bodyPr>
            <a:noAutofit/>
          </a:bodyPr>
          <a:lstStyle/>
          <a:p>
            <a:r>
              <a:rPr lang="et-EE" sz="3200" b="1" u="sng" dirty="0"/>
              <a:t>Internetis broneerimise teel on </a:t>
            </a:r>
            <a:r>
              <a:rPr lang="et-EE" sz="3200" dirty="0"/>
              <a:t>eraldi ettevõtjatelt ostetud reisiteenuseid, kui ettevõtja, kellega sõlmiti esmane leping edastab teistele ettevõtjatele reisija nime, e-maili aadressi ja krediitkaardi andmed ja leping sõlmitakse hiljemalt </a:t>
            </a:r>
            <a:r>
              <a:rPr lang="et-EE" sz="3200" b="1" u="sng" dirty="0"/>
              <a:t>24 tundi pärast esimese reisiteenuse broneeringu kinnitamist</a:t>
            </a:r>
            <a:r>
              <a:rPr lang="et-EE" sz="3200" dirty="0"/>
              <a:t>.</a:t>
            </a:r>
          </a:p>
        </p:txBody>
      </p:sp>
    </p:spTree>
    <p:extLst>
      <p:ext uri="{BB962C8B-B14F-4D97-AF65-F5344CB8AC3E}">
        <p14:creationId xmlns:p14="http://schemas.microsoft.com/office/powerpoint/2010/main" val="3502951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5E08C-25DF-4DB6-A386-3960E1F5CE57}"/>
              </a:ext>
            </a:extLst>
          </p:cNvPr>
          <p:cNvSpPr>
            <a:spLocks noGrp="1"/>
          </p:cNvSpPr>
          <p:nvPr>
            <p:ph type="title"/>
          </p:nvPr>
        </p:nvSpPr>
        <p:spPr/>
        <p:txBody>
          <a:bodyPr/>
          <a:lstStyle/>
          <a:p>
            <a:pPr algn="ctr"/>
            <a:r>
              <a:rPr lang="et-EE" dirty="0"/>
              <a:t>PAKETTREISI VÕIMALIKUD TEENUSED</a:t>
            </a:r>
            <a:endParaRPr lang="en-GB" dirty="0"/>
          </a:p>
        </p:txBody>
      </p:sp>
      <p:sp>
        <p:nvSpPr>
          <p:cNvPr id="3" name="Content Placeholder 2">
            <a:extLst>
              <a:ext uri="{FF2B5EF4-FFF2-40B4-BE49-F238E27FC236}">
                <a16:creationId xmlns:a16="http://schemas.microsoft.com/office/drawing/2014/main" id="{9CBE335D-56B4-4265-B99D-B400F15FE6AD}"/>
              </a:ext>
            </a:extLst>
          </p:cNvPr>
          <p:cNvSpPr>
            <a:spLocks noGrp="1"/>
          </p:cNvSpPr>
          <p:nvPr>
            <p:ph idx="1"/>
          </p:nvPr>
        </p:nvSpPr>
        <p:spPr/>
        <p:txBody>
          <a:bodyPr/>
          <a:lstStyle/>
          <a:p>
            <a:r>
              <a:rPr lang="et-EE" dirty="0"/>
              <a:t>KONTSERDIPILETID</a:t>
            </a:r>
          </a:p>
          <a:p>
            <a:r>
              <a:rPr lang="et-EE" dirty="0"/>
              <a:t>EKSKURSIOONID, KÜLASTUSED</a:t>
            </a:r>
          </a:p>
          <a:p>
            <a:r>
              <a:rPr lang="et-EE" dirty="0"/>
              <a:t>SPORDIÜRITUSTE OSALUSED</a:t>
            </a:r>
          </a:p>
          <a:p>
            <a:r>
              <a:rPr lang="et-EE" dirty="0"/>
              <a:t>MÄEPILETID</a:t>
            </a:r>
          </a:p>
          <a:p>
            <a:r>
              <a:rPr lang="et-EE" dirty="0"/>
              <a:t>SPORDIVARUSTUSE RENT</a:t>
            </a:r>
          </a:p>
          <a:p>
            <a:r>
              <a:rPr lang="et-EE" dirty="0"/>
              <a:t>SPA HOOLITSUSED</a:t>
            </a:r>
          </a:p>
          <a:p>
            <a:r>
              <a:rPr lang="et-EE" dirty="0"/>
              <a:t>TASULISED SISSEPÄÄSUD</a:t>
            </a:r>
            <a:endParaRPr lang="en-GB" dirty="0"/>
          </a:p>
        </p:txBody>
      </p:sp>
    </p:spTree>
    <p:extLst>
      <p:ext uri="{BB962C8B-B14F-4D97-AF65-F5344CB8AC3E}">
        <p14:creationId xmlns:p14="http://schemas.microsoft.com/office/powerpoint/2010/main" val="2371773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0E9EC-5F55-4BC8-BEF0-B4885918FC97}"/>
              </a:ext>
            </a:extLst>
          </p:cNvPr>
          <p:cNvSpPr>
            <a:spLocks noGrp="1"/>
          </p:cNvSpPr>
          <p:nvPr>
            <p:ph type="title"/>
          </p:nvPr>
        </p:nvSpPr>
        <p:spPr/>
        <p:txBody>
          <a:bodyPr/>
          <a:lstStyle/>
          <a:p>
            <a:pPr algn="ctr"/>
            <a:r>
              <a:rPr lang="et-EE" dirty="0"/>
              <a:t>MITTEMÄÄRAVAD TEENUSED PAKETTREISI MÕISTES</a:t>
            </a:r>
            <a:endParaRPr lang="en-GB" dirty="0"/>
          </a:p>
        </p:txBody>
      </p:sp>
      <p:sp>
        <p:nvSpPr>
          <p:cNvPr id="3" name="Content Placeholder 2">
            <a:extLst>
              <a:ext uri="{FF2B5EF4-FFF2-40B4-BE49-F238E27FC236}">
                <a16:creationId xmlns:a16="http://schemas.microsoft.com/office/drawing/2014/main" id="{45C7C96E-ADD2-4E1F-B268-21696CB3129D}"/>
              </a:ext>
            </a:extLst>
          </p:cNvPr>
          <p:cNvSpPr>
            <a:spLocks noGrp="1"/>
          </p:cNvSpPr>
          <p:nvPr>
            <p:ph idx="1"/>
          </p:nvPr>
        </p:nvSpPr>
        <p:spPr/>
        <p:txBody>
          <a:bodyPr/>
          <a:lstStyle/>
          <a:p>
            <a:r>
              <a:rPr lang="et-EE" dirty="0"/>
              <a:t>REISIKINDLUSTUSTEENUS, AUTORENDI LISAKINDLUSTUSED</a:t>
            </a:r>
          </a:p>
          <a:p>
            <a:r>
              <a:rPr lang="et-EE" dirty="0"/>
              <a:t>TRANSPORDITEENUSED HOTELLI JA LENNUJAAMA VAHEL VMS KUI TRANSPORT ON KA PEAMINE TEENUS</a:t>
            </a:r>
          </a:p>
          <a:p>
            <a:r>
              <a:rPr lang="et-EE" dirty="0"/>
              <a:t>MAJUTUSE OSANA PAKUTAVAD SISSEPÄÄSUD JÕUSAALI, UJULASSE, SAUNA  SÖÖGID, JOOGID, TOITLUSTUS</a:t>
            </a:r>
          </a:p>
          <a:p>
            <a:r>
              <a:rPr lang="et-EE" dirty="0"/>
              <a:t>ÖÖBIMINE LIINIVEDU TEOSTAVAS TRANSPORDIVAHENDIS (V.A KRUIIS)</a:t>
            </a:r>
          </a:p>
          <a:p>
            <a:endParaRPr lang="en-GB" dirty="0"/>
          </a:p>
        </p:txBody>
      </p:sp>
    </p:spTree>
    <p:extLst>
      <p:ext uri="{BB962C8B-B14F-4D97-AF65-F5344CB8AC3E}">
        <p14:creationId xmlns:p14="http://schemas.microsoft.com/office/powerpoint/2010/main" val="42247902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850</TotalTime>
  <Words>623</Words>
  <Application>Microsoft Office PowerPoint</Application>
  <PresentationFormat>Widescreen</PresentationFormat>
  <Paragraphs>104</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Georgia</vt:lpstr>
      <vt:lpstr>Gill Sans MT</vt:lpstr>
      <vt:lpstr>Gallery</vt:lpstr>
      <vt:lpstr>    PAKETTREISIDIREKTIIV SE 492 TURISMISEADUS VÕLAÕIGUSSEADUS</vt:lpstr>
      <vt:lpstr>ulatus</vt:lpstr>
      <vt:lpstr>ulatus</vt:lpstr>
      <vt:lpstr>PEAMISED MÕJUD</vt:lpstr>
      <vt:lpstr>PAKETTREISI TEKKIMINE</vt:lpstr>
      <vt:lpstr>Pakettreis</vt:lpstr>
      <vt:lpstr>Pakettreis „click through“</vt:lpstr>
      <vt:lpstr>PAKETTREISI VÕIMALIKUD TEENUSED</vt:lpstr>
      <vt:lpstr>MITTEMÄÄRAVAD TEENUSED PAKETTREISI MÕISTES</vt:lpstr>
      <vt:lpstr>Seotud reisikorralduse teke</vt:lpstr>
      <vt:lpstr>Pakettreisi vastutus</vt:lpstr>
      <vt:lpstr>Seotud reisikorralduse vastutus</vt:lpstr>
      <vt:lpstr>PAKETTREIS VÕI SEOTUD REISIKORRALDUSTEENUS</vt:lpstr>
      <vt:lpstr>Väljavõte KOHUSTUSLIKust  LEPINGUEELsest teabest</vt:lpstr>
      <vt:lpstr> REISIJA ERAKORRALISED ASJAOLUD VÄLJAS  SEES ERAKORALISED ASJAOLUD REISITEEKONNAL JA SIHTKOHAS – KOGU TASU TAGASTAMINE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 492  PAKETTREISIDIREKTIIV</dc:title>
  <dc:creator>Indrek</dc:creator>
  <cp:lastModifiedBy>Indrek</cp:lastModifiedBy>
  <cp:revision>26</cp:revision>
  <dcterms:created xsi:type="dcterms:W3CDTF">2017-10-25T19:12:48Z</dcterms:created>
  <dcterms:modified xsi:type="dcterms:W3CDTF">2017-11-16T09:12:08Z</dcterms:modified>
</cp:coreProperties>
</file>