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5" r:id="rId3"/>
    <p:sldId id="303" r:id="rId4"/>
    <p:sldId id="304" r:id="rId5"/>
    <p:sldId id="330" r:id="rId6"/>
    <p:sldId id="335" r:id="rId7"/>
    <p:sldId id="332" r:id="rId8"/>
    <p:sldId id="333" r:id="rId9"/>
    <p:sldId id="329" r:id="rId10"/>
    <p:sldId id="331" r:id="rId11"/>
    <p:sldId id="342" r:id="rId12"/>
    <p:sldId id="343" r:id="rId13"/>
    <p:sldId id="344" r:id="rId14"/>
    <p:sldId id="337" r:id="rId15"/>
    <p:sldId id="338" r:id="rId16"/>
    <p:sldId id="339" r:id="rId17"/>
    <p:sldId id="340" r:id="rId18"/>
    <p:sldId id="341" r:id="rId19"/>
    <p:sldId id="336" r:id="rId20"/>
    <p:sldId id="287" r:id="rId21"/>
    <p:sldId id="276" r:id="rId22"/>
    <p:sldId id="259" r:id="rId23"/>
  </p:sldIdLst>
  <p:sldSz cx="9144000" cy="6858000" type="screen4x3"/>
  <p:notesSz cx="6858000" cy="9220200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eskmine laad 2 – rõh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Hele laad 3 – rõhk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e laad 1 – rõhk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4" autoAdjust="0"/>
    <p:restoredTop sz="86938" autoAdjust="0"/>
  </p:normalViewPr>
  <p:slideViewPr>
    <p:cSldViewPr>
      <p:cViewPr varScale="1">
        <p:scale>
          <a:sx n="80" d="100"/>
          <a:sy n="80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E8F01-04F7-4749-A7CE-00457DFDC8C1}" type="datetimeFigureOut">
              <a:rPr lang="et-EE" smtClean="0"/>
              <a:t>16.05.2017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84613" y="8757590"/>
            <a:ext cx="2971800" cy="4610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7968B-F6A7-4C27-8C31-2357F878663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092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BD7A1-33FA-4C4E-A589-1CCFC1D1D76F}" type="datetimeFigureOut">
              <a:rPr lang="et-EE" smtClean="0"/>
              <a:t>16.05.2017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354138" y="1152525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37063"/>
            <a:ext cx="5486400" cy="3630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75823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75823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86B33-3196-4F40-9151-DE27919C41D5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7338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sotsiaalministeerium.ee\dfs\kasutajad\Sander.Soorumaa\Desktop\Logo kodukas\tooinspekt_3lovi_es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9725"/>
            <a:ext cx="28797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115616" y="2130425"/>
            <a:ext cx="7342584" cy="1470025"/>
          </a:xfrm>
        </p:spPr>
        <p:txBody>
          <a:bodyPr>
            <a:normAutofit/>
          </a:bodyPr>
          <a:lstStyle>
            <a:lvl1pPr marL="0" indent="0" algn="l">
              <a:defRPr sz="36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115616" y="3886200"/>
            <a:ext cx="6656784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42792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4637112"/>
          </a:xfrm>
        </p:spPr>
        <p:txBody>
          <a:bodyPr>
            <a:normAutofit/>
          </a:bodyPr>
          <a:lstStyle>
            <a:lvl1pPr>
              <a:defRPr sz="2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spcBef>
                <a:spcPts val="400"/>
              </a:spcBef>
              <a:spcAft>
                <a:spcPts val="400"/>
              </a:spcAft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spcBef>
                <a:spcPts val="400"/>
              </a:spcBef>
              <a:spcAft>
                <a:spcPts val="400"/>
              </a:spcAft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spcBef>
                <a:spcPts val="400"/>
              </a:spcBef>
              <a:spcAft>
                <a:spcPts val="400"/>
              </a:spcAft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spcBef>
                <a:spcPts val="400"/>
              </a:spcBef>
              <a:spcAft>
                <a:spcPts val="400"/>
              </a:spcAft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A46C3-F209-4851-A297-76A1B343FA56}" type="datetimeFigureOut">
              <a:rPr lang="et-EE"/>
              <a:pPr>
                <a:defRPr/>
              </a:pPr>
              <a:t>16.05.2017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37F24-4F52-4C8E-A10F-30A4674A8B95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96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1115616" y="1600200"/>
            <a:ext cx="381642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76056" y="1600200"/>
            <a:ext cx="3610744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 dirty="0"/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C9D63-3994-4D03-9007-D21AD0468972}" type="datetimeFigureOut">
              <a:rPr lang="et-EE"/>
              <a:pPr>
                <a:defRPr/>
              </a:pPr>
              <a:t>16.05.2017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352B2-14C4-4080-8157-40621724B92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4991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 dirty="0"/>
          </a:p>
        </p:txBody>
      </p:sp>
      <p:sp>
        <p:nvSpPr>
          <p:cNvPr id="3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FF34D-8A70-4725-9C31-1D12C8FCCC86}" type="datetimeFigureOut">
              <a:rPr lang="et-EE"/>
              <a:pPr>
                <a:defRPr/>
              </a:pPr>
              <a:t>16.05.2017</a:t>
            </a:fld>
            <a:endParaRPr lang="et-EE"/>
          </a:p>
        </p:txBody>
      </p:sp>
      <p:sp>
        <p:nvSpPr>
          <p:cNvPr id="4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5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6C212-0CAA-474F-A62E-CBCA4E860A4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63459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A8DF-74A4-4909-BF4A-2E1CEBE94946}" type="datetimeFigureOut">
              <a:rPr lang="et-EE"/>
              <a:pPr>
                <a:defRPr/>
              </a:pPr>
              <a:t>16.05.2017</a:t>
            </a:fld>
            <a:endParaRPr lang="et-EE"/>
          </a:p>
        </p:txBody>
      </p:sp>
      <p:sp>
        <p:nvSpPr>
          <p:cNvPr id="3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4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2E51D-B648-434C-A607-EC008F29909B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2768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DE406-C683-4367-ACEC-44DA71BFB255}" type="datetimeFigureOut">
              <a:rPr lang="et-EE"/>
              <a:pPr>
                <a:defRPr/>
              </a:pPr>
              <a:t>16.05.2017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72E7-26EC-4778-BCC7-CC7A9E706A59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548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 smtClean="0"/>
              <a:t>Pildi lisamiseks klõpsake ikooni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22A04-C7C6-450C-A9F9-293D913F8374}" type="datetimeFigureOut">
              <a:rPr lang="et-EE"/>
              <a:pPr>
                <a:defRPr/>
              </a:pPr>
              <a:t>16.05.2017</a:t>
            </a:fld>
            <a:endParaRPr lang="et-EE"/>
          </a:p>
        </p:txBody>
      </p:sp>
      <p:sp>
        <p:nvSpPr>
          <p:cNvPr id="6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3E2EC-5A60-4136-933F-824787784A1D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4312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1ECB3-2F18-4EC4-98AA-64364B0D0AE3}" type="datetimeFigureOut">
              <a:rPr lang="et-EE"/>
              <a:pPr>
                <a:defRPr/>
              </a:pPr>
              <a:t>16.05.2017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8C3FD-E241-4556-BA0D-92DAE6B1BB2A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21805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ealkirja kohatäide 1"/>
          <p:cNvSpPr>
            <a:spLocks noGrp="1"/>
          </p:cNvSpPr>
          <p:nvPr>
            <p:ph type="title"/>
          </p:nvPr>
        </p:nvSpPr>
        <p:spPr bwMode="auto">
          <a:xfrm>
            <a:off x="1115616" y="274638"/>
            <a:ext cx="75711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t-EE" dirty="0" smtClean="0"/>
              <a:t>Muutke tiitli laadi</a:t>
            </a:r>
          </a:p>
        </p:txBody>
      </p:sp>
      <p:sp>
        <p:nvSpPr>
          <p:cNvPr id="1027" name="Teksti kohatäide 2"/>
          <p:cNvSpPr>
            <a:spLocks noGrp="1"/>
          </p:cNvSpPr>
          <p:nvPr>
            <p:ph type="body" idx="1"/>
          </p:nvPr>
        </p:nvSpPr>
        <p:spPr bwMode="auto">
          <a:xfrm>
            <a:off x="1115616" y="1600200"/>
            <a:ext cx="7571184" cy="4637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t-EE" dirty="0" smtClean="0"/>
              <a:t>Muutke teksti laade</a:t>
            </a:r>
          </a:p>
          <a:p>
            <a:pPr lvl="1"/>
            <a:r>
              <a:rPr lang="et-EE" dirty="0" smtClean="0"/>
              <a:t>Teine tase</a:t>
            </a:r>
          </a:p>
          <a:p>
            <a:pPr lvl="2"/>
            <a:r>
              <a:rPr lang="et-EE" dirty="0" smtClean="0"/>
              <a:t>Kolmas tase</a:t>
            </a:r>
          </a:p>
          <a:p>
            <a:pPr lvl="3"/>
            <a:r>
              <a:rPr lang="et-EE" dirty="0" smtClean="0"/>
              <a:t>Neljas tase</a:t>
            </a:r>
          </a:p>
          <a:p>
            <a:pPr lvl="4"/>
            <a:r>
              <a:rPr lang="et-EE" dirty="0" smtClean="0"/>
              <a:t>Viies tase</a:t>
            </a:r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CACA95-FC53-4919-BF2B-55ADA9EC51F0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2" r:id="rId2"/>
    <p:sldLayoutId id="2147483674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rtl="0" eaLnBrk="1" fontAlgn="base" hangingPunct="1">
        <a:spcBef>
          <a:spcPts val="400"/>
        </a:spcBef>
        <a:spcAft>
          <a:spcPts val="400"/>
        </a:spcAft>
        <a:buFont typeface="Arial" charset="0"/>
        <a:buChar char="•"/>
        <a:defRPr sz="2000" kern="1200" baseline="0">
          <a:solidFill>
            <a:srgbClr val="006EB5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rtl="0" eaLnBrk="1" fontAlgn="base" hangingPunct="1">
        <a:spcBef>
          <a:spcPts val="400"/>
        </a:spcBef>
        <a:spcAft>
          <a:spcPts val="400"/>
        </a:spcAft>
        <a:buFont typeface="Arial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rtl="0" eaLnBrk="1" fontAlgn="base" hangingPunct="1">
        <a:spcBef>
          <a:spcPts val="400"/>
        </a:spcBef>
        <a:spcAft>
          <a:spcPts val="400"/>
        </a:spcAft>
        <a:buFont typeface="Arial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.ee/" TargetMode="External"/><Relationship Id="rId2" Type="http://schemas.openxmlformats.org/officeDocument/2006/relationships/hyperlink" Target="http://www.t&#246;&#246;elu.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hyperlink" Target="mailto:jurist@ti.ee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alkiri 3"/>
          <p:cNvSpPr>
            <a:spLocks noGrp="1"/>
          </p:cNvSpPr>
          <p:nvPr>
            <p:ph type="ctrTitle"/>
          </p:nvPr>
        </p:nvSpPr>
        <p:spPr>
          <a:xfrm>
            <a:off x="1115616" y="2001781"/>
            <a:ext cx="7342584" cy="1470025"/>
          </a:xfrm>
        </p:spPr>
        <p:txBody>
          <a:bodyPr>
            <a:noAutofit/>
          </a:bodyPr>
          <a:lstStyle/>
          <a:p>
            <a:r>
              <a:rPr lang="et-EE" sz="4800" dirty="0" smtClean="0">
                <a:latin typeface="Calibri Light" panose="020F0302020204030204" pitchFamily="34" charset="0"/>
              </a:rPr>
              <a:t>TÖÖ- JA PUHKEAEG</a:t>
            </a:r>
            <a:endParaRPr lang="et-EE" sz="4800" dirty="0">
              <a:latin typeface="Calibri Light" panose="020F0302020204030204" pitchFamily="34" charset="0"/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Kaire Saarep</a:t>
            </a:r>
          </a:p>
          <a:p>
            <a:r>
              <a:rPr lang="et-EE" dirty="0" smtClean="0">
                <a:solidFill>
                  <a:schemeClr val="tx1"/>
                </a:solidFill>
              </a:rPr>
              <a:t>nõustamisjurist</a:t>
            </a:r>
            <a:endParaRPr lang="et-EE" dirty="0">
              <a:solidFill>
                <a:schemeClr val="tx1"/>
              </a:solidFill>
            </a:endParaRPr>
          </a:p>
          <a:p>
            <a:r>
              <a:rPr lang="et-EE" dirty="0" smtClean="0">
                <a:solidFill>
                  <a:schemeClr val="tx1"/>
                </a:solidFill>
              </a:rPr>
              <a:t>17</a:t>
            </a:r>
            <a:r>
              <a:rPr lang="et-EE" dirty="0" smtClean="0">
                <a:solidFill>
                  <a:schemeClr val="tx1"/>
                </a:solidFill>
              </a:rPr>
              <a:t>.05.2017</a:t>
            </a:r>
            <a:endParaRPr lang="et-EE" dirty="0" smtClean="0">
              <a:solidFill>
                <a:schemeClr val="tx1"/>
              </a:solidFill>
            </a:endParaRPr>
          </a:p>
        </p:txBody>
      </p:sp>
      <p:pic>
        <p:nvPicPr>
          <p:cNvPr id="2" name="Pilt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0941" y="404664"/>
            <a:ext cx="2067922" cy="1152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>
                <a:latin typeface="Calibri Light" panose="020F0302020204030204" pitchFamily="34" charset="0"/>
              </a:rPr>
              <a:t>TÖÖAJA </a:t>
            </a:r>
            <a:r>
              <a:rPr lang="et-EE" sz="4000" b="1" dirty="0" smtClean="0">
                <a:latin typeface="Calibri Light" panose="020F0302020204030204" pitchFamily="34" charset="0"/>
              </a:rPr>
              <a:t>PIIRANG</a:t>
            </a:r>
            <a:r>
              <a:rPr lang="et-EE" sz="2700" dirty="0" smtClean="0">
                <a:latin typeface="Calibri Light" panose="020F0302020204030204" pitchFamily="34" charset="0"/>
              </a:rPr>
              <a:t/>
            </a:r>
            <a:br>
              <a:rPr lang="et-EE" sz="2700" dirty="0" smtClean="0">
                <a:latin typeface="Calibri Light" panose="020F0302020204030204" pitchFamily="34" charset="0"/>
              </a:rPr>
            </a:br>
            <a:r>
              <a:rPr lang="et-EE" sz="2700" dirty="0" smtClean="0">
                <a:latin typeface="Calibri Light" panose="020F0302020204030204" pitchFamily="34" charset="0"/>
              </a:rPr>
              <a:t> </a:t>
            </a:r>
            <a:r>
              <a:rPr lang="et-EE" sz="2400" dirty="0">
                <a:latin typeface="Calibri Light" panose="020F0302020204030204" pitchFamily="34" charset="0"/>
              </a:rPr>
              <a:t>IGAPÄEVANE </a:t>
            </a:r>
            <a:r>
              <a:rPr lang="et-EE" sz="2400" dirty="0" smtClean="0">
                <a:latin typeface="Calibri Light" panose="020F0302020204030204" pitchFamily="34" charset="0"/>
              </a:rPr>
              <a:t>PUHKEAEG </a:t>
            </a:r>
            <a:r>
              <a:rPr lang="et-EE" sz="2400" b="1" dirty="0" smtClean="0">
                <a:latin typeface="Calibri Light" panose="020F0302020204030204" pitchFamily="34" charset="0"/>
              </a:rPr>
              <a:t>- </a:t>
            </a:r>
            <a:r>
              <a:rPr lang="et-EE" sz="24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ERAND</a:t>
            </a:r>
            <a:endParaRPr lang="et-EE" sz="24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t-EE" sz="1600" dirty="0" smtClean="0">
                <a:latin typeface="Calibri Light" panose="020F0302020204030204" pitchFamily="34" charset="0"/>
              </a:rPr>
              <a:t>TLS </a:t>
            </a:r>
            <a:r>
              <a:rPr lang="et-EE" sz="1600" dirty="0">
                <a:latin typeface="Calibri Light" panose="020F0302020204030204" pitchFamily="34" charset="0"/>
              </a:rPr>
              <a:t>§ 51 lg 3 </a:t>
            </a:r>
            <a:r>
              <a:rPr lang="et-EE" sz="1600" dirty="0" smtClean="0">
                <a:latin typeface="Calibri Light" panose="020F0302020204030204" pitchFamily="34" charset="0"/>
              </a:rPr>
              <a:t>alusel võib töötaja töötada kuni 24-tunnises vahetuses, </a:t>
            </a:r>
            <a:r>
              <a:rPr lang="et-EE" sz="1600" dirty="0">
                <a:latin typeface="Calibri Light" panose="020F0302020204030204" pitchFamily="34" charset="0"/>
              </a:rPr>
              <a:t>kui </a:t>
            </a:r>
            <a:r>
              <a:rPr lang="et-EE" sz="1600" dirty="0" smtClean="0">
                <a:latin typeface="Calibri Light" panose="020F0302020204030204" pitchFamily="34" charset="0"/>
              </a:rPr>
              <a:t>samal ajal on täidetud järgmised tingimused</a:t>
            </a:r>
            <a:r>
              <a:rPr lang="et-EE" sz="1600" dirty="0" smtClean="0">
                <a:latin typeface="Calibri Light" panose="020F0302020204030204" pitchFamily="34" charset="0"/>
              </a:rPr>
              <a:t>:</a:t>
            </a:r>
            <a:endParaRPr lang="et-EE" sz="1600" dirty="0">
              <a:latin typeface="Calibri Light" panose="020F0302020204030204" pitchFamily="34" charset="0"/>
            </a:endParaRPr>
          </a:p>
          <a:p>
            <a:pPr algn="just"/>
            <a:r>
              <a:rPr lang="et-EE" sz="1600" dirty="0">
                <a:latin typeface="Calibri Light" panose="020F0302020204030204" pitchFamily="34" charset="0"/>
              </a:rPr>
              <a:t>on tegemist direktiivi 2003/88 art 17 </a:t>
            </a:r>
            <a:r>
              <a:rPr lang="et-EE" sz="1600" dirty="0" smtClean="0">
                <a:latin typeface="Calibri Light" panose="020F0302020204030204" pitchFamily="34" charset="0"/>
              </a:rPr>
              <a:t>lg-</a:t>
            </a:r>
            <a:r>
              <a:rPr lang="et-EE" sz="1600" dirty="0" err="1" smtClean="0">
                <a:latin typeface="Calibri Light" panose="020F0302020204030204" pitchFamily="34" charset="0"/>
              </a:rPr>
              <a:t>tes</a:t>
            </a:r>
            <a:r>
              <a:rPr lang="et-EE" sz="1600" dirty="0" smtClean="0">
                <a:latin typeface="Calibri Light" panose="020F0302020204030204" pitchFamily="34" charset="0"/>
              </a:rPr>
              <a:t> 3 ja 4 </a:t>
            </a:r>
            <a:r>
              <a:rPr lang="et-EE" sz="1600" dirty="0">
                <a:latin typeface="Calibri Light" panose="020F0302020204030204" pitchFamily="34" charset="0"/>
              </a:rPr>
              <a:t>nimetatud </a:t>
            </a:r>
            <a:r>
              <a:rPr lang="et-EE" sz="1600" dirty="0" smtClean="0">
                <a:latin typeface="Calibri Light" panose="020F0302020204030204" pitchFamily="34" charset="0"/>
              </a:rPr>
              <a:t>juhtumitega (nt sadama- ja lennuvälja töö, põllumajandus ja turism, tööstusharud, kus ei saa tööd tehnilistel põhjustel katkestada);</a:t>
            </a:r>
            <a:endParaRPr lang="et-EE" sz="1600" dirty="0">
              <a:latin typeface="Calibri Light" panose="020F0302020204030204" pitchFamily="34" charset="0"/>
            </a:endParaRPr>
          </a:p>
          <a:p>
            <a:pPr algn="just"/>
            <a:r>
              <a:rPr lang="et-EE" sz="1600" dirty="0" smtClean="0">
                <a:latin typeface="Calibri Light" panose="020F0302020204030204" pitchFamily="34" charset="0"/>
              </a:rPr>
              <a:t>Vastav kokkulepe on sõlmitud tööandja ja töötajate esindaja vahel kollektiivlepingus:</a:t>
            </a:r>
          </a:p>
          <a:p>
            <a:pPr algn="just"/>
            <a:r>
              <a:rPr lang="et-EE" sz="1600" dirty="0" smtClean="0">
                <a:latin typeface="Calibri Light" panose="020F0302020204030204" pitchFamily="34" charset="0"/>
              </a:rPr>
              <a:t>Tööandja koostatud töökeskkonna riskianalüüsist  nähtu, et selline töö ei kahjusta töötaja tervis ja </a:t>
            </a:r>
            <a:r>
              <a:rPr lang="et-EE" sz="1600" dirty="0" smtClean="0">
                <a:latin typeface="Calibri Light" panose="020F0302020204030204" pitchFamily="34" charset="0"/>
              </a:rPr>
              <a:t>ohutust</a:t>
            </a:r>
            <a:endParaRPr lang="et-EE" sz="1600" dirty="0">
              <a:latin typeface="Calibri Light" panose="020F0302020204030204" pitchFamily="34" charset="0"/>
            </a:endParaRPr>
          </a:p>
          <a:p>
            <a:pPr algn="just"/>
            <a:r>
              <a:rPr lang="et-EE" sz="1600" dirty="0">
                <a:latin typeface="Calibri Light" panose="020F0302020204030204" pitchFamily="34" charset="0"/>
              </a:rPr>
              <a:t>TLS § 51 lg 4 </a:t>
            </a:r>
            <a:r>
              <a:rPr lang="et-EE" sz="1600" dirty="0" smtClean="0">
                <a:latin typeface="Calibri Light" panose="020F0302020204030204" pitchFamily="34" charset="0"/>
              </a:rPr>
              <a:t>alusel</a:t>
            </a:r>
            <a:r>
              <a:rPr lang="et-EE" sz="1600" dirty="0">
                <a:latin typeface="Calibri Light" panose="020F0302020204030204" pitchFamily="34" charset="0"/>
              </a:rPr>
              <a:t> </a:t>
            </a:r>
            <a:r>
              <a:rPr lang="et-EE" sz="1600" dirty="0" smtClean="0">
                <a:latin typeface="Calibri Light" panose="020F0302020204030204" pitchFamily="34" charset="0"/>
              </a:rPr>
              <a:t>võivad 24-tunnises vahetuse töötada tervishoiu- ja hoolekandetöötajad, kui tööandja </a:t>
            </a:r>
            <a:r>
              <a:rPr lang="et-EE" sz="1600" dirty="0">
                <a:latin typeface="Calibri Light" panose="020F0302020204030204" pitchFamily="34" charset="0"/>
              </a:rPr>
              <a:t>koostatud töökeskkonna riskianalüüsist  nähtu, et selline töö ei kahjusta töötaja tervis ja </a:t>
            </a:r>
            <a:r>
              <a:rPr lang="et-EE" sz="1600" dirty="0" smtClean="0">
                <a:latin typeface="Calibri Light" panose="020F0302020204030204" pitchFamily="34" charset="0"/>
              </a:rPr>
              <a:t>ohutust</a:t>
            </a:r>
            <a:endParaRPr lang="et-EE" sz="1600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endParaRPr lang="et-EE" sz="1600" dirty="0">
              <a:latin typeface="Calibri Light" panose="020F03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10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511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4400" b="1" dirty="0">
                <a:latin typeface="Calibri Light" panose="020F0302020204030204" pitchFamily="34" charset="0"/>
              </a:rPr>
              <a:t>TÖÖAJA PIIRANG</a:t>
            </a:r>
            <a:r>
              <a:rPr lang="et-EE" dirty="0">
                <a:latin typeface="Calibri Light" panose="020F0302020204030204" pitchFamily="34" charset="0"/>
              </a:rPr>
              <a:t/>
            </a:r>
            <a:br>
              <a:rPr lang="et-EE" dirty="0">
                <a:latin typeface="Calibri Light" panose="020F0302020204030204" pitchFamily="34" charset="0"/>
              </a:rPr>
            </a:br>
            <a:r>
              <a:rPr lang="et-EE" sz="2700" dirty="0">
                <a:latin typeface="Calibri Light" panose="020F0302020204030204" pitchFamily="34" charset="0"/>
              </a:rPr>
              <a:t> IGAPÄEVANE PUHKEAEG - </a:t>
            </a:r>
            <a:r>
              <a:rPr lang="et-EE" sz="2700" b="1" dirty="0">
                <a:solidFill>
                  <a:srgbClr val="FF0000"/>
                </a:solidFill>
                <a:latin typeface="Calibri Light" panose="020F0302020204030204" pitchFamily="34" charset="0"/>
              </a:rPr>
              <a:t>ERAND</a:t>
            </a:r>
            <a:endParaRPr lang="et-EE" sz="2700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t-EE" b="1" dirty="0">
                <a:solidFill>
                  <a:srgbClr val="FF0000"/>
                </a:solidFill>
                <a:latin typeface="Calibri Light" panose="020F0302020204030204" pitchFamily="34" charset="0"/>
              </a:rPr>
              <a:t>NB!</a:t>
            </a:r>
            <a:r>
              <a:rPr lang="et-EE" dirty="0">
                <a:solidFill>
                  <a:srgbClr val="FF0000"/>
                </a:solidFill>
                <a:latin typeface="Calibri Light" panose="020F0302020204030204" pitchFamily="34" charset="0"/>
              </a:rPr>
              <a:t> </a:t>
            </a:r>
            <a:r>
              <a:rPr lang="et-EE" dirty="0">
                <a:latin typeface="Calibri Light" panose="020F0302020204030204" pitchFamily="34" charset="0"/>
              </a:rPr>
              <a:t>§ 51 lg 5 alusel täiendav vaba aeg 13 töötunni ületamisel</a:t>
            </a:r>
            <a:r>
              <a:rPr lang="et-EE" dirty="0" smtClean="0">
                <a:latin typeface="Calibri Light" panose="020F03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t-EE" sz="1600" dirty="0" smtClean="0">
                <a:latin typeface="Calibri Light" panose="020F0302020204030204" pitchFamily="34" charset="0"/>
              </a:rPr>
              <a:t>Tööandja </a:t>
            </a:r>
            <a:r>
              <a:rPr lang="et-EE" sz="1600" dirty="0">
                <a:latin typeface="Calibri Light" panose="020F0302020204030204" pitchFamily="34" charset="0"/>
              </a:rPr>
              <a:t>annab töötajale, kes töötab 24-tunnise ajavahemiku jooksul rohkem kui 13 tundi, vahetult pärast tööpäeva lõppu täiendavat vaba aega võrdselt 13 töötundi ületanud tundide arvuga. Kokkulepe, millega 13 tundi ületav töö hüvitatakse rahas, on tühine.</a:t>
            </a:r>
          </a:p>
          <a:p>
            <a:pPr marL="0" indent="0" algn="just">
              <a:buNone/>
            </a:pPr>
            <a:r>
              <a:rPr lang="et-EE" dirty="0">
                <a:latin typeface="Calibri Light" panose="020F0302020204030204" pitchFamily="34" charset="0"/>
              </a:rPr>
              <a:t>NÄIDE</a:t>
            </a:r>
            <a:r>
              <a:rPr lang="et-EE" b="1" dirty="0">
                <a:latin typeface="Calibri Light" panose="020F0302020204030204" pitchFamily="34" charset="0"/>
              </a:rPr>
              <a:t>: </a:t>
            </a:r>
            <a:r>
              <a:rPr lang="et-EE" dirty="0">
                <a:latin typeface="Calibri Light" panose="020F0302020204030204" pitchFamily="34" charset="0"/>
              </a:rPr>
              <a:t>Töötaja tööpäev kestab 15 tundi. Järgmine tööpäev võib kõige varasemalt alata </a:t>
            </a:r>
            <a:r>
              <a:rPr lang="et-EE" b="1" dirty="0">
                <a:solidFill>
                  <a:srgbClr val="FF0000"/>
                </a:solidFill>
                <a:latin typeface="Calibri Light" panose="020F0302020204030204" pitchFamily="34" charset="0"/>
              </a:rPr>
              <a:t>11 + 2 = 13 tunni pärast</a:t>
            </a:r>
            <a:r>
              <a:rPr lang="et-EE" dirty="0">
                <a:latin typeface="Calibri Light" panose="020F0302020204030204" pitchFamily="34" charset="0"/>
              </a:rPr>
              <a:t>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886057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4400" b="1" dirty="0">
                <a:latin typeface="Calibri Light" panose="020F0302020204030204" pitchFamily="34" charset="0"/>
              </a:rPr>
              <a:t>TÖÖAJA PIIRANG</a:t>
            </a:r>
            <a:r>
              <a:rPr lang="et-EE" dirty="0">
                <a:latin typeface="Calibri Light" panose="020F0302020204030204" pitchFamily="34" charset="0"/>
              </a:rPr>
              <a:t/>
            </a:r>
            <a:br>
              <a:rPr lang="et-EE" dirty="0">
                <a:latin typeface="Calibri Light" panose="020F0302020204030204" pitchFamily="34" charset="0"/>
              </a:rPr>
            </a:br>
            <a:r>
              <a:rPr lang="et-EE" dirty="0">
                <a:latin typeface="Calibri Light" panose="020F0302020204030204" pitchFamily="34" charset="0"/>
              </a:rPr>
              <a:t> </a:t>
            </a:r>
            <a:r>
              <a:rPr lang="et-EE" sz="2700" dirty="0">
                <a:latin typeface="Calibri Light" panose="020F0302020204030204" pitchFamily="34" charset="0"/>
              </a:rPr>
              <a:t>IGAPÄEVANE PUHKEAEG - </a:t>
            </a:r>
            <a:r>
              <a:rPr lang="et-EE" sz="2700" b="1" dirty="0">
                <a:solidFill>
                  <a:srgbClr val="FF0000"/>
                </a:solidFill>
                <a:latin typeface="Calibri Light" panose="020F0302020204030204" pitchFamily="34" charset="0"/>
              </a:rPr>
              <a:t>ERAND</a:t>
            </a:r>
            <a:endParaRPr lang="et-EE" sz="2700" b="1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t-EE" dirty="0" smtClean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et-EE" dirty="0" smtClean="0">
                <a:latin typeface="Calibri Light" panose="020F0302020204030204" pitchFamily="34" charset="0"/>
              </a:rPr>
              <a:t>Käesoleva </a:t>
            </a:r>
            <a:r>
              <a:rPr lang="et-EE" dirty="0">
                <a:latin typeface="Calibri Light" panose="020F0302020204030204" pitchFamily="34" charset="0"/>
              </a:rPr>
              <a:t>paragrahvi lõikes 1 nimetatud puhkeaega võib jagada osadeks töölepingu või kollektiivlepinguga Euroopa Nõukogu direktiivi 2003/88/EÜ tööaja korralduse teatavate aspektide kohta (ELT L 299, 18.11.2003, lk 9–19) artikli 17 lõigetes 3 ja 4 nimetatud juhtudel ning tingimusel, et ühe puhkeaja osa kestus on vähemalt kuus järjestikust tundi ja töötamine ei kahjusta töötaja tervist ning ohutust</a:t>
            </a:r>
            <a:r>
              <a:rPr lang="et-EE" dirty="0" smtClean="0">
                <a:latin typeface="Calibri Light" panose="020F0302020204030204" pitchFamily="34" charset="0"/>
              </a:rPr>
              <a:t>. TLS § </a:t>
            </a:r>
            <a:r>
              <a:rPr lang="et-EE" dirty="0">
                <a:latin typeface="Calibri Light" panose="020F0302020204030204" pitchFamily="34" charset="0"/>
              </a:rPr>
              <a:t>51 </a:t>
            </a:r>
            <a:r>
              <a:rPr lang="et-EE" dirty="0" smtClean="0">
                <a:latin typeface="Calibri Light" panose="020F0302020204030204" pitchFamily="34" charset="0"/>
              </a:rPr>
              <a:t>lg 6 </a:t>
            </a:r>
          </a:p>
          <a:p>
            <a:pPr marL="0" indent="0" algn="just">
              <a:buNone/>
            </a:pPr>
            <a:endParaRPr lang="et-EE" dirty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endParaRPr lang="et-E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280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sz="4400" b="1" dirty="0">
                <a:latin typeface="Calibri Light" panose="020F0302020204030204" pitchFamily="34" charset="0"/>
              </a:rPr>
              <a:t>TÖÖAJA PIIRANG</a:t>
            </a:r>
            <a:r>
              <a:rPr lang="et-EE" dirty="0">
                <a:latin typeface="Calibri Light" panose="020F0302020204030204" pitchFamily="34" charset="0"/>
              </a:rPr>
              <a:t/>
            </a:r>
            <a:br>
              <a:rPr lang="et-EE" dirty="0">
                <a:latin typeface="Calibri Light" panose="020F0302020204030204" pitchFamily="34" charset="0"/>
              </a:rPr>
            </a:br>
            <a:r>
              <a:rPr lang="et-EE" dirty="0">
                <a:latin typeface="Calibri Light" panose="020F0302020204030204" pitchFamily="34" charset="0"/>
              </a:rPr>
              <a:t> </a:t>
            </a:r>
            <a:r>
              <a:rPr lang="et-EE" sz="2700" dirty="0">
                <a:latin typeface="Calibri Light" panose="020F0302020204030204" pitchFamily="34" charset="0"/>
              </a:rPr>
              <a:t>IGAPÄEVANE PUHKEAEG - </a:t>
            </a:r>
            <a:r>
              <a:rPr lang="et-EE" sz="2700" b="1" dirty="0">
                <a:solidFill>
                  <a:srgbClr val="FF0000"/>
                </a:solidFill>
                <a:latin typeface="Calibri Light" panose="020F0302020204030204" pitchFamily="34" charset="0"/>
              </a:rPr>
              <a:t>ERAND</a:t>
            </a:r>
            <a:endParaRPr lang="et-EE" sz="27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t-EE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NÄIDE</a:t>
            </a:r>
          </a:p>
          <a:p>
            <a:pPr marL="0" indent="0" algn="just">
              <a:buNone/>
            </a:pPr>
            <a:r>
              <a:rPr lang="et-EE" dirty="0" smtClean="0">
                <a:latin typeface="Calibri Light" panose="020F0302020204030204" pitchFamily="34" charset="0"/>
              </a:rPr>
              <a:t>Töötaja on piimatööstuses ametis juustumeistrina. Iga juustupartii valmistamisega peab tegelema konkreetne brigaad, kes on tööprotsessiga seotud algusest lõpuni ega saa ülesandeid vahepeal teistele töötajatele üle anda</a:t>
            </a: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846145"/>
              </p:ext>
            </p:extLst>
          </p:nvPr>
        </p:nvGraphicFramePr>
        <p:xfrm>
          <a:off x="1403648" y="3940731"/>
          <a:ext cx="6096000" cy="25958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60240"/>
                <a:gridCol w="3935760"/>
              </a:tblGrid>
              <a:tr h="370840">
                <a:tc>
                  <a:txBody>
                    <a:bodyPr/>
                    <a:lstStyle/>
                    <a:p>
                      <a:r>
                        <a:rPr lang="et-EE" b="0" dirty="0" smtClean="0">
                          <a:latin typeface="Calibri Light" panose="020F0302020204030204" pitchFamily="34" charset="0"/>
                        </a:rPr>
                        <a:t>5 tundi </a:t>
                      </a:r>
                      <a:r>
                        <a:rPr lang="et-EE" b="0" dirty="0" smtClean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</a:rPr>
                        <a:t>TÖÖL</a:t>
                      </a:r>
                      <a:endParaRPr lang="et-EE" b="0" dirty="0">
                        <a:solidFill>
                          <a:schemeClr val="tx1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Calibri Light" panose="020F0302020204030204" pitchFamily="34" charset="0"/>
                        </a:rPr>
                        <a:t>6 tundi </a:t>
                      </a:r>
                      <a:r>
                        <a:rPr lang="et-EE" dirty="0" smtClean="0">
                          <a:solidFill>
                            <a:srgbClr val="C00000"/>
                          </a:solidFill>
                          <a:latin typeface="Calibri Light" panose="020F0302020204030204" pitchFamily="34" charset="0"/>
                        </a:rPr>
                        <a:t>PUHKEAEG</a:t>
                      </a:r>
                      <a:endParaRPr lang="et-EE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Calibri Light" panose="020F0302020204030204" pitchFamily="34" charset="0"/>
                        </a:rPr>
                        <a:t>3 tundi TÖÖL</a:t>
                      </a:r>
                      <a:endParaRPr lang="et-EE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Calibri Light" panose="020F0302020204030204" pitchFamily="34" charset="0"/>
                        </a:rPr>
                        <a:t>3 tundi</a:t>
                      </a:r>
                      <a:r>
                        <a:rPr lang="et-EE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t-EE" dirty="0" smtClean="0">
                          <a:solidFill>
                            <a:srgbClr val="C00000"/>
                          </a:solidFill>
                          <a:latin typeface="Calibri Light" panose="020F0302020204030204" pitchFamily="34" charset="0"/>
                        </a:rPr>
                        <a:t>PUHKEAEG</a:t>
                      </a:r>
                      <a:endParaRPr lang="et-EE" dirty="0">
                        <a:solidFill>
                          <a:srgbClr val="C00000"/>
                        </a:solidFill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t-EE" dirty="0" smtClean="0">
                          <a:latin typeface="Calibri Light" panose="020F0302020204030204" pitchFamily="34" charset="0"/>
                        </a:rPr>
                        <a:t>Puhkeaeg kokku</a:t>
                      </a:r>
                      <a:r>
                        <a:rPr lang="et-EE" baseline="0" dirty="0" smtClean="0">
                          <a:latin typeface="Calibri Light" panose="020F0302020204030204" pitchFamily="34" charset="0"/>
                        </a:rPr>
                        <a:t> vähemalt 11 tundi</a:t>
                      </a:r>
                      <a:endParaRPr lang="et-EE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dirty="0" smtClean="0">
                          <a:latin typeface="Calibri Light" panose="020F0302020204030204" pitchFamily="34" charset="0"/>
                        </a:rPr>
                        <a:t>2 tundi TÖÖL</a:t>
                      </a:r>
                      <a:endParaRPr lang="et-EE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dirty="0" smtClean="0">
                          <a:latin typeface="Calibri Light" panose="020F0302020204030204" pitchFamily="34" charset="0"/>
                        </a:rPr>
                        <a:t>5 tundi </a:t>
                      </a:r>
                      <a:r>
                        <a:rPr lang="et-EE" dirty="0" smtClean="0">
                          <a:solidFill>
                            <a:srgbClr val="C00000"/>
                          </a:solidFill>
                          <a:latin typeface="Calibri Light" panose="020F0302020204030204" pitchFamily="34" charset="0"/>
                        </a:rPr>
                        <a:t>PUHKEAEG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t-EE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t-EE" b="1" dirty="0" smtClean="0">
                          <a:latin typeface="Calibri Light" panose="020F0302020204030204" pitchFamily="34" charset="0"/>
                        </a:rPr>
                        <a:t>KOKKU: 24 TUNDI</a:t>
                      </a:r>
                      <a:endParaRPr lang="et-EE" b="1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 dirty="0">
                        <a:latin typeface="Calibri Light" panose="020F03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Sirge noolkonnektor 5"/>
          <p:cNvCxnSpPr/>
          <p:nvPr/>
        </p:nvCxnSpPr>
        <p:spPr>
          <a:xfrm flipH="1" flipV="1">
            <a:off x="3275856" y="4509120"/>
            <a:ext cx="864096" cy="7295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irge noolkonnektor 6"/>
          <p:cNvCxnSpPr/>
          <p:nvPr/>
        </p:nvCxnSpPr>
        <p:spPr>
          <a:xfrm flipH="1" flipV="1">
            <a:off x="3275856" y="5238671"/>
            <a:ext cx="864096" cy="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irge noolkonnektor 9"/>
          <p:cNvCxnSpPr/>
          <p:nvPr/>
        </p:nvCxnSpPr>
        <p:spPr>
          <a:xfrm flipH="1">
            <a:off x="3275856" y="5238671"/>
            <a:ext cx="864096" cy="7835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5314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smtClean="0">
                <a:latin typeface="Calibri Light" panose="020F0302020204030204" pitchFamily="34" charset="0"/>
              </a:rPr>
              <a:t>OLUKORRAD, MILLAL SAAB ÜLETUNNITÖÖD NÕUDA</a:t>
            </a:r>
            <a:endParaRPr lang="et-EE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t-EE" sz="2800" dirty="0" smtClean="0">
              <a:latin typeface="Calibri Light" panose="020F0302020204030204" pitchFamily="34" charset="0"/>
            </a:endParaRPr>
          </a:p>
          <a:p>
            <a:pPr algn="just"/>
            <a:r>
              <a:rPr lang="et-EE" sz="2800" dirty="0" smtClean="0">
                <a:latin typeface="Calibri Light" panose="020F0302020204030204" pitchFamily="34" charset="0"/>
              </a:rPr>
              <a:t>Tööandja saab </a:t>
            </a:r>
            <a:r>
              <a:rPr lang="et-EE" sz="2800" dirty="0" err="1">
                <a:latin typeface="Calibri Light" panose="020F0302020204030204" pitchFamily="34" charset="0"/>
              </a:rPr>
              <a:t>ületunnitööd</a:t>
            </a:r>
            <a:r>
              <a:rPr lang="et-EE" sz="2800" dirty="0">
                <a:latin typeface="Calibri Light" panose="020F0302020204030204" pitchFamily="34" charset="0"/>
              </a:rPr>
              <a:t> nõuda </a:t>
            </a:r>
            <a:r>
              <a:rPr lang="et-EE" sz="2800" dirty="0" smtClean="0">
                <a:latin typeface="Calibri Light" panose="020F0302020204030204" pitchFamily="34" charset="0"/>
              </a:rPr>
              <a:t>erandjuhtudel</a:t>
            </a:r>
            <a:r>
              <a:rPr lang="et-EE" sz="2800" dirty="0">
                <a:latin typeface="Calibri Light" panose="020F0302020204030204" pitchFamily="34" charset="0"/>
              </a:rPr>
              <a:t>, kui selle tegemine on </a:t>
            </a:r>
            <a:r>
              <a:rPr lang="et-EE" sz="2800" dirty="0" smtClean="0">
                <a:latin typeface="Calibri Light" panose="020F0302020204030204" pitchFamily="34" charset="0"/>
              </a:rPr>
              <a:t>vajalik ettenägematutel asjaoludel, eelkõige kahju ärahoidmiseks - </a:t>
            </a:r>
            <a:r>
              <a:rPr lang="et-EE" sz="2000" dirty="0" smtClean="0">
                <a:latin typeface="Calibri Light" panose="020F0302020204030204" pitchFamily="34" charset="0"/>
              </a:rPr>
              <a:t>TLS </a:t>
            </a:r>
            <a:r>
              <a:rPr lang="et-EE" sz="2000" dirty="0">
                <a:latin typeface="Calibri Light" panose="020F0302020204030204" pitchFamily="34" charset="0"/>
              </a:rPr>
              <a:t>§ 44 </a:t>
            </a:r>
            <a:r>
              <a:rPr lang="et-EE" sz="2000" dirty="0" smtClean="0">
                <a:latin typeface="Calibri Light" panose="020F0302020204030204" pitchFamily="34" charset="0"/>
              </a:rPr>
              <a:t>lg 4</a:t>
            </a:r>
          </a:p>
          <a:p>
            <a:pPr algn="just"/>
            <a:endParaRPr lang="et-EE" sz="800" dirty="0" smtClean="0">
              <a:latin typeface="Calibri Light" panose="020F0302020204030204" pitchFamily="34" charset="0"/>
            </a:endParaRPr>
          </a:p>
          <a:p>
            <a:pPr algn="just"/>
            <a:endParaRPr lang="et-EE" sz="800" dirty="0" smtClean="0">
              <a:latin typeface="Calibri Light" panose="020F0302020204030204" pitchFamily="34" charset="0"/>
            </a:endParaRPr>
          </a:p>
          <a:p>
            <a:pPr lvl="1" algn="just"/>
            <a:r>
              <a:rPr lang="fi-FI" sz="2200" dirty="0" err="1">
                <a:latin typeface="Calibri Light" panose="020F0302020204030204" pitchFamily="34" charset="0"/>
              </a:rPr>
              <a:t>asjaoludel</a:t>
            </a:r>
            <a:r>
              <a:rPr lang="fi-FI" sz="2200" dirty="0">
                <a:latin typeface="Calibri Light" panose="020F0302020204030204" pitchFamily="34" charset="0"/>
              </a:rPr>
              <a:t>, </a:t>
            </a:r>
            <a:r>
              <a:rPr lang="fi-FI" sz="2200" dirty="0" err="1">
                <a:latin typeface="Calibri Light" panose="020F0302020204030204" pitchFamily="34" charset="0"/>
              </a:rPr>
              <a:t>mida</a:t>
            </a:r>
            <a:r>
              <a:rPr lang="fi-FI" sz="2200" dirty="0">
                <a:latin typeface="Calibri Light" panose="020F0302020204030204" pitchFamily="34" charset="0"/>
              </a:rPr>
              <a:t> </a:t>
            </a:r>
            <a:r>
              <a:rPr lang="fi-FI" sz="2200" dirty="0" err="1">
                <a:latin typeface="Calibri Light" panose="020F0302020204030204" pitchFamily="34" charset="0"/>
              </a:rPr>
              <a:t>töösuhtes</a:t>
            </a:r>
            <a:r>
              <a:rPr lang="fi-FI" sz="2200" dirty="0">
                <a:latin typeface="Calibri Light" panose="020F0302020204030204" pitchFamily="34" charset="0"/>
              </a:rPr>
              <a:t> </a:t>
            </a:r>
            <a:r>
              <a:rPr lang="fi-FI" sz="2200" dirty="0" err="1" smtClean="0">
                <a:latin typeface="Calibri Light" panose="020F0302020204030204" pitchFamily="34" charset="0"/>
              </a:rPr>
              <a:t>tavapäraselt</a:t>
            </a:r>
            <a:r>
              <a:rPr lang="et-EE" sz="2200" dirty="0" smtClean="0">
                <a:latin typeface="Calibri Light" panose="020F0302020204030204" pitchFamily="34" charset="0"/>
              </a:rPr>
              <a:t> </a:t>
            </a:r>
            <a:r>
              <a:rPr lang="fi-FI" sz="2200" dirty="0" smtClean="0">
                <a:latin typeface="Calibri Light" panose="020F0302020204030204" pitchFamily="34" charset="0"/>
              </a:rPr>
              <a:t>ei </a:t>
            </a:r>
            <a:r>
              <a:rPr lang="fi-FI" sz="2200" dirty="0" err="1" smtClean="0">
                <a:latin typeface="Calibri Light" panose="020F0302020204030204" pitchFamily="34" charset="0"/>
              </a:rPr>
              <a:t>eksisteer</a:t>
            </a:r>
            <a:r>
              <a:rPr lang="et-EE" sz="2200" dirty="0" smtClean="0">
                <a:latin typeface="Calibri Light" panose="020F0302020204030204" pitchFamily="34" charset="0"/>
              </a:rPr>
              <a:t>i </a:t>
            </a:r>
          </a:p>
          <a:p>
            <a:pPr lvl="1" algn="just"/>
            <a:r>
              <a:rPr lang="et-EE" sz="2200" dirty="0" err="1">
                <a:latin typeface="Calibri Light" panose="020F0302020204030204" pitchFamily="34" charset="0"/>
              </a:rPr>
              <a:t>ü</a:t>
            </a:r>
            <a:r>
              <a:rPr lang="et-EE" sz="2200" dirty="0" err="1" smtClean="0">
                <a:latin typeface="Calibri Light" panose="020F0302020204030204" pitchFamily="34" charset="0"/>
              </a:rPr>
              <a:t>letunnitöö</a:t>
            </a:r>
            <a:r>
              <a:rPr lang="et-EE" sz="2200" dirty="0" smtClean="0">
                <a:latin typeface="Calibri Light" panose="020F0302020204030204" pitchFamily="34" charset="0"/>
              </a:rPr>
              <a:t> tegemine on vajalik, s.t seda ei saa edasi lükata</a:t>
            </a:r>
          </a:p>
          <a:p>
            <a:pPr lvl="1" algn="just"/>
            <a:r>
              <a:rPr lang="et-EE" sz="2200" dirty="0">
                <a:latin typeface="Calibri Light" panose="020F0302020204030204" pitchFamily="34" charset="0"/>
              </a:rPr>
              <a:t>t</a:t>
            </a:r>
            <a:r>
              <a:rPr lang="et-EE" sz="2200" dirty="0" smtClean="0">
                <a:latin typeface="Calibri Light" panose="020F0302020204030204" pitchFamily="34" charset="0"/>
              </a:rPr>
              <a:t>ööandja huvid kaaluvad üles töötaja omad (hea usu põhimõte)</a:t>
            </a:r>
          </a:p>
          <a:p>
            <a:pPr lvl="1" algn="just"/>
            <a:endParaRPr lang="et-EE" dirty="0">
              <a:latin typeface="Calibri Light" panose="020F03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562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ÜLETUNNITÖÖ TEGEMINE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t-EE" sz="3000" dirty="0" err="1">
                <a:latin typeface="Calibri Light" panose="020F0302020204030204" pitchFamily="34" charset="0"/>
              </a:rPr>
              <a:t>Ületunnitöö</a:t>
            </a:r>
            <a:r>
              <a:rPr lang="et-EE" sz="3000" dirty="0">
                <a:latin typeface="Calibri Light" panose="020F0302020204030204" pitchFamily="34" charset="0"/>
              </a:rPr>
              <a:t> ei saa olla ette planeeritud, st selle tegemises ei saa abstraktselt kokku </a:t>
            </a:r>
            <a:r>
              <a:rPr lang="et-EE" sz="3000" dirty="0" smtClean="0">
                <a:latin typeface="Calibri Light" panose="020F0302020204030204" pitchFamily="34" charset="0"/>
              </a:rPr>
              <a:t>leppida</a:t>
            </a:r>
          </a:p>
          <a:p>
            <a:pPr lvl="1" algn="just"/>
            <a:r>
              <a:rPr lang="et-EE" sz="2200" dirty="0" smtClean="0">
                <a:latin typeface="Calibri Light" panose="020F0302020204030204" pitchFamily="34" charset="0"/>
              </a:rPr>
              <a:t>NÄIDE: töölepingu sõlmimisel ei saa kokku leppida üldises klauslis, mille järgi teeb töötaja </a:t>
            </a:r>
            <a:r>
              <a:rPr lang="et-EE" sz="2200" dirty="0" err="1" smtClean="0">
                <a:latin typeface="Calibri Light" panose="020F0302020204030204" pitchFamily="34" charset="0"/>
              </a:rPr>
              <a:t>ületunnitööd</a:t>
            </a:r>
            <a:r>
              <a:rPr lang="et-EE" sz="2200" dirty="0" smtClean="0">
                <a:latin typeface="Calibri Light" panose="020F0302020204030204" pitchFamily="34" charset="0"/>
              </a:rPr>
              <a:t> vastavalt vajadusele</a:t>
            </a:r>
          </a:p>
          <a:p>
            <a:pPr algn="just"/>
            <a:endParaRPr lang="et-EE" dirty="0">
              <a:latin typeface="Calibri Light" panose="020F0302020204030204" pitchFamily="34" charset="0"/>
            </a:endParaRPr>
          </a:p>
          <a:p>
            <a:pPr algn="just"/>
            <a:r>
              <a:rPr lang="et-EE" sz="3000" dirty="0" err="1">
                <a:latin typeface="Calibri Light" panose="020F0302020204030204" pitchFamily="34" charset="0"/>
              </a:rPr>
              <a:t>Ü</a:t>
            </a:r>
            <a:r>
              <a:rPr lang="et-EE" sz="3000" dirty="0" err="1" smtClean="0">
                <a:latin typeface="Calibri Light" panose="020F0302020204030204" pitchFamily="34" charset="0"/>
              </a:rPr>
              <a:t>letunnitöö</a:t>
            </a:r>
            <a:r>
              <a:rPr lang="et-EE" sz="3000" dirty="0" smtClean="0">
                <a:latin typeface="Calibri Light" panose="020F0302020204030204" pitchFamily="34" charset="0"/>
              </a:rPr>
              <a:t> tegemises on iga </a:t>
            </a:r>
            <a:r>
              <a:rPr lang="et-EE" sz="3000" dirty="0">
                <a:latin typeface="Calibri Light" panose="020F0302020204030204" pitchFamily="34" charset="0"/>
              </a:rPr>
              <a:t>kord </a:t>
            </a:r>
            <a:r>
              <a:rPr lang="et-EE" sz="3000" dirty="0" smtClean="0">
                <a:latin typeface="Calibri Light" panose="020F0302020204030204" pitchFamily="34" charset="0"/>
              </a:rPr>
              <a:t>vaja saavutada eraldi </a:t>
            </a:r>
            <a:r>
              <a:rPr lang="et-EE" sz="30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KOKKULEPE</a:t>
            </a:r>
            <a:endParaRPr lang="et-EE" sz="3000" dirty="0" smtClean="0">
              <a:solidFill>
                <a:srgbClr val="FF0000"/>
              </a:solidFill>
              <a:latin typeface="Calibri Light" panose="020F03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6484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PIIRANGUD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err="1" smtClean="0">
                <a:latin typeface="Calibri Light" panose="020F0302020204030204" pitchFamily="34" charset="0"/>
              </a:rPr>
              <a:t>Ületunnitöö</a:t>
            </a:r>
            <a:r>
              <a:rPr lang="et-EE" dirty="0" smtClean="0">
                <a:latin typeface="Calibri Light" panose="020F0302020204030204" pitchFamily="34" charset="0"/>
              </a:rPr>
              <a:t> tegemist ei saa nõuda:</a:t>
            </a:r>
          </a:p>
          <a:p>
            <a:pPr lvl="1"/>
            <a:r>
              <a:rPr lang="et-EE" dirty="0" smtClean="0">
                <a:latin typeface="Calibri Light" panose="020F0302020204030204" pitchFamily="34" charset="0"/>
              </a:rPr>
              <a:t>alaealiselt (TLS § 44 </a:t>
            </a:r>
            <a:r>
              <a:rPr lang="et-EE" dirty="0" err="1" smtClean="0">
                <a:latin typeface="Calibri Light" panose="020F0302020204030204" pitchFamily="34" charset="0"/>
              </a:rPr>
              <a:t>lg-d</a:t>
            </a:r>
            <a:r>
              <a:rPr lang="et-EE" dirty="0" smtClean="0">
                <a:latin typeface="Calibri Light" panose="020F0302020204030204" pitchFamily="34" charset="0"/>
              </a:rPr>
              <a:t> 2 ja 5);</a:t>
            </a:r>
          </a:p>
          <a:p>
            <a:pPr lvl="1"/>
            <a:r>
              <a:rPr lang="fi-FI" dirty="0" err="1" smtClean="0">
                <a:latin typeface="Calibri Light" panose="020F0302020204030204" pitchFamily="34" charset="0"/>
              </a:rPr>
              <a:t>rasedalt</a:t>
            </a:r>
            <a:r>
              <a:rPr lang="fi-FI" dirty="0" smtClean="0">
                <a:latin typeface="Calibri Light" panose="020F0302020204030204" pitchFamily="34" charset="0"/>
              </a:rPr>
              <a:t> </a:t>
            </a:r>
            <a:r>
              <a:rPr lang="fi-FI" dirty="0">
                <a:latin typeface="Calibri Light" panose="020F0302020204030204" pitchFamily="34" charset="0"/>
              </a:rPr>
              <a:t>ja </a:t>
            </a:r>
            <a:r>
              <a:rPr lang="fi-FI" dirty="0" err="1">
                <a:latin typeface="Calibri Light" panose="020F0302020204030204" pitchFamily="34" charset="0"/>
              </a:rPr>
              <a:t>töötajalt</a:t>
            </a:r>
            <a:r>
              <a:rPr lang="fi-FI" dirty="0">
                <a:latin typeface="Calibri Light" panose="020F0302020204030204" pitchFamily="34" charset="0"/>
              </a:rPr>
              <a:t>, </a:t>
            </a:r>
            <a:r>
              <a:rPr lang="fi-FI" dirty="0" err="1">
                <a:latin typeface="Calibri Light" panose="020F0302020204030204" pitchFamily="34" charset="0"/>
              </a:rPr>
              <a:t>kellel</a:t>
            </a:r>
            <a:r>
              <a:rPr lang="fi-FI" dirty="0">
                <a:latin typeface="Calibri Light" panose="020F0302020204030204" pitchFamily="34" charset="0"/>
              </a:rPr>
              <a:t> on </a:t>
            </a:r>
            <a:r>
              <a:rPr lang="fi-FI" dirty="0" err="1">
                <a:latin typeface="Calibri Light" panose="020F0302020204030204" pitchFamily="34" charset="0"/>
              </a:rPr>
              <a:t>õigus</a:t>
            </a:r>
            <a:r>
              <a:rPr lang="fi-FI" dirty="0">
                <a:latin typeface="Calibri Light" panose="020F0302020204030204" pitchFamily="34" charset="0"/>
              </a:rPr>
              <a:t> </a:t>
            </a:r>
            <a:r>
              <a:rPr lang="fi-FI" dirty="0" err="1">
                <a:latin typeface="Calibri Light" panose="020F0302020204030204" pitchFamily="34" charset="0"/>
              </a:rPr>
              <a:t>rasedus</a:t>
            </a:r>
            <a:r>
              <a:rPr lang="fi-FI" dirty="0">
                <a:latin typeface="Calibri Light" panose="020F0302020204030204" pitchFamily="34" charset="0"/>
              </a:rPr>
              <a:t>- ja </a:t>
            </a:r>
            <a:r>
              <a:rPr lang="fi-FI" dirty="0" err="1" smtClean="0">
                <a:latin typeface="Calibri Light" panose="020F0302020204030204" pitchFamily="34" charset="0"/>
              </a:rPr>
              <a:t>sünnituspuhkusele</a:t>
            </a:r>
            <a:r>
              <a:rPr lang="et-EE" dirty="0" smtClean="0">
                <a:latin typeface="Calibri Light" panose="020F0302020204030204" pitchFamily="34" charset="0"/>
              </a:rPr>
              <a:t> (TLS § 44 lg 5).</a:t>
            </a:r>
            <a:endParaRPr lang="et-EE" dirty="0">
              <a:latin typeface="Calibri Light" panose="020F03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187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MILLAL TEKIB ÜLETUNNITÖÖ?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4525963"/>
          </a:xfrm>
        </p:spPr>
        <p:txBody>
          <a:bodyPr>
            <a:normAutofit/>
          </a:bodyPr>
          <a:lstStyle/>
          <a:p>
            <a:pPr lvl="1" algn="just"/>
            <a:endParaRPr lang="et-EE" sz="800" dirty="0" smtClean="0">
              <a:latin typeface="Calibri Light" panose="020F0302020204030204" pitchFamily="34" charset="0"/>
            </a:endParaRPr>
          </a:p>
          <a:p>
            <a:pPr algn="just"/>
            <a:r>
              <a:rPr lang="et-EE" sz="2600" b="1" dirty="0">
                <a:latin typeface="Calibri Light" panose="020F0302020204030204" pitchFamily="34" charset="0"/>
              </a:rPr>
              <a:t>Mis on kokkulepitud tööaeg?</a:t>
            </a:r>
          </a:p>
          <a:p>
            <a:pPr lvl="1" algn="just"/>
            <a:r>
              <a:rPr lang="et-EE" sz="2000" dirty="0">
                <a:latin typeface="Calibri Light" panose="020F0302020204030204" pitchFamily="34" charset="0"/>
              </a:rPr>
              <a:t>NÄIDE: Töötaja töötab osalise tööaja alusel arvestuslikult 4 tundi päevas ja 20 tundi seitsmepäevase ajavahemiku jooksul</a:t>
            </a:r>
            <a:r>
              <a:rPr lang="et-EE" sz="2000" dirty="0" smtClean="0">
                <a:latin typeface="Calibri Light" panose="020F0302020204030204" pitchFamily="34" charset="0"/>
              </a:rPr>
              <a:t>.</a:t>
            </a:r>
          </a:p>
          <a:p>
            <a:pPr lvl="1" algn="just"/>
            <a:r>
              <a:rPr lang="et-EE" sz="2000" dirty="0" smtClean="0">
                <a:latin typeface="Calibri Light" panose="020F0302020204030204" pitchFamily="34" charset="0"/>
              </a:rPr>
              <a:t>NB! Kokkulepitud tööaeg (arvestuslik tundide arv päevas) ja tööpäeva tegelik pikkus ei pruugi olla alati sama (eelkõige summeeritud tööaja puhul)</a:t>
            </a:r>
            <a:endParaRPr lang="et-EE" sz="2000" dirty="0">
              <a:latin typeface="Calibri Light" panose="020F0302020204030204" pitchFamily="34" charset="0"/>
            </a:endParaRPr>
          </a:p>
          <a:p>
            <a:pPr algn="just"/>
            <a:r>
              <a:rPr lang="et-EE" sz="2600" b="1" dirty="0" smtClean="0">
                <a:latin typeface="Calibri Light" panose="020F0302020204030204" pitchFamily="34" charset="0"/>
              </a:rPr>
              <a:t>Kuidas leitakse tööajafond (normtunnid)?</a:t>
            </a:r>
          </a:p>
          <a:p>
            <a:pPr marL="742950" lvl="2" indent="-342900" algn="just">
              <a:buFont typeface="Calibri Light" panose="020F0302020204030204" pitchFamily="34" charset="0"/>
              <a:buChar char="–"/>
            </a:pPr>
            <a:r>
              <a:rPr lang="et-EE" sz="2000" dirty="0">
                <a:latin typeface="Calibri Light" panose="020F0302020204030204" pitchFamily="34" charset="0"/>
              </a:rPr>
              <a:t>Töötaja tööajafond leitakse </a:t>
            </a:r>
            <a:r>
              <a:rPr lang="et-EE" sz="2000" dirty="0" smtClean="0">
                <a:latin typeface="Calibri Light" panose="020F0302020204030204" pitchFamily="34" charset="0"/>
              </a:rPr>
              <a:t>jaanuarikuus 2017 (eelmise näite järgi) </a:t>
            </a:r>
            <a:r>
              <a:rPr lang="et-EE" sz="2000" dirty="0">
                <a:latin typeface="Calibri Light" panose="020F0302020204030204" pitchFamily="34" charset="0"/>
              </a:rPr>
              <a:t>järgmiselt: </a:t>
            </a:r>
            <a:r>
              <a:rPr lang="et-EE" b="1" dirty="0">
                <a:solidFill>
                  <a:srgbClr val="FF0000"/>
                </a:solidFill>
                <a:latin typeface="Calibri Light" panose="020F0302020204030204" pitchFamily="34" charset="0"/>
              </a:rPr>
              <a:t>22</a:t>
            </a:r>
            <a:r>
              <a:rPr lang="et-EE" dirty="0">
                <a:latin typeface="Calibri Light" panose="020F0302020204030204" pitchFamily="34" charset="0"/>
              </a:rPr>
              <a:t> </a:t>
            </a:r>
            <a:r>
              <a:rPr lang="et-EE" sz="1300" dirty="0">
                <a:latin typeface="Calibri Light" panose="020F0302020204030204" pitchFamily="34" charset="0"/>
              </a:rPr>
              <a:t>(kalendaarsete tööpäevade (E-R) arv) </a:t>
            </a:r>
            <a:r>
              <a:rPr lang="et-EE" b="1" dirty="0">
                <a:solidFill>
                  <a:srgbClr val="FF0000"/>
                </a:solidFill>
                <a:latin typeface="Calibri Light" panose="020F0302020204030204" pitchFamily="34" charset="0"/>
              </a:rPr>
              <a:t>× 4</a:t>
            </a:r>
            <a:r>
              <a:rPr lang="et-EE" dirty="0">
                <a:latin typeface="Calibri Light" panose="020F0302020204030204" pitchFamily="34" charset="0"/>
              </a:rPr>
              <a:t> </a:t>
            </a:r>
            <a:r>
              <a:rPr lang="et-EE" sz="1300" dirty="0">
                <a:latin typeface="Calibri Light" panose="020F0302020204030204" pitchFamily="34" charset="0"/>
              </a:rPr>
              <a:t>(kokkulepitud tööaeg päevas) </a:t>
            </a:r>
            <a:r>
              <a:rPr lang="et-EE" b="1" dirty="0">
                <a:solidFill>
                  <a:srgbClr val="FF0000"/>
                </a:solidFill>
                <a:latin typeface="Calibri Light" panose="020F0302020204030204" pitchFamily="34" charset="0"/>
              </a:rPr>
              <a:t>= 88 tundi</a:t>
            </a:r>
          </a:p>
          <a:p>
            <a:pPr algn="just"/>
            <a:endParaRPr lang="et-EE" sz="2600" b="1" dirty="0" smtClean="0">
              <a:latin typeface="Calibri Light" panose="020F0302020204030204" pitchFamily="34" charset="0"/>
            </a:endParaRPr>
          </a:p>
          <a:p>
            <a:pPr algn="just"/>
            <a:endParaRPr lang="et-EE" sz="2600" b="1" dirty="0" smtClean="0">
              <a:latin typeface="Calibri Light" panose="020F0302020204030204" pitchFamily="34" charset="0"/>
            </a:endParaRPr>
          </a:p>
          <a:p>
            <a:pPr algn="just"/>
            <a:endParaRPr lang="et-EE" sz="2600" b="1" dirty="0" smtClean="0">
              <a:latin typeface="Calibri Light" panose="020F0302020204030204" pitchFamily="34" charset="0"/>
            </a:endParaRPr>
          </a:p>
          <a:p>
            <a:pPr marL="457200" lvl="1" indent="0" algn="just">
              <a:buNone/>
            </a:pPr>
            <a:endParaRPr lang="et-EE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  <a:p>
            <a:pPr lvl="1" algn="just"/>
            <a:endParaRPr lang="et-EE" dirty="0" smtClean="0">
              <a:latin typeface="Calibri Light" panose="020F03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17</a:t>
            </a:fld>
            <a:endParaRPr lang="et-EE"/>
          </a:p>
        </p:txBody>
      </p:sp>
      <p:sp>
        <p:nvSpPr>
          <p:cNvPr id="6" name="TextBox 5"/>
          <p:cNvSpPr txBox="1"/>
          <p:nvPr/>
        </p:nvSpPr>
        <p:spPr>
          <a:xfrm>
            <a:off x="478629" y="1591451"/>
            <a:ext cx="821666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t-EE" sz="2000" b="1" dirty="0">
                <a:latin typeface="Calibri Light" panose="020F0302020204030204" pitchFamily="34" charset="0"/>
              </a:rPr>
              <a:t>ÜLETUNNITÖÖ ON TÖÖTAMINE ÜLE KOKKULEPITUD TÖÖAJA</a:t>
            </a:r>
          </a:p>
          <a:p>
            <a:pPr marL="0" indent="0" algn="ctr">
              <a:buNone/>
            </a:pPr>
            <a:r>
              <a:rPr lang="et-EE" sz="2000" b="1" dirty="0">
                <a:solidFill>
                  <a:srgbClr val="FF0000"/>
                </a:solidFill>
                <a:latin typeface="Calibri Light" panose="020F0302020204030204" pitchFamily="34" charset="0"/>
              </a:rPr>
              <a:t>NB! </a:t>
            </a:r>
            <a:r>
              <a:rPr lang="et-EE" sz="2000" dirty="0" err="1">
                <a:latin typeface="Calibri Light" panose="020F0302020204030204" pitchFamily="34" charset="0"/>
              </a:rPr>
              <a:t>Ületunnitöö</a:t>
            </a:r>
            <a:r>
              <a:rPr lang="et-EE" sz="2000" dirty="0">
                <a:latin typeface="Calibri Light" panose="020F0302020204030204" pitchFamily="34" charset="0"/>
              </a:rPr>
              <a:t> on tekib ka </a:t>
            </a:r>
            <a:r>
              <a:rPr lang="et-EE" sz="2000" b="1" dirty="0">
                <a:solidFill>
                  <a:srgbClr val="FF0000"/>
                </a:solidFill>
                <a:latin typeface="Calibri Light" panose="020F0302020204030204" pitchFamily="34" charset="0"/>
              </a:rPr>
              <a:t>osalise tööaja </a:t>
            </a:r>
            <a:r>
              <a:rPr lang="et-EE" sz="2000" dirty="0">
                <a:latin typeface="Calibri Light" panose="020F0302020204030204" pitchFamily="34" charset="0"/>
              </a:rPr>
              <a:t>alusel töötavatel töötajatel kui nad töötavad üle oma kokkulepitud tööaja!</a:t>
            </a:r>
          </a:p>
        </p:txBody>
      </p:sp>
    </p:spTree>
    <p:extLst>
      <p:ext uri="{BB962C8B-B14F-4D97-AF65-F5344CB8AC3E}">
        <p14:creationId xmlns:p14="http://schemas.microsoft.com/office/powerpoint/2010/main" val="378779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MILLAL TEKIB ÜLETUNNITÖÖ SUMMEERITUD TÖÖAJA KORRAL?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2012949"/>
            <a:ext cx="8229600" cy="4525963"/>
          </a:xfrm>
        </p:spPr>
        <p:txBody>
          <a:bodyPr/>
          <a:lstStyle/>
          <a:p>
            <a:pPr algn="just"/>
            <a:r>
              <a:rPr lang="et-EE" sz="3000" dirty="0">
                <a:latin typeface="Calibri Light" panose="020F0302020204030204" pitchFamily="34" charset="0"/>
              </a:rPr>
              <a:t>Summeeritud tööaja arvestuse korral on </a:t>
            </a:r>
            <a:r>
              <a:rPr lang="et-EE" sz="3000" dirty="0" err="1">
                <a:latin typeface="Calibri Light" panose="020F0302020204030204" pitchFamily="34" charset="0"/>
              </a:rPr>
              <a:t>ületunnitöö</a:t>
            </a:r>
            <a:r>
              <a:rPr lang="et-EE" sz="3000" dirty="0">
                <a:latin typeface="Calibri Light" panose="020F0302020204030204" pitchFamily="34" charset="0"/>
              </a:rPr>
              <a:t> kokkulepitud tööaega ületav töö arvestusperioodi lõpul – </a:t>
            </a:r>
            <a:r>
              <a:rPr lang="et-EE" sz="2000" dirty="0">
                <a:latin typeface="Calibri Light" panose="020F0302020204030204" pitchFamily="34" charset="0"/>
              </a:rPr>
              <a:t>TLS § 44 lg </a:t>
            </a:r>
            <a:r>
              <a:rPr lang="et-EE" sz="2000" dirty="0" smtClean="0">
                <a:latin typeface="Calibri Light" panose="020F0302020204030204" pitchFamily="34" charset="0"/>
              </a:rPr>
              <a:t>1</a:t>
            </a:r>
          </a:p>
          <a:p>
            <a:pPr algn="just"/>
            <a:endParaRPr lang="et-EE" sz="800" dirty="0">
              <a:latin typeface="Calibri Light" panose="020F0302020204030204" pitchFamily="34" charset="0"/>
            </a:endParaRPr>
          </a:p>
          <a:p>
            <a:pPr lvl="1" algn="just"/>
            <a:r>
              <a:rPr lang="et-EE" sz="2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NB! Tööajakava muutmine </a:t>
            </a:r>
            <a:r>
              <a:rPr lang="et-EE" sz="2200" dirty="0">
                <a:latin typeface="Calibri Light" panose="020F0302020204030204" pitchFamily="34" charset="0"/>
              </a:rPr>
              <a:t>ei pruugi tähendada </a:t>
            </a:r>
            <a:r>
              <a:rPr lang="et-EE" sz="2200" dirty="0" err="1">
                <a:latin typeface="Calibri Light" panose="020F0302020204030204" pitchFamily="34" charset="0"/>
              </a:rPr>
              <a:t>ületunnitööd</a:t>
            </a:r>
            <a:r>
              <a:rPr lang="et-EE" sz="2200" dirty="0" smtClean="0">
                <a:latin typeface="Calibri Light" panose="020F0302020204030204" pitchFamily="34" charset="0"/>
              </a:rPr>
              <a:t>!</a:t>
            </a:r>
          </a:p>
          <a:p>
            <a:pPr lvl="1" algn="just"/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NB! Töölepingu lõppemine </a:t>
            </a:r>
            <a:r>
              <a:rPr lang="et-EE" sz="2200" dirty="0" smtClean="0">
                <a:latin typeface="Calibri Light" panose="020F0302020204030204" pitchFamily="34" charset="0"/>
              </a:rPr>
              <a:t>lõpetab summeerimise arvestusperioodi!</a:t>
            </a:r>
            <a:endParaRPr lang="et-EE" sz="2200" dirty="0">
              <a:latin typeface="Calibri Light" panose="020F0302020204030204" pitchFamily="34" charset="0"/>
            </a:endParaRP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18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398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b="1" dirty="0" smtClean="0">
                <a:latin typeface="Calibri Light" panose="020F0302020204030204" pitchFamily="34" charset="0"/>
              </a:rPr>
              <a:t>MILLAL TEKIB ÜLETUNNITÖÖ?</a:t>
            </a:r>
            <a:r>
              <a:rPr lang="et-EE" dirty="0" smtClean="0">
                <a:latin typeface="Calibri Light" panose="020F0302020204030204" pitchFamily="34" charset="0"/>
              </a:rPr>
              <a:t/>
            </a:r>
            <a:br>
              <a:rPr lang="et-EE" dirty="0" smtClean="0">
                <a:latin typeface="Calibri Light" panose="020F0302020204030204" pitchFamily="34" charset="0"/>
              </a:rPr>
            </a:br>
            <a:r>
              <a:rPr lang="et-EE" sz="2700" b="1" dirty="0" smtClean="0">
                <a:latin typeface="Calibri Light" panose="020F0302020204030204" pitchFamily="34" charset="0"/>
              </a:rPr>
              <a:t>TÖÖVÕIMETUS, PUHKUS</a:t>
            </a:r>
            <a:endParaRPr lang="et-EE" sz="2700" b="1" dirty="0">
              <a:latin typeface="Calibri Light" panose="020F0302020204030204" pitchFamily="34" charset="0"/>
            </a:endParaRPr>
          </a:p>
        </p:txBody>
      </p:sp>
      <p:graphicFrame>
        <p:nvGraphicFramePr>
          <p:cNvPr id="6" name="Sisu kohatäide 5"/>
          <p:cNvGraphicFramePr>
            <a:graphicFrameLocks noGrp="1"/>
          </p:cNvGraphicFramePr>
          <p:nvPr>
            <p:ph idx="1"/>
            <p:extLst/>
          </p:nvPr>
        </p:nvGraphicFramePr>
        <p:xfrm>
          <a:off x="34314" y="1700808"/>
          <a:ext cx="907200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  <a:gridCol w="302400"/>
              </a:tblGrid>
              <a:tr h="365760">
                <a:tc gridSpan="30"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SEPTEMBER 2017</a:t>
                      </a:r>
                      <a:endParaRPr lang="et-E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4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5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6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7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8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11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12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13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14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15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18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19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20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21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22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25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26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27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28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29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E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T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K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N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E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T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K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N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E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T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K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N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E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T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K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N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5760">
                <a:tc gridSpan="7">
                  <a:txBody>
                    <a:bodyPr/>
                    <a:lstStyle/>
                    <a:p>
                      <a:pPr algn="ctr"/>
                      <a:r>
                        <a:rPr lang="et-EE" sz="1200" dirty="0" smtClean="0"/>
                        <a:t>10 – 12:00</a:t>
                      </a:r>
                      <a:r>
                        <a:rPr lang="et-EE" sz="1200" baseline="0" dirty="0" smtClean="0"/>
                        <a:t> – 22:00</a:t>
                      </a:r>
                      <a:endParaRPr lang="et-E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t-EE" sz="1200" b="1" dirty="0" smtClean="0"/>
                        <a:t>TÖÖAJAFOND: 168</a:t>
                      </a:r>
                      <a:endParaRPr lang="et-EE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5760">
                <a:tc gridSpan="7">
                  <a:txBody>
                    <a:bodyPr/>
                    <a:lstStyle/>
                    <a:p>
                      <a:pPr algn="ctr"/>
                      <a:r>
                        <a:rPr lang="et-EE" sz="1200" dirty="0" smtClean="0"/>
                        <a:t>12 – 12:00 – 00:00</a:t>
                      </a:r>
                      <a:endParaRPr lang="et-E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t-EE" sz="1200" b="1" dirty="0" smtClean="0"/>
                        <a:t>KOKKU TÖÖTUNDE: 176</a:t>
                      </a:r>
                      <a:endParaRPr lang="et-EE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19</a:t>
            </a:fld>
            <a:endParaRPr lang="et-EE"/>
          </a:p>
        </p:txBody>
      </p:sp>
      <p:sp>
        <p:nvSpPr>
          <p:cNvPr id="7" name="TextBox 6"/>
          <p:cNvSpPr txBox="1"/>
          <p:nvPr/>
        </p:nvSpPr>
        <p:spPr>
          <a:xfrm>
            <a:off x="321842" y="3904218"/>
            <a:ext cx="849694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b="1" dirty="0" smtClean="0">
                <a:latin typeface="Calibri Light" panose="020F0302020204030204" pitchFamily="34" charset="0"/>
              </a:rPr>
              <a:t>KUI TÖÖAJAKAVA ON KOOSTATUD </a:t>
            </a:r>
            <a:r>
              <a:rPr lang="et-EE" dirty="0" smtClean="0">
                <a:latin typeface="Calibri Light" panose="020F0302020204030204" pitchFamily="34" charset="0"/>
              </a:rPr>
              <a:t>ja töötaja viibib töölt eemal seaduslikul alusel (nt töövõimetus, puhkus), siis väheneb tööajafond töölt eemal oldud aja võrra (RK 3-2-1-143-15).</a:t>
            </a:r>
          </a:p>
          <a:p>
            <a:pPr marL="742950" lvl="1" indent="-285750" algn="just">
              <a:buFont typeface="Calibri Light" panose="020F0302020204030204" pitchFamily="34" charset="0"/>
              <a:buChar char="–"/>
            </a:pPr>
            <a:r>
              <a:rPr lang="et-EE" dirty="0" smtClean="0">
                <a:latin typeface="Calibri Light" panose="020F0302020204030204" pitchFamily="34" charset="0"/>
              </a:rPr>
              <a:t>NÄIDE: Töötaja viibib haiguslehel 11.-17.09. Selles perioodis oleks töötaja pidanud töötab 32 tundi. Töötaja tööajafond (normtunnid) vähenevad </a:t>
            </a:r>
            <a:r>
              <a:rPr lang="et-EE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32 tunni võrra</a:t>
            </a:r>
            <a:r>
              <a:rPr lang="et-EE" dirty="0" smtClean="0">
                <a:latin typeface="Calibri Light" panose="020F0302020204030204" pitchFamily="34" charset="0"/>
              </a:rPr>
              <a:t>.</a:t>
            </a:r>
          </a:p>
          <a:p>
            <a:pPr algn="just"/>
            <a:endParaRPr lang="et-EE" dirty="0" smtClean="0">
              <a:latin typeface="Calibri Light" panose="020F03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t-EE" b="1" dirty="0" smtClean="0">
                <a:latin typeface="Calibri Light" panose="020F0302020204030204" pitchFamily="34" charset="0"/>
              </a:rPr>
              <a:t>KUI TÖÖAJAKAVA EI OLE KOOSTATUD</a:t>
            </a:r>
            <a:r>
              <a:rPr lang="et-EE" dirty="0" smtClean="0">
                <a:latin typeface="Calibri Light" panose="020F0302020204030204" pitchFamily="34" charset="0"/>
              </a:rPr>
              <a:t> ja töötaja viibib töölt eemal seaduslikul alusel (nt töövõimetus, puhkus) siis väheneb tööajafond kokkulepitud tööaja võrra.</a:t>
            </a:r>
          </a:p>
          <a:p>
            <a:pPr marL="742950" lvl="1" indent="-285750" algn="just">
              <a:buFont typeface="Calibri Light" panose="020F0302020204030204" pitchFamily="34" charset="0"/>
              <a:buChar char="–"/>
            </a:pPr>
            <a:r>
              <a:rPr lang="et-EE" dirty="0" smtClean="0">
                <a:latin typeface="Calibri Light" panose="020F0302020204030204" pitchFamily="34" charset="0"/>
              </a:rPr>
              <a:t>NÄIDE: Töötaja töötab täistööaja alusel ja viibib puhkusel E-P. Tema </a:t>
            </a:r>
            <a:r>
              <a:rPr lang="et-EE" dirty="0" err="1" smtClean="0">
                <a:latin typeface="Calibri Light" panose="020F0302020204030204" pitchFamily="34" charset="0"/>
              </a:rPr>
              <a:t>tööajafon</a:t>
            </a:r>
            <a:r>
              <a:rPr lang="et-EE" dirty="0" smtClean="0">
                <a:latin typeface="Calibri Light" panose="020F0302020204030204" pitchFamily="34" charset="0"/>
              </a:rPr>
              <a:t> (normtunnid vähenevad) </a:t>
            </a:r>
            <a:r>
              <a:rPr lang="et-EE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40 tunni võrra </a:t>
            </a:r>
            <a:r>
              <a:rPr lang="et-EE" dirty="0" smtClean="0">
                <a:latin typeface="Calibri Light" panose="020F0302020204030204" pitchFamily="34" charset="0"/>
              </a:rPr>
              <a:t>(5 (kalendaarsed tööpäevad E-R) × 8 = 40)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t-EE" dirty="0" smtClean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9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TÖÖAEG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t-EE" b="1" dirty="0">
                <a:latin typeface="Calibri Light" panose="020F0302020204030204" pitchFamily="34" charset="0"/>
              </a:rPr>
              <a:t>VALVEAEG</a:t>
            </a:r>
          </a:p>
          <a:p>
            <a:pPr lvl="1" algn="just"/>
            <a:r>
              <a:rPr lang="et-EE" sz="2400" dirty="0">
                <a:latin typeface="Calibri Light" panose="020F0302020204030204" pitchFamily="34" charset="0"/>
              </a:rPr>
              <a:t>Valveaeg </a:t>
            </a:r>
            <a:r>
              <a:rPr lang="et-EE" sz="2400" i="1" dirty="0">
                <a:latin typeface="Calibri Light" panose="020F0302020204030204" pitchFamily="34" charset="0"/>
              </a:rPr>
              <a:t>versus</a:t>
            </a:r>
            <a:r>
              <a:rPr lang="et-EE" sz="2400" dirty="0">
                <a:latin typeface="Calibri Light" panose="020F0302020204030204" pitchFamily="34" charset="0"/>
              </a:rPr>
              <a:t> valveaja katkestamine ja tööle asumine</a:t>
            </a:r>
          </a:p>
          <a:p>
            <a:pPr lvl="1" algn="just"/>
            <a:r>
              <a:rPr lang="et-EE" sz="2400" dirty="0">
                <a:latin typeface="Calibri Light" panose="020F0302020204030204" pitchFamily="34" charset="0"/>
              </a:rPr>
              <a:t>TLS § 48 (NB! </a:t>
            </a:r>
            <a:r>
              <a:rPr lang="fi-FI" sz="2400" dirty="0" err="1">
                <a:latin typeface="Calibri Light" panose="020F0302020204030204" pitchFamily="34" charset="0"/>
              </a:rPr>
              <a:t>töötajale</a:t>
            </a:r>
            <a:r>
              <a:rPr lang="fi-FI" sz="2400" dirty="0">
                <a:latin typeface="Calibri Light" panose="020F0302020204030204" pitchFamily="34" charset="0"/>
              </a:rPr>
              <a:t> </a:t>
            </a:r>
            <a:r>
              <a:rPr lang="et-EE" sz="2400" dirty="0">
                <a:latin typeface="Calibri Light" panose="020F0302020204030204" pitchFamily="34" charset="0"/>
              </a:rPr>
              <a:t>peab olema</a:t>
            </a:r>
            <a:r>
              <a:rPr lang="fi-FI" sz="2400" dirty="0">
                <a:latin typeface="Calibri Light" panose="020F0302020204030204" pitchFamily="34" charset="0"/>
              </a:rPr>
              <a:t> </a:t>
            </a:r>
            <a:r>
              <a:rPr lang="fi-FI" sz="2400" dirty="0" err="1">
                <a:latin typeface="Calibri Light" panose="020F0302020204030204" pitchFamily="34" charset="0"/>
              </a:rPr>
              <a:t>tagatud</a:t>
            </a:r>
            <a:r>
              <a:rPr lang="fi-FI" sz="2400" dirty="0">
                <a:latin typeface="Calibri Light" panose="020F0302020204030204" pitchFamily="34" charset="0"/>
              </a:rPr>
              <a:t> </a:t>
            </a:r>
            <a:r>
              <a:rPr lang="fi-FI" sz="2400" dirty="0" err="1">
                <a:latin typeface="Calibri Light" panose="020F0302020204030204" pitchFamily="34" charset="0"/>
              </a:rPr>
              <a:t>igapäeva</a:t>
            </a:r>
            <a:r>
              <a:rPr lang="et-EE" sz="2400" dirty="0">
                <a:latin typeface="Calibri Light" panose="020F0302020204030204" pitchFamily="34" charset="0"/>
              </a:rPr>
              <a:t>n</a:t>
            </a:r>
            <a:r>
              <a:rPr lang="fi-FI" sz="2400" dirty="0">
                <a:latin typeface="Calibri Light" panose="020F0302020204030204" pitchFamily="34" charset="0"/>
              </a:rPr>
              <a:t>e ja </a:t>
            </a:r>
            <a:r>
              <a:rPr lang="fi-FI" sz="2400" dirty="0" err="1">
                <a:latin typeface="Calibri Light" panose="020F0302020204030204" pitchFamily="34" charset="0"/>
              </a:rPr>
              <a:t>iganädala</a:t>
            </a:r>
            <a:r>
              <a:rPr lang="et-EE" sz="2400" dirty="0">
                <a:latin typeface="Calibri Light" panose="020F0302020204030204" pitchFamily="34" charset="0"/>
              </a:rPr>
              <a:t>n</a:t>
            </a:r>
            <a:r>
              <a:rPr lang="fi-FI" sz="2400" dirty="0">
                <a:latin typeface="Calibri Light" panose="020F0302020204030204" pitchFamily="34" charset="0"/>
              </a:rPr>
              <a:t>e </a:t>
            </a:r>
            <a:r>
              <a:rPr lang="fi-FI" sz="2400" dirty="0" err="1">
                <a:latin typeface="Calibri Light" panose="020F0302020204030204" pitchFamily="34" charset="0"/>
              </a:rPr>
              <a:t>puhke</a:t>
            </a:r>
            <a:r>
              <a:rPr lang="et-EE" sz="2400" dirty="0">
                <a:latin typeface="Calibri Light" panose="020F0302020204030204" pitchFamily="34" charset="0"/>
              </a:rPr>
              <a:t>aeg</a:t>
            </a:r>
            <a:r>
              <a:rPr lang="et-EE" sz="2400" dirty="0" smtClean="0">
                <a:latin typeface="Calibri Light" panose="020F0302020204030204" pitchFamily="34" charset="0"/>
              </a:rPr>
              <a:t>)</a:t>
            </a:r>
          </a:p>
          <a:p>
            <a:pPr lvl="1" algn="just"/>
            <a:endParaRPr lang="et-EE" sz="900" dirty="0">
              <a:latin typeface="Calibri Light" panose="020F0302020204030204" pitchFamily="34" charset="0"/>
            </a:endParaRPr>
          </a:p>
          <a:p>
            <a:pPr algn="just"/>
            <a:r>
              <a:rPr lang="et-EE" b="1" dirty="0">
                <a:latin typeface="Calibri Light" panose="020F0302020204030204" pitchFamily="34" charset="0"/>
              </a:rPr>
              <a:t>KOOLITUS</a:t>
            </a:r>
          </a:p>
          <a:p>
            <a:pPr lvl="1" algn="just"/>
            <a:r>
              <a:rPr lang="et-EE" sz="2400" dirty="0">
                <a:latin typeface="Calibri Light" panose="020F0302020204030204" pitchFamily="34" charset="0"/>
              </a:rPr>
              <a:t>TLS § 28 lg 2 p 5 </a:t>
            </a:r>
            <a:r>
              <a:rPr lang="et-EE" sz="2400" i="1" dirty="0">
                <a:latin typeface="Calibri Light" panose="020F0302020204030204" pitchFamily="34" charset="0"/>
              </a:rPr>
              <a:t>versus </a:t>
            </a:r>
            <a:r>
              <a:rPr lang="et-EE" sz="2400" dirty="0">
                <a:latin typeface="Calibri Light" panose="020F0302020204030204" pitchFamily="34" charset="0"/>
              </a:rPr>
              <a:t>TLS § </a:t>
            </a:r>
            <a:r>
              <a:rPr lang="et-EE" sz="2400" dirty="0" smtClean="0">
                <a:latin typeface="Calibri Light" panose="020F0302020204030204" pitchFamily="34" charset="0"/>
              </a:rPr>
              <a:t>34</a:t>
            </a:r>
          </a:p>
          <a:p>
            <a:pPr lvl="1" algn="just"/>
            <a:endParaRPr lang="et-EE" sz="1000" i="1" dirty="0">
              <a:latin typeface="Calibri Light" panose="020F0302020204030204" pitchFamily="34" charset="0"/>
            </a:endParaRPr>
          </a:p>
          <a:p>
            <a:pPr algn="just"/>
            <a:r>
              <a:rPr lang="et-EE" b="1" dirty="0">
                <a:latin typeface="Calibri Light" panose="020F0302020204030204" pitchFamily="34" charset="0"/>
              </a:rPr>
              <a:t>LÄHETUS &amp; LÄHETUSSE SÕIT</a:t>
            </a:r>
          </a:p>
          <a:p>
            <a:pPr lvl="1" algn="just"/>
            <a:r>
              <a:rPr lang="et-EE" sz="2600" dirty="0">
                <a:latin typeface="Calibri Light" panose="020F0302020204030204" pitchFamily="34" charset="0"/>
              </a:rPr>
              <a:t>Lähetusse sõit, lähetuses olemine (vaba aeg lähetuses) &amp; lähetuses tööülesannete täitmine</a:t>
            </a:r>
          </a:p>
          <a:p>
            <a:pPr lvl="1" algn="just"/>
            <a:r>
              <a:rPr lang="et-EE" sz="2600" dirty="0">
                <a:latin typeface="Calibri Light" panose="020F0302020204030204" pitchFamily="34" charset="0"/>
              </a:rPr>
              <a:t>TLS § </a:t>
            </a:r>
            <a:r>
              <a:rPr lang="et-EE" sz="2600" dirty="0" smtClean="0">
                <a:latin typeface="Calibri Light" panose="020F0302020204030204" pitchFamily="34" charset="0"/>
              </a:rPr>
              <a:t>21</a:t>
            </a:r>
          </a:p>
          <a:p>
            <a:pPr lvl="1" algn="just"/>
            <a:endParaRPr lang="et-EE" sz="1100" dirty="0">
              <a:latin typeface="Calibri Light" panose="020F0302020204030204" pitchFamily="34" charset="0"/>
            </a:endParaRPr>
          </a:p>
          <a:p>
            <a:pPr algn="just"/>
            <a:r>
              <a:rPr lang="et-EE" b="1" dirty="0">
                <a:latin typeface="Calibri Light" panose="020F0302020204030204" pitchFamily="34" charset="0"/>
              </a:rPr>
              <a:t>TÖÖLE SÕIT</a:t>
            </a:r>
          </a:p>
          <a:p>
            <a:pPr lvl="1" algn="just"/>
            <a:r>
              <a:rPr lang="et-EE" sz="2600" dirty="0">
                <a:latin typeface="Calibri Light" panose="020F0302020204030204" pitchFamily="34" charset="0"/>
              </a:rPr>
              <a:t>Millal algab töö tegemine?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56713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704856" cy="1143000"/>
          </a:xfrm>
        </p:spPr>
        <p:txBody>
          <a:bodyPr>
            <a:noAutofit/>
          </a:bodyPr>
          <a:lstStyle/>
          <a:p>
            <a:r>
              <a:rPr lang="et-EE" sz="3600" dirty="0" smtClean="0">
                <a:latin typeface="Calibri Light" panose="020F0302020204030204" pitchFamily="34" charset="0"/>
              </a:rPr>
              <a:t>TÖÖPÄEVA PÕHISTE PUHKUSTE KASUTAMINE</a:t>
            </a:r>
            <a:endParaRPr lang="et-EE" sz="3600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1115616" y="1600200"/>
            <a:ext cx="7571184" cy="3317852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>
                <a:latin typeface="Calibri Light" panose="020F0302020204030204" pitchFamily="34" charset="0"/>
              </a:rPr>
              <a:t>Tööpäevades antakse järgmised puhkused (s.t neid puhkuseid ei saa kasutada töötaja vabadel päevadel:</a:t>
            </a:r>
          </a:p>
          <a:p>
            <a:pPr lvl="1"/>
            <a:r>
              <a:rPr lang="et-EE" dirty="0" smtClean="0">
                <a:latin typeface="Calibri Light" panose="020F0302020204030204" pitchFamily="34" charset="0"/>
              </a:rPr>
              <a:t>Isapuhkus – 10 tööpäeva</a:t>
            </a:r>
          </a:p>
          <a:p>
            <a:pPr lvl="1"/>
            <a:r>
              <a:rPr lang="et-EE" dirty="0" smtClean="0">
                <a:latin typeface="Calibri Light" panose="020F0302020204030204" pitchFamily="34" charset="0"/>
              </a:rPr>
              <a:t>Lapsepuhkus – 3 või 6 tööpäeva + 1 tööpäev kuus puudega lapse emal või isal</a:t>
            </a:r>
          </a:p>
          <a:p>
            <a:pPr lvl="1"/>
            <a:r>
              <a:rPr lang="et-EE" dirty="0" smtClean="0">
                <a:latin typeface="Calibri Light" panose="020F0302020204030204" pitchFamily="34" charset="0"/>
              </a:rPr>
              <a:t>Tasustamata lapsepuhkus – 10 tööpäeva</a:t>
            </a:r>
          </a:p>
          <a:p>
            <a:pPr lvl="1"/>
            <a:endParaRPr lang="et-EE" dirty="0" smtClean="0">
              <a:latin typeface="Calibri Light" panose="020F0302020204030204" pitchFamily="34" charset="0"/>
            </a:endParaRPr>
          </a:p>
          <a:p>
            <a:r>
              <a:rPr lang="et-EE" dirty="0" smtClean="0">
                <a:latin typeface="Calibri Light" panose="020F0302020204030204" pitchFamily="34" charset="0"/>
              </a:rPr>
              <a:t>Puhkust antakse </a:t>
            </a:r>
            <a:r>
              <a:rPr lang="et-EE" b="1" dirty="0" smtClean="0">
                <a:latin typeface="Calibri Light" panose="020F0302020204030204" pitchFamily="34" charset="0"/>
              </a:rPr>
              <a:t>KOGU TÖÖPÄEVA </a:t>
            </a:r>
            <a:r>
              <a:rPr lang="et-EE" dirty="0" smtClean="0">
                <a:latin typeface="Calibri Light" panose="020F0302020204030204" pitchFamily="34" charset="0"/>
              </a:rPr>
              <a:t>ulatuses. Tööajafond väheneb samuti </a:t>
            </a:r>
            <a:r>
              <a:rPr lang="et-EE" b="1" dirty="0" smtClean="0">
                <a:latin typeface="Calibri Light" panose="020F0302020204030204" pitchFamily="34" charset="0"/>
              </a:rPr>
              <a:t>KOGU TÖÖPÄEVA </a:t>
            </a:r>
            <a:r>
              <a:rPr lang="et-EE" dirty="0" smtClean="0">
                <a:latin typeface="Calibri Light" panose="020F0302020204030204" pitchFamily="34" charset="0"/>
              </a:rPr>
              <a:t>ulatuses.</a:t>
            </a:r>
          </a:p>
          <a:p>
            <a:pPr marL="0" indent="0">
              <a:buNone/>
            </a:pPr>
            <a:r>
              <a:rPr lang="et-EE" b="1" dirty="0" smtClean="0">
                <a:latin typeface="Calibri Light" panose="020F0302020204030204" pitchFamily="34" charset="0"/>
              </a:rPr>
              <a:t>NÄIDE: </a:t>
            </a:r>
            <a:r>
              <a:rPr lang="et-EE" dirty="0" smtClean="0">
                <a:latin typeface="Calibri Light" panose="020F0302020204030204" pitchFamily="34" charset="0"/>
              </a:rPr>
              <a:t>Töötaja kasutab lapsepuhkust 13-14 september. Tema tööajafond septembrikuus väheneb </a:t>
            </a:r>
            <a:r>
              <a:rPr lang="et-EE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20 tunni võrra</a:t>
            </a:r>
            <a:r>
              <a:rPr lang="et-EE" dirty="0" smtClean="0">
                <a:latin typeface="Calibri Light" panose="020F0302020204030204" pitchFamily="34" charset="0"/>
              </a:rPr>
              <a:t>.</a:t>
            </a:r>
            <a:endParaRPr lang="et-EE" dirty="0">
              <a:latin typeface="Calibri Light" panose="020F0302020204030204" pitchFamily="34" charset="0"/>
            </a:endParaRPr>
          </a:p>
        </p:txBody>
      </p:sp>
      <p:graphicFrame>
        <p:nvGraphicFramePr>
          <p:cNvPr id="4" name="Sisu kohatäid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809170"/>
              </p:ext>
            </p:extLst>
          </p:nvPr>
        </p:nvGraphicFramePr>
        <p:xfrm>
          <a:off x="3129" y="4918052"/>
          <a:ext cx="9140880" cy="1920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  <a:gridCol w="304696"/>
              </a:tblGrid>
              <a:tr h="365760">
                <a:tc gridSpan="30"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SEPTEMBER 2017</a:t>
                      </a:r>
                      <a:endParaRPr lang="et-E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4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5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6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7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8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11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12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13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14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15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18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19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20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21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22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23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25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26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27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28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29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E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T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K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N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E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T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K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N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E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T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K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N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E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T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K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N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/>
                        <a:t>R</a:t>
                      </a:r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9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10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900" b="1" dirty="0" smtClean="0"/>
                        <a:t>12</a:t>
                      </a:r>
                      <a:endParaRPr lang="et-EE" sz="9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5760">
                <a:tc gridSpan="7">
                  <a:txBody>
                    <a:bodyPr/>
                    <a:lstStyle/>
                    <a:p>
                      <a:pPr algn="ctr"/>
                      <a:r>
                        <a:rPr lang="et-EE" sz="1200" dirty="0" smtClean="0"/>
                        <a:t>10 – 12:00</a:t>
                      </a:r>
                      <a:r>
                        <a:rPr lang="et-EE" sz="1200" baseline="0" dirty="0" smtClean="0"/>
                        <a:t> – 22:00</a:t>
                      </a:r>
                      <a:endParaRPr lang="et-E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t-EE" sz="1200" b="1" dirty="0" smtClean="0"/>
                        <a:t>TÖÖAJAFOND: 168</a:t>
                      </a:r>
                      <a:endParaRPr lang="et-EE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65760">
                <a:tc gridSpan="7">
                  <a:txBody>
                    <a:bodyPr/>
                    <a:lstStyle/>
                    <a:p>
                      <a:pPr algn="ctr"/>
                      <a:r>
                        <a:rPr lang="et-EE" sz="1200" dirty="0" smtClean="0"/>
                        <a:t>12 – 12:00 – 00:00</a:t>
                      </a:r>
                      <a:endParaRPr lang="et-EE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t-EE" sz="1200" b="1" dirty="0" smtClean="0"/>
                        <a:t>KOKKU TÖÖTUNDE: 176</a:t>
                      </a:r>
                      <a:endParaRPr lang="et-EE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t-EE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972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87560" y="273496"/>
            <a:ext cx="7571184" cy="1143000"/>
          </a:xfrm>
        </p:spPr>
        <p:txBody>
          <a:bodyPr>
            <a:normAutofit/>
          </a:bodyPr>
          <a:lstStyle/>
          <a:p>
            <a:r>
              <a:rPr lang="et-EE" sz="4800" dirty="0" smtClean="0">
                <a:latin typeface="Calibri Light" panose="020F0302020204030204" pitchFamily="34" charset="0"/>
              </a:rPr>
              <a:t>KUST LEIDA INFOT?</a:t>
            </a:r>
            <a:endParaRPr lang="et-EE" sz="4800" dirty="0">
              <a:latin typeface="Calibri Light" panose="020F0302020204030204" pitchFamily="34" charset="0"/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idx="1"/>
          </p:nvPr>
        </p:nvSpPr>
        <p:spPr>
          <a:xfrm>
            <a:off x="3275856" y="1628800"/>
            <a:ext cx="5410944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endParaRPr lang="et-EE" altLang="et-EE" b="1" dirty="0" smtClean="0">
              <a:solidFill>
                <a:schemeClr val="tx1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t-EE" altLang="et-EE" b="1" dirty="0" smtClean="0">
                <a:latin typeface="Calibri Light" panose="020F0302020204030204" pitchFamily="34" charset="0"/>
              </a:rPr>
              <a:t>Tööelu portaal</a:t>
            </a:r>
            <a:r>
              <a:rPr lang="et-EE" altLang="et-EE" sz="1600" dirty="0" smtClean="0">
                <a:latin typeface="Calibri Light" panose="020F0302020204030204" pitchFamily="34" charset="0"/>
              </a:rPr>
              <a:t>: </a:t>
            </a:r>
            <a:r>
              <a:rPr lang="et-EE" altLang="et-EE" sz="1600" dirty="0" smtClean="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hlinkClick r:id="rId2"/>
              </a:rPr>
              <a:t>www.tööelu.ee</a:t>
            </a:r>
            <a:endParaRPr lang="et-EE" altLang="et-EE" sz="1600" dirty="0" smtClean="0">
              <a:solidFill>
                <a:schemeClr val="tx1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t-EE" altLang="et-EE" sz="1600" dirty="0" smtClean="0">
                <a:latin typeface="Calibri Light" panose="020F0302020204030204" pitchFamily="34" charset="0"/>
              </a:rPr>
              <a:t>Tööinspektsiooni koduleht: </a:t>
            </a:r>
            <a:r>
              <a:rPr lang="et-EE" altLang="et-EE" sz="1600" dirty="0" smtClean="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hlinkClick r:id="rId3"/>
              </a:rPr>
              <a:t>www.ti.ee</a:t>
            </a:r>
            <a:r>
              <a:rPr lang="et-EE" altLang="et-EE" sz="1600" dirty="0" smtClean="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endParaRPr lang="et-EE" altLang="et-EE" sz="1600" dirty="0" smtClean="0">
              <a:solidFill>
                <a:schemeClr val="tx1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t-EE" altLang="et-EE" sz="1600" dirty="0" smtClean="0">
              <a:solidFill>
                <a:schemeClr val="tx1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t-EE" altLang="et-EE" sz="2200" b="1" u="sng" dirty="0" smtClean="0">
                <a:latin typeface="Calibri Light" panose="020F0302020204030204" pitchFamily="34" charset="0"/>
              </a:rPr>
              <a:t>Küsi Tööinspektsioonilt: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t-EE" altLang="et-EE" sz="2000" b="1" u="sng" dirty="0" smtClean="0">
              <a:latin typeface="Calibri Light" panose="020F03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t-EE" altLang="et-EE" sz="2000" dirty="0" smtClean="0">
                <a:latin typeface="Calibri Light" panose="020F0302020204030204" pitchFamily="34" charset="0"/>
              </a:rPr>
              <a:t>Juristi infotelefon </a:t>
            </a:r>
            <a:r>
              <a:rPr lang="et-EE" altLang="et-EE" sz="2000" b="1" dirty="0" smtClean="0">
                <a:latin typeface="Calibri Light" panose="020F0302020204030204" pitchFamily="34" charset="0"/>
              </a:rPr>
              <a:t>640 6000</a:t>
            </a:r>
            <a:r>
              <a:rPr lang="et-EE" altLang="et-EE" sz="2000" dirty="0" smtClean="0">
                <a:latin typeface="Calibri Light" panose="020F0302020204030204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r>
              <a:rPr lang="et-EE" altLang="et-EE" sz="2000" dirty="0" smtClean="0">
                <a:latin typeface="Calibri Light" panose="020F0302020204030204" pitchFamily="34" charset="0"/>
              </a:rPr>
              <a:t>    E-R kell 9.00-16.30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t-EE" altLang="et-EE" sz="2000" dirty="0" smtClean="0">
              <a:latin typeface="Calibri Light" panose="020F03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t-EE" altLang="et-EE" sz="2000" dirty="0" err="1" smtClean="0">
                <a:latin typeface="Calibri Light" panose="020F0302020204030204" pitchFamily="34" charset="0"/>
              </a:rPr>
              <a:t>E-kirja</a:t>
            </a:r>
            <a:r>
              <a:rPr lang="et-EE" altLang="et-EE" sz="2000" dirty="0" smtClean="0">
                <a:latin typeface="Calibri Light" panose="020F0302020204030204" pitchFamily="34" charset="0"/>
              </a:rPr>
              <a:t> teel nõustamine:</a:t>
            </a: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et-EE" altLang="et-EE" sz="2000" dirty="0" smtClean="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</a:rPr>
              <a:t>    </a:t>
            </a:r>
            <a:r>
              <a:rPr lang="et-EE" altLang="et-EE" sz="2000" dirty="0" smtClean="0">
                <a:solidFill>
                  <a:schemeClr val="tx1">
                    <a:lumMod val="75000"/>
                  </a:schemeClr>
                </a:solidFill>
                <a:latin typeface="Calibri Light" panose="020F0302020204030204" pitchFamily="34" charset="0"/>
                <a:hlinkClick r:id="rId4"/>
              </a:rPr>
              <a:t>jurist@ti.ee</a:t>
            </a:r>
            <a:endParaRPr lang="et-EE" altLang="et-EE" sz="2000" dirty="0" smtClean="0">
              <a:solidFill>
                <a:schemeClr val="tx1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endParaRPr lang="et-EE" altLang="et-EE" sz="2000" dirty="0" smtClean="0">
              <a:solidFill>
                <a:schemeClr val="tx1">
                  <a:lumMod val="75000"/>
                </a:schemeClr>
              </a:solidFill>
              <a:latin typeface="Calibri Light" panose="020F030202020403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t-EE" altLang="et-EE" sz="2000" dirty="0" smtClean="0">
                <a:latin typeface="Calibri Light" panose="020F0302020204030204" pitchFamily="34" charset="0"/>
              </a:rPr>
              <a:t>Juristi vastuvõtule tuleku võimalus</a:t>
            </a:r>
          </a:p>
        </p:txBody>
      </p:sp>
      <p:pic>
        <p:nvPicPr>
          <p:cNvPr id="5" name="Pilt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132856"/>
            <a:ext cx="1728192" cy="66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lt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60" y="3645024"/>
            <a:ext cx="3391506" cy="1357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600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Aitäh!</a:t>
            </a: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>
                <a:solidFill>
                  <a:schemeClr val="tx1"/>
                </a:solidFill>
              </a:rPr>
              <a:t>Kaire Saarep</a:t>
            </a:r>
          </a:p>
          <a:p>
            <a:r>
              <a:rPr lang="et-EE" dirty="0" smtClean="0">
                <a:solidFill>
                  <a:schemeClr val="tx1"/>
                </a:solidFill>
              </a:rPr>
              <a:t>jurist@ti.ee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TÖÖKOORMUS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t-EE" sz="3000" dirty="0" smtClean="0">
                <a:latin typeface="Calibri Light" panose="020F0302020204030204" pitchFamily="34" charset="0"/>
              </a:rPr>
              <a:t>Töölepingu kirjalikus dokumendis peab sisalduma tööaeg (täistööaeg või osaline tööaeg) – </a:t>
            </a:r>
            <a:r>
              <a:rPr lang="et-EE" sz="2000" dirty="0" smtClean="0">
                <a:latin typeface="Calibri Light" panose="020F0302020204030204" pitchFamily="34" charset="0"/>
              </a:rPr>
              <a:t>TLS § 5 lg 1 p 7</a:t>
            </a:r>
          </a:p>
          <a:p>
            <a:pPr algn="just"/>
            <a:endParaRPr lang="et-EE" sz="800" dirty="0" smtClean="0">
              <a:latin typeface="Calibri Light" panose="020F0302020204030204" pitchFamily="34" charset="0"/>
            </a:endParaRPr>
          </a:p>
          <a:p>
            <a:pPr lvl="1" algn="just"/>
            <a:r>
              <a:rPr lang="et-EE" sz="2200" dirty="0" smtClean="0">
                <a:latin typeface="Calibri Light" panose="020F0302020204030204" pitchFamily="34" charset="0"/>
              </a:rPr>
              <a:t>NÄIDE:</a:t>
            </a:r>
            <a:r>
              <a:rPr lang="et-EE" sz="2200" b="1" dirty="0" smtClean="0">
                <a:latin typeface="Calibri Light" panose="020F0302020204030204" pitchFamily="34" charset="0"/>
              </a:rPr>
              <a:t> </a:t>
            </a:r>
            <a:r>
              <a:rPr lang="et-EE" sz="2200" dirty="0" smtClean="0">
                <a:latin typeface="Calibri Light" panose="020F0302020204030204" pitchFamily="34" charset="0"/>
              </a:rPr>
              <a:t>Töötaja töötab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täistööaja</a:t>
            </a:r>
            <a:r>
              <a:rPr lang="et-EE" sz="2200" dirty="0" smtClean="0">
                <a:latin typeface="Calibri Light" panose="020F0302020204030204" pitchFamily="34" charset="0"/>
              </a:rPr>
              <a:t> alusel arvestuslikult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8 tundi </a:t>
            </a:r>
            <a:r>
              <a:rPr lang="et-EE" sz="2200" dirty="0" smtClean="0">
                <a:latin typeface="Calibri Light" panose="020F0302020204030204" pitchFamily="34" charset="0"/>
              </a:rPr>
              <a:t>päevas ja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40 tundi</a:t>
            </a:r>
            <a:r>
              <a:rPr lang="et-EE" sz="2200" dirty="0" smtClean="0">
                <a:latin typeface="Calibri Light" panose="020F0302020204030204" pitchFamily="34" charset="0"/>
              </a:rPr>
              <a:t> seitsmepäevase ajavahemiku jooksul.</a:t>
            </a:r>
          </a:p>
          <a:p>
            <a:pPr lvl="1" algn="just"/>
            <a:r>
              <a:rPr lang="et-EE" sz="2200" dirty="0" smtClean="0">
                <a:latin typeface="Calibri Light" panose="020F0302020204030204" pitchFamily="34" charset="0"/>
              </a:rPr>
              <a:t>NÄIDE: Töötaja töötab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osalise tööaja </a:t>
            </a:r>
            <a:r>
              <a:rPr lang="et-EE" sz="2200" dirty="0" smtClean="0">
                <a:latin typeface="Calibri Light" panose="020F0302020204030204" pitchFamily="34" charset="0"/>
              </a:rPr>
              <a:t>alusel arvestuslikult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4 tundi </a:t>
            </a:r>
            <a:r>
              <a:rPr lang="et-EE" sz="2200" dirty="0" smtClean="0">
                <a:latin typeface="Calibri Light" panose="020F0302020204030204" pitchFamily="34" charset="0"/>
              </a:rPr>
              <a:t>päevas ja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20 tundi </a:t>
            </a:r>
            <a:r>
              <a:rPr lang="et-EE" sz="2200" dirty="0" smtClean="0">
                <a:latin typeface="Calibri Light" panose="020F0302020204030204" pitchFamily="34" charset="0"/>
              </a:rPr>
              <a:t>seitsmepäevase ajavahemiku jooksul.</a:t>
            </a:r>
          </a:p>
          <a:p>
            <a:pPr lvl="1" algn="just"/>
            <a:endParaRPr lang="et-EE" dirty="0" smtClean="0">
              <a:latin typeface="Calibri Light" panose="020F0302020204030204" pitchFamily="34" charset="0"/>
            </a:endParaRPr>
          </a:p>
          <a:p>
            <a:pPr algn="just"/>
            <a:r>
              <a:rPr lang="et-EE" sz="3000" dirty="0" smtClean="0">
                <a:latin typeface="Calibri Light" panose="020F0302020204030204" pitchFamily="34" charset="0"/>
              </a:rPr>
              <a:t>Summeeritud tööaja kokkulepe (sh arvestus-perioodi pikkus, tööajakava teatavaks tegemise tingimused)  - </a:t>
            </a:r>
            <a:r>
              <a:rPr lang="et-EE" sz="2000" dirty="0" smtClean="0">
                <a:latin typeface="Calibri Light" panose="020F0302020204030204" pitchFamily="34" charset="0"/>
              </a:rPr>
              <a:t>TLS § 6 lg 6</a:t>
            </a:r>
            <a:endParaRPr lang="et-EE" sz="2000" dirty="0">
              <a:latin typeface="Calibri Light" panose="020F03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94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TÖÖKOORMUS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340967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t-EE" sz="2000" dirty="0" smtClean="0">
                <a:latin typeface="Calibri Light" panose="020F0302020204030204" pitchFamily="34" charset="0"/>
              </a:rPr>
              <a:t>Töötaja </a:t>
            </a:r>
            <a:r>
              <a:rPr lang="et-EE" sz="2000" dirty="0">
                <a:latin typeface="Calibri Light" panose="020F0302020204030204" pitchFamily="34" charset="0"/>
              </a:rPr>
              <a:t>töötab </a:t>
            </a:r>
            <a:r>
              <a:rPr lang="et-EE" sz="2000" b="1" dirty="0">
                <a:solidFill>
                  <a:srgbClr val="FF0000"/>
                </a:solidFill>
                <a:latin typeface="Calibri Light" panose="020F0302020204030204" pitchFamily="34" charset="0"/>
              </a:rPr>
              <a:t>täistööaja</a:t>
            </a:r>
            <a:r>
              <a:rPr lang="et-EE" sz="2000" dirty="0">
                <a:latin typeface="Calibri Light" panose="020F0302020204030204" pitchFamily="34" charset="0"/>
              </a:rPr>
              <a:t> alusel arvestuslikult </a:t>
            </a:r>
            <a:r>
              <a:rPr lang="et-EE" sz="2000" b="1" dirty="0">
                <a:solidFill>
                  <a:srgbClr val="FF0000"/>
                </a:solidFill>
                <a:latin typeface="Calibri Light" panose="020F0302020204030204" pitchFamily="34" charset="0"/>
              </a:rPr>
              <a:t>8 tundi </a:t>
            </a:r>
            <a:r>
              <a:rPr lang="et-EE" sz="2000" dirty="0">
                <a:latin typeface="Calibri Light" panose="020F0302020204030204" pitchFamily="34" charset="0"/>
              </a:rPr>
              <a:t>päevas ja </a:t>
            </a:r>
            <a:r>
              <a:rPr lang="et-EE" sz="2000" b="1" dirty="0">
                <a:solidFill>
                  <a:srgbClr val="FF0000"/>
                </a:solidFill>
                <a:latin typeface="Calibri Light" panose="020F0302020204030204" pitchFamily="34" charset="0"/>
              </a:rPr>
              <a:t>40 tundi</a:t>
            </a:r>
            <a:r>
              <a:rPr lang="et-EE" sz="2000" dirty="0">
                <a:latin typeface="Calibri Light" panose="020F0302020204030204" pitchFamily="34" charset="0"/>
              </a:rPr>
              <a:t> seitsmepäevase ajavahemiku jooksul</a:t>
            </a:r>
            <a:r>
              <a:rPr lang="et-EE" sz="2000" dirty="0" smtClean="0">
                <a:latin typeface="Calibri Light" panose="020F0302020204030204" pitchFamily="34" charset="0"/>
              </a:rPr>
              <a:t>.</a:t>
            </a:r>
          </a:p>
          <a:p>
            <a:pPr marL="457200" lvl="1" indent="0" algn="just">
              <a:buNone/>
            </a:pP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23</a:t>
            </a:r>
            <a:r>
              <a:rPr lang="et-EE" sz="2400" dirty="0" smtClean="0">
                <a:latin typeface="Calibri Light" panose="020F0302020204030204" pitchFamily="34" charset="0"/>
              </a:rPr>
              <a:t> </a:t>
            </a:r>
            <a:r>
              <a:rPr lang="et-EE" sz="1100" dirty="0">
                <a:latin typeface="Calibri Light" panose="020F0302020204030204" pitchFamily="34" charset="0"/>
              </a:rPr>
              <a:t>(kalendaarsete tööpäevade (E-R) arv) </a:t>
            </a:r>
            <a:r>
              <a:rPr lang="et-EE" sz="2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×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8</a:t>
            </a:r>
            <a:r>
              <a:rPr lang="et-EE" sz="2200" dirty="0" smtClean="0">
                <a:latin typeface="Calibri Light" panose="020F0302020204030204" pitchFamily="34" charset="0"/>
              </a:rPr>
              <a:t> </a:t>
            </a:r>
            <a:r>
              <a:rPr lang="et-EE" sz="1100" dirty="0">
                <a:latin typeface="Calibri Light" panose="020F0302020204030204" pitchFamily="34" charset="0"/>
              </a:rPr>
              <a:t>(kokkulepitud tööaeg päevas) </a:t>
            </a:r>
            <a:r>
              <a:rPr lang="et-EE" sz="2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=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184 </a:t>
            </a:r>
            <a:r>
              <a:rPr lang="et-EE" sz="2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tundi</a:t>
            </a:r>
          </a:p>
          <a:p>
            <a:pPr marL="457200" lvl="1" indent="0" algn="just">
              <a:buNone/>
            </a:pPr>
            <a:endParaRPr lang="et-EE" sz="1200" dirty="0">
              <a:latin typeface="Calibri Light" panose="020F0302020204030204" pitchFamily="34" charset="0"/>
            </a:endParaRPr>
          </a:p>
          <a:p>
            <a:pPr marL="457200" lvl="1" indent="0" algn="just">
              <a:buNone/>
            </a:pPr>
            <a:r>
              <a:rPr lang="et-EE" sz="2000" dirty="0" smtClean="0">
                <a:latin typeface="Calibri Light" panose="020F0302020204030204" pitchFamily="34" charset="0"/>
              </a:rPr>
              <a:t>Töötaja </a:t>
            </a:r>
            <a:r>
              <a:rPr lang="et-EE" sz="2000" dirty="0">
                <a:latin typeface="Calibri Light" panose="020F0302020204030204" pitchFamily="34" charset="0"/>
              </a:rPr>
              <a:t>töötab </a:t>
            </a:r>
            <a:r>
              <a:rPr lang="et-EE" sz="2000" b="1" dirty="0">
                <a:solidFill>
                  <a:srgbClr val="FF0000"/>
                </a:solidFill>
                <a:latin typeface="Calibri Light" panose="020F0302020204030204" pitchFamily="34" charset="0"/>
              </a:rPr>
              <a:t>osalise tööaja </a:t>
            </a:r>
            <a:r>
              <a:rPr lang="et-EE" sz="2000" dirty="0">
                <a:latin typeface="Calibri Light" panose="020F0302020204030204" pitchFamily="34" charset="0"/>
              </a:rPr>
              <a:t>alusel arvestuslikult </a:t>
            </a:r>
            <a:r>
              <a:rPr lang="et-EE" sz="2000" b="1" dirty="0">
                <a:solidFill>
                  <a:srgbClr val="FF0000"/>
                </a:solidFill>
                <a:latin typeface="Calibri Light" panose="020F0302020204030204" pitchFamily="34" charset="0"/>
              </a:rPr>
              <a:t>4 tundi </a:t>
            </a:r>
            <a:r>
              <a:rPr lang="et-EE" sz="2000" dirty="0">
                <a:latin typeface="Calibri Light" panose="020F0302020204030204" pitchFamily="34" charset="0"/>
              </a:rPr>
              <a:t>päevas ja </a:t>
            </a:r>
            <a:r>
              <a:rPr lang="et-EE" sz="2000" b="1" dirty="0">
                <a:solidFill>
                  <a:srgbClr val="FF0000"/>
                </a:solidFill>
                <a:latin typeface="Calibri Light" panose="020F0302020204030204" pitchFamily="34" charset="0"/>
              </a:rPr>
              <a:t>20 tundi </a:t>
            </a:r>
            <a:r>
              <a:rPr lang="et-EE" sz="2000" dirty="0">
                <a:latin typeface="Calibri Light" panose="020F0302020204030204" pitchFamily="34" charset="0"/>
              </a:rPr>
              <a:t>seitsmepäevase ajavahemiku jooksul</a:t>
            </a:r>
            <a:r>
              <a:rPr lang="et-EE" sz="2000" dirty="0" smtClean="0">
                <a:latin typeface="Calibri Light" panose="020F0302020204030204" pitchFamily="34" charset="0"/>
              </a:rPr>
              <a:t>.</a:t>
            </a:r>
          </a:p>
          <a:p>
            <a:pPr marL="457200" lvl="1" indent="0" algn="just">
              <a:buNone/>
            </a:pPr>
            <a:r>
              <a:rPr lang="et-EE" sz="2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23</a:t>
            </a:r>
            <a:r>
              <a:rPr lang="et-EE" sz="2400" dirty="0">
                <a:latin typeface="Calibri Light" panose="020F0302020204030204" pitchFamily="34" charset="0"/>
              </a:rPr>
              <a:t> </a:t>
            </a:r>
            <a:r>
              <a:rPr lang="et-EE" sz="1100" dirty="0">
                <a:latin typeface="Calibri Light" panose="020F0302020204030204" pitchFamily="34" charset="0"/>
              </a:rPr>
              <a:t>(kalendaarsete tööpäevade (E-R) arv) </a:t>
            </a:r>
            <a:r>
              <a:rPr lang="et-EE" sz="2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×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4</a:t>
            </a:r>
            <a:r>
              <a:rPr lang="et-EE" sz="2200" dirty="0" smtClean="0">
                <a:latin typeface="Calibri Light" panose="020F0302020204030204" pitchFamily="34" charset="0"/>
              </a:rPr>
              <a:t> </a:t>
            </a:r>
            <a:r>
              <a:rPr lang="et-EE" sz="1100" dirty="0">
                <a:latin typeface="Calibri Light" panose="020F0302020204030204" pitchFamily="34" charset="0"/>
              </a:rPr>
              <a:t>(kokkulepitud tööaeg päevas) </a:t>
            </a:r>
            <a:r>
              <a:rPr lang="et-EE" sz="2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= </a:t>
            </a:r>
            <a:r>
              <a:rPr lang="et-EE" sz="22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92 </a:t>
            </a:r>
            <a:r>
              <a:rPr lang="et-EE" sz="2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tundi</a:t>
            </a:r>
          </a:p>
          <a:p>
            <a:pPr marL="457200" lvl="1" indent="0" algn="just">
              <a:buNone/>
            </a:pPr>
            <a:endParaRPr lang="et-EE" sz="2200" dirty="0">
              <a:latin typeface="Calibri Light" panose="020F03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4</a:t>
            </a:fld>
            <a:endParaRPr lang="et-EE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/>
          </p:nvPr>
        </p:nvGraphicFramePr>
        <p:xfrm>
          <a:off x="5784047" y="3985173"/>
          <a:ext cx="2902753" cy="273630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4679"/>
                <a:gridCol w="414679"/>
                <a:gridCol w="414679"/>
                <a:gridCol w="414679"/>
                <a:gridCol w="414679"/>
                <a:gridCol w="414679"/>
                <a:gridCol w="414679"/>
              </a:tblGrid>
              <a:tr h="428225">
                <a:tc gridSpan="7"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MÄRTS 2017</a:t>
                      </a:r>
                      <a:endParaRPr lang="et-EE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392540"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/>
                        <a:t>E</a:t>
                      </a:r>
                      <a:endParaRPr lang="et-E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/>
                        <a:t>T</a:t>
                      </a:r>
                      <a:endParaRPr lang="et-E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/>
                        <a:t>K</a:t>
                      </a:r>
                      <a:endParaRPr lang="et-E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/>
                        <a:t>N</a:t>
                      </a:r>
                      <a:endParaRPr lang="et-E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/>
                        <a:t>R</a:t>
                      </a:r>
                      <a:endParaRPr lang="et-EE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rgbClr val="FF0000"/>
                          </a:solidFill>
                        </a:rPr>
                        <a:t>L</a:t>
                      </a:r>
                      <a:endParaRPr lang="et-E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solidFill>
                            <a:srgbClr val="FF0000"/>
                          </a:solidFill>
                        </a:rPr>
                        <a:t>P</a:t>
                      </a:r>
                      <a:endParaRPr lang="et-EE" sz="16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28225"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/>
                        <a:t>1</a:t>
                      </a:r>
                      <a:endParaRPr lang="et-EE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/>
                        <a:t>2</a:t>
                      </a:r>
                      <a:endParaRPr lang="et-EE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/>
                        <a:t>3</a:t>
                      </a:r>
                      <a:endParaRPr lang="et-EE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t-EE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t-EE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53029"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/>
                        <a:t>6</a:t>
                      </a:r>
                      <a:endParaRPr lang="et-EE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/>
                        <a:t>7</a:t>
                      </a:r>
                      <a:endParaRPr lang="et-EE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/>
                        <a:t>8</a:t>
                      </a:r>
                      <a:endParaRPr lang="et-EE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/>
                        <a:t>9</a:t>
                      </a:r>
                      <a:endParaRPr lang="et-EE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/>
                        <a:t>10</a:t>
                      </a:r>
                      <a:endParaRPr lang="et-EE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et-EE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050" dirty="0" smtClean="0">
                          <a:solidFill>
                            <a:srgbClr val="FF0000"/>
                          </a:solidFill>
                        </a:rPr>
                        <a:t>12</a:t>
                      </a:r>
                      <a:endParaRPr lang="et-EE" sz="105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35302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13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14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15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16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17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et-EE" sz="105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>
                          <a:solidFill>
                            <a:srgbClr val="FF0000"/>
                          </a:solidFill>
                        </a:rPr>
                        <a:t>19</a:t>
                      </a:r>
                      <a:endParaRPr lang="et-EE" sz="105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5302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20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21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22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23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t-EE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t-EE" sz="105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>
                          <a:solidFill>
                            <a:srgbClr val="FF0000"/>
                          </a:solidFill>
                        </a:rPr>
                        <a:t>26</a:t>
                      </a:r>
                      <a:endParaRPr lang="et-EE" sz="105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4282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27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/>
                        <a:t>28</a:t>
                      </a:r>
                      <a:endParaRPr lang="et-EE" sz="105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t-EE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t-EE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et-EE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t-EE" sz="10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lang="et-EE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t-EE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3608" y="4365104"/>
            <a:ext cx="45365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2400" b="1" dirty="0">
                <a:latin typeface="Calibri Light" panose="020F0302020204030204" pitchFamily="34" charset="0"/>
              </a:rPr>
              <a:t>NB! </a:t>
            </a:r>
            <a:r>
              <a:rPr lang="et-EE" sz="2400" dirty="0">
                <a:latin typeface="Calibri Light" panose="020F0302020204030204" pitchFamily="34" charset="0"/>
              </a:rPr>
              <a:t>Ei ole korrektne kokku leppida, et töötaja töötab nt 0,6 koormusega  või 130 tundi kuus!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628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TÖÖAJA PIIRANG</a:t>
            </a:r>
            <a:r>
              <a:rPr lang="et-EE" dirty="0" smtClean="0">
                <a:latin typeface="Calibri Light" panose="020F0302020204030204" pitchFamily="34" charset="0"/>
              </a:rPr>
              <a:t/>
            </a:r>
            <a:br>
              <a:rPr lang="et-EE" dirty="0" smtClean="0">
                <a:latin typeface="Calibri Light" panose="020F0302020204030204" pitchFamily="34" charset="0"/>
              </a:rPr>
            </a:br>
            <a:r>
              <a:rPr lang="et-EE" sz="2400" dirty="0" smtClean="0">
                <a:latin typeface="Calibri Light" panose="020F0302020204030204" pitchFamily="34" charset="0"/>
              </a:rPr>
              <a:t> IGAPÄEVANE PUHKEAEG</a:t>
            </a:r>
            <a:endParaRPr lang="et-EE" sz="2400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t-EE" sz="2200" dirty="0" smtClean="0">
              <a:latin typeface="Calibri Light" panose="020F0302020204030204" pitchFamily="34" charset="0"/>
            </a:endParaRPr>
          </a:p>
          <a:p>
            <a:pPr algn="just"/>
            <a:r>
              <a:rPr lang="et-EE" sz="2200" dirty="0" smtClean="0">
                <a:latin typeface="Calibri Light" panose="020F0302020204030204" pitchFamily="34" charset="0"/>
              </a:rPr>
              <a:t>Kokkulepe</a:t>
            </a:r>
            <a:r>
              <a:rPr lang="et-EE" sz="2200" dirty="0">
                <a:latin typeface="Calibri Light" panose="020F0302020204030204" pitchFamily="34" charset="0"/>
              </a:rPr>
              <a:t>, mille kohaselt töötajale jääb 24-tunnise ajavahemiku jooksul vähem kui 11 tundi järjestikust puhkeaega, on tühine, kui seaduses ei ole sätestatud </a:t>
            </a:r>
            <a:r>
              <a:rPr lang="et-EE" sz="2200" dirty="0" smtClean="0">
                <a:latin typeface="Calibri Light" panose="020F0302020204030204" pitchFamily="34" charset="0"/>
              </a:rPr>
              <a:t>teisiti </a:t>
            </a:r>
            <a:r>
              <a:rPr lang="et-EE" sz="2200" dirty="0">
                <a:latin typeface="Calibri Light" panose="020F0302020204030204" pitchFamily="34" charset="0"/>
              </a:rPr>
              <a:t>– </a:t>
            </a:r>
            <a:r>
              <a:rPr lang="et-EE" sz="2000" dirty="0">
                <a:latin typeface="Calibri Light" panose="020F0302020204030204" pitchFamily="34" charset="0"/>
              </a:rPr>
              <a:t>TLS </a:t>
            </a:r>
            <a:r>
              <a:rPr lang="et-EE" sz="2000" dirty="0" smtClean="0">
                <a:latin typeface="Calibri Light" panose="020F0302020204030204" pitchFamily="34" charset="0"/>
              </a:rPr>
              <a:t>§ 51 lg 1</a:t>
            </a:r>
          </a:p>
          <a:p>
            <a:pPr algn="just"/>
            <a:endParaRPr lang="et-EE" sz="2200" dirty="0">
              <a:latin typeface="Calibri Light" panose="020F03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5</a:t>
            </a:fld>
            <a:endParaRPr lang="et-EE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114387"/>
              </p:ext>
            </p:extLst>
          </p:nvPr>
        </p:nvGraphicFramePr>
        <p:xfrm>
          <a:off x="1691680" y="4255719"/>
          <a:ext cx="6552727" cy="151491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52128"/>
                <a:gridCol w="792088"/>
                <a:gridCol w="3744416"/>
                <a:gridCol w="864095"/>
              </a:tblGrid>
              <a:tr h="309614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K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N</a:t>
                      </a:r>
                      <a:endParaRPr lang="et-EE" dirty="0"/>
                    </a:p>
                  </a:txBody>
                  <a:tcPr anchor="ctr"/>
                </a:tc>
              </a:tr>
              <a:tr h="361217"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Tööpäeva algus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07:00</a:t>
                      </a:r>
                      <a:endParaRPr lang="et-EE" sz="1400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et-EE" sz="1200" dirty="0" smtClean="0"/>
                        <a:t>Tööpäeva lõpust kuni tööpäeva</a:t>
                      </a:r>
                      <a:r>
                        <a:rPr lang="et-EE" sz="1200" baseline="0" dirty="0" smtClean="0"/>
                        <a:t> alguseni 11 tundi järjestikust vaba aega</a:t>
                      </a:r>
                    </a:p>
                    <a:p>
                      <a:endParaRPr lang="et-EE" sz="1100" baseline="0" dirty="0" smtClean="0"/>
                    </a:p>
                    <a:p>
                      <a:endParaRPr lang="et-EE" sz="1100" baseline="0" dirty="0" smtClean="0"/>
                    </a:p>
                    <a:p>
                      <a:endParaRPr lang="et-EE" sz="1100" baseline="0" dirty="0" smtClean="0"/>
                    </a:p>
                    <a:p>
                      <a:r>
                        <a:rPr lang="et-EE" sz="1200" baseline="0" dirty="0" smtClean="0"/>
                        <a:t>Maksimaalne tööpäeva pikkus 13 tundi</a:t>
                      </a:r>
                      <a:endParaRPr lang="et-EE" sz="1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07:00</a:t>
                      </a:r>
                      <a:endParaRPr lang="et-EE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Tööpäeva lõpp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20:00</a:t>
                      </a:r>
                      <a:endParaRPr lang="et-EE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20:00</a:t>
                      </a:r>
                      <a:endParaRPr lang="et-EE" sz="1400" dirty="0"/>
                    </a:p>
                  </a:txBody>
                  <a:tcPr anchor="ctr"/>
                </a:tc>
              </a:tr>
              <a:tr h="361217"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Tööpäeva kestus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13,00</a:t>
                      </a:r>
                      <a:endParaRPr lang="et-EE" sz="1400" dirty="0"/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13,00</a:t>
                      </a:r>
                      <a:endParaRPr lang="et-EE" sz="14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Sirge noolkonnektor 6"/>
          <p:cNvCxnSpPr/>
          <p:nvPr/>
        </p:nvCxnSpPr>
        <p:spPr>
          <a:xfrm flipV="1">
            <a:off x="3635896" y="4725144"/>
            <a:ext cx="3744416" cy="576064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e noolkonnektor 7"/>
          <p:cNvCxnSpPr/>
          <p:nvPr/>
        </p:nvCxnSpPr>
        <p:spPr>
          <a:xfrm flipV="1">
            <a:off x="3635896" y="5745081"/>
            <a:ext cx="3744416" cy="25552"/>
          </a:xfrm>
          <a:prstGeom prst="straightConnector1">
            <a:avLst/>
          </a:prstGeom>
          <a:ln w="190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12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LÕUNAPAUS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t-EE" sz="2200" dirty="0" smtClean="0">
                <a:latin typeface="Calibri Light" panose="020F0302020204030204" pitchFamily="34" charset="0"/>
              </a:rPr>
              <a:t>Kokkulepe</a:t>
            </a:r>
            <a:r>
              <a:rPr lang="et-EE" sz="2200" dirty="0">
                <a:latin typeface="Calibri Light" panose="020F0302020204030204" pitchFamily="34" charset="0"/>
              </a:rPr>
              <a:t>, mille kohaselt pikema kui 6-tunnise töötamise kohta ei ole ette nähtud vähemalt 30-minutilist tööpäevasisest vaheaega, on tühine. Tööpäevasiseseid vaheaegu ei arvestata tööaja </a:t>
            </a:r>
            <a:r>
              <a:rPr lang="et-EE" sz="2200" dirty="0" smtClean="0">
                <a:latin typeface="Calibri Light" panose="020F0302020204030204" pitchFamily="34" charset="0"/>
              </a:rPr>
              <a:t>hulka</a:t>
            </a:r>
          </a:p>
          <a:p>
            <a:pPr lvl="1" algn="just"/>
            <a:r>
              <a:rPr lang="et-EE" sz="18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VÄLJA ARVATUD JUHUL</a:t>
            </a:r>
            <a:r>
              <a:rPr lang="et-EE" sz="1800" dirty="0" smtClean="0">
                <a:latin typeface="Calibri Light" panose="020F0302020204030204" pitchFamily="34" charset="0"/>
              </a:rPr>
              <a:t>, </a:t>
            </a:r>
            <a:r>
              <a:rPr lang="et-EE" sz="1800" dirty="0">
                <a:latin typeface="Calibri Light" panose="020F0302020204030204" pitchFamily="34" charset="0"/>
              </a:rPr>
              <a:t>kui töö iseloomu tõttu ei ole võimalik vaheaega anda ning tööandja loob töötajale võimaluse puhata ja einestada tööajal</a:t>
            </a:r>
            <a:r>
              <a:rPr lang="et-EE" sz="1800" dirty="0" smtClean="0">
                <a:latin typeface="Calibri Light" panose="020F0302020204030204" pitchFamily="34" charset="0"/>
              </a:rPr>
              <a:t>. </a:t>
            </a:r>
          </a:p>
          <a:p>
            <a:pPr marL="457200" lvl="1" indent="0" algn="just">
              <a:buNone/>
            </a:pPr>
            <a:r>
              <a:rPr lang="et-EE" sz="1800" dirty="0" smtClean="0">
                <a:latin typeface="Calibri Light" panose="020F0302020204030204" pitchFamily="34" charset="0"/>
              </a:rPr>
              <a:t>TLS </a:t>
            </a:r>
            <a:r>
              <a:rPr lang="et-EE" sz="1800" dirty="0">
                <a:latin typeface="Calibri Light" panose="020F0302020204030204" pitchFamily="34" charset="0"/>
              </a:rPr>
              <a:t>§ </a:t>
            </a:r>
            <a:r>
              <a:rPr lang="et-EE" sz="1800" dirty="0" smtClean="0">
                <a:latin typeface="Calibri Light" panose="020F0302020204030204" pitchFamily="34" charset="0"/>
              </a:rPr>
              <a:t>47 </a:t>
            </a:r>
            <a:r>
              <a:rPr lang="et-EE" sz="1800" dirty="0">
                <a:latin typeface="Calibri Light" panose="020F0302020204030204" pitchFamily="34" charset="0"/>
              </a:rPr>
              <a:t>lg </a:t>
            </a:r>
            <a:r>
              <a:rPr lang="et-EE" sz="1800" dirty="0" smtClean="0">
                <a:latin typeface="Calibri Light" panose="020F0302020204030204" pitchFamily="34" charset="0"/>
              </a:rPr>
              <a:t>2</a:t>
            </a:r>
            <a:endParaRPr lang="et-EE" sz="1800" dirty="0">
              <a:latin typeface="Calibri Light" panose="020F0302020204030204" pitchFamily="34" charset="0"/>
            </a:endParaRPr>
          </a:p>
          <a:p>
            <a:pPr algn="just"/>
            <a:endParaRPr lang="et-EE" sz="2200" dirty="0">
              <a:latin typeface="Calibri Light" panose="020F0302020204030204" pitchFamily="34" charset="0"/>
            </a:endParaRPr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8307223"/>
              </p:ext>
            </p:extLst>
          </p:nvPr>
        </p:nvGraphicFramePr>
        <p:xfrm>
          <a:off x="1835696" y="4725144"/>
          <a:ext cx="5579778" cy="106553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29086"/>
                <a:gridCol w="1296764"/>
                <a:gridCol w="1228650"/>
                <a:gridCol w="1296764"/>
                <a:gridCol w="1228514"/>
              </a:tblGrid>
              <a:tr h="460733">
                <a:tc>
                  <a:txBody>
                    <a:bodyPr/>
                    <a:lstStyle/>
                    <a:p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latin typeface="Calibri Light" panose="020F0302020204030204" pitchFamily="34" charset="0"/>
                        </a:rPr>
                        <a:t>Tööpäeva</a:t>
                      </a:r>
                      <a:r>
                        <a:rPr lang="et-EE" sz="1400" baseline="0" dirty="0" smtClean="0">
                          <a:latin typeface="Calibri Light" panose="020F0302020204030204" pitchFamily="34" charset="0"/>
                        </a:rPr>
                        <a:t> algus</a:t>
                      </a:r>
                      <a:endParaRPr lang="et-EE" sz="14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latin typeface="Calibri Light" panose="020F0302020204030204" pitchFamily="34" charset="0"/>
                        </a:rPr>
                        <a:t>Puhkepaus</a:t>
                      </a:r>
                      <a:endParaRPr lang="et-EE" sz="14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latin typeface="Calibri Light" panose="020F0302020204030204" pitchFamily="34" charset="0"/>
                        </a:rPr>
                        <a:t>Tööpäeva</a:t>
                      </a:r>
                      <a:r>
                        <a:rPr lang="et-EE" sz="1400" baseline="0" dirty="0" smtClean="0">
                          <a:latin typeface="Calibri Light" panose="020F0302020204030204" pitchFamily="34" charset="0"/>
                        </a:rPr>
                        <a:t> lõpp</a:t>
                      </a:r>
                      <a:endParaRPr lang="et-EE" sz="14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>
                          <a:latin typeface="Calibri Light" panose="020F0302020204030204" pitchFamily="34" charset="0"/>
                        </a:rPr>
                        <a:t>Töötundide</a:t>
                      </a:r>
                      <a:r>
                        <a:rPr lang="et-EE" sz="1400" baseline="0" dirty="0" smtClean="0">
                          <a:latin typeface="Calibri Light" panose="020F0302020204030204" pitchFamily="34" charset="0"/>
                        </a:rPr>
                        <a:t> </a:t>
                      </a:r>
                      <a:r>
                        <a:rPr lang="et-EE" sz="1400" baseline="0" dirty="0" smtClean="0">
                          <a:latin typeface="Calibri Light" panose="020F0302020204030204" pitchFamily="34" charset="0"/>
                        </a:rPr>
                        <a:t>arv</a:t>
                      </a:r>
                      <a:endParaRPr lang="et-EE" sz="14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</a:tr>
              <a:tr h="547379">
                <a:tc>
                  <a:txBody>
                    <a:bodyPr/>
                    <a:lstStyle/>
                    <a:p>
                      <a:r>
                        <a:rPr lang="et-EE" sz="1600" b="1" dirty="0" smtClean="0">
                          <a:latin typeface="Calibri Light" panose="020F0302020204030204" pitchFamily="34" charset="0"/>
                        </a:rPr>
                        <a:t>E</a:t>
                      </a:r>
                      <a:endParaRPr lang="et-EE" sz="1600" b="1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latin typeface="Calibri Light" panose="020F0302020204030204" pitchFamily="34" charset="0"/>
                        </a:rPr>
                        <a:t>8.00</a:t>
                      </a:r>
                      <a:endParaRPr lang="et-EE" sz="16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latin typeface="Calibri Light" panose="020F0302020204030204" pitchFamily="34" charset="0"/>
                        </a:rPr>
                        <a:t>16.00 16.30</a:t>
                      </a:r>
                      <a:endParaRPr lang="et-EE" sz="16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latin typeface="Calibri Light" panose="020F0302020204030204" pitchFamily="34" charset="0"/>
                        </a:rPr>
                        <a:t>20.00</a:t>
                      </a:r>
                      <a:endParaRPr lang="et-EE" sz="16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600" dirty="0" smtClean="0">
                          <a:latin typeface="Calibri Light" panose="020F0302020204030204" pitchFamily="34" charset="0"/>
                        </a:rPr>
                        <a:t>11,50</a:t>
                      </a:r>
                      <a:endParaRPr lang="et-EE" sz="1600" dirty="0">
                        <a:latin typeface="Calibri Light" panose="020F030202020403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678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TÖÖAJA PIIRANG</a:t>
            </a:r>
            <a:r>
              <a:rPr lang="et-EE" dirty="0" smtClean="0">
                <a:latin typeface="Calibri Light" panose="020F0302020204030204" pitchFamily="34" charset="0"/>
              </a:rPr>
              <a:t/>
            </a:r>
            <a:br>
              <a:rPr lang="et-EE" dirty="0" smtClean="0">
                <a:latin typeface="Calibri Light" panose="020F0302020204030204" pitchFamily="34" charset="0"/>
              </a:rPr>
            </a:br>
            <a:r>
              <a:rPr lang="et-EE" sz="2700" b="1" dirty="0" smtClean="0">
                <a:latin typeface="Calibri Light" panose="020F0302020204030204" pitchFamily="34" charset="0"/>
              </a:rPr>
              <a:t>IGANÄDALANE PUHKEAEG</a:t>
            </a:r>
            <a:endParaRPr lang="et-EE" sz="27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t-EE" sz="2400" dirty="0" smtClean="0">
                <a:latin typeface="Calibri Light" panose="020F0302020204030204" pitchFamily="34" charset="0"/>
              </a:rPr>
              <a:t>Töötajale tuleb tagada vähemalt 48 tundi (summeeritud tööaja korral 36 tundi) </a:t>
            </a:r>
            <a:r>
              <a:rPr lang="et-EE" sz="2400" dirty="0">
                <a:latin typeface="Calibri Light" panose="020F0302020204030204" pitchFamily="34" charset="0"/>
              </a:rPr>
              <a:t>järjestikust puhkeaega </a:t>
            </a:r>
            <a:r>
              <a:rPr lang="et-EE" sz="2400" dirty="0" smtClean="0">
                <a:latin typeface="Calibri Light" panose="020F0302020204030204" pitchFamily="34" charset="0"/>
              </a:rPr>
              <a:t>7-päevase ajavahemiku jooksul</a:t>
            </a:r>
          </a:p>
          <a:p>
            <a:pPr algn="just"/>
            <a:r>
              <a:rPr lang="et-EE" sz="2400" dirty="0" smtClean="0">
                <a:latin typeface="Calibri Light" panose="020F0302020204030204" pitchFamily="34" charset="0"/>
              </a:rPr>
              <a:t>7 </a:t>
            </a:r>
            <a:r>
              <a:rPr lang="et-EE" sz="2400" dirty="0">
                <a:latin typeface="Calibri Light" panose="020F0302020204030204" pitchFamily="34" charset="0"/>
              </a:rPr>
              <a:t>päeva </a:t>
            </a:r>
            <a:r>
              <a:rPr lang="et-EE" sz="2400" dirty="0" smtClean="0">
                <a:latin typeface="Calibri Light" panose="020F0302020204030204" pitchFamily="34" charset="0"/>
              </a:rPr>
              <a:t>pikkust ajavahemikku hakatakse lugema   </a:t>
            </a:r>
            <a:r>
              <a:rPr lang="et-EE" sz="24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esimese tööpäeva algusest</a:t>
            </a:r>
            <a:endParaRPr lang="et-EE" sz="2400" b="1" dirty="0">
              <a:solidFill>
                <a:srgbClr val="FF0000"/>
              </a:solidFill>
              <a:latin typeface="Calibri Light" panose="020F0302020204030204" pitchFamily="34" charset="0"/>
            </a:endParaRPr>
          </a:p>
          <a:p>
            <a:pPr lvl="1" algn="just"/>
            <a:r>
              <a:rPr lang="et-EE" sz="1800" b="1" dirty="0" smtClean="0">
                <a:solidFill>
                  <a:srgbClr val="FF0000"/>
                </a:solidFill>
                <a:latin typeface="Calibri Light" panose="020F0302020204030204" pitchFamily="34" charset="0"/>
              </a:rPr>
              <a:t>NÄIDE:</a:t>
            </a:r>
            <a:r>
              <a:rPr lang="et-EE" sz="1800" dirty="0" smtClean="0">
                <a:latin typeface="Calibri Light" panose="020F0302020204030204" pitchFamily="34" charset="0"/>
              </a:rPr>
              <a:t> Esimene tööpäev algab kolmapäeval kell 7:00. Sellest hetkest hakatakse lugema 7-päevast perioodi. 7-päevane periood lõpeb järgmisel kolmapäeval kell 7:00</a:t>
            </a:r>
          </a:p>
          <a:p>
            <a:pPr algn="just"/>
            <a:endParaRPr lang="et-EE" sz="2800" dirty="0" smtClean="0">
              <a:latin typeface="Calibri Light" panose="020F0302020204030204" pitchFamily="34" charset="0"/>
            </a:endParaRPr>
          </a:p>
          <a:p>
            <a:pPr algn="just"/>
            <a:endParaRPr lang="et-EE" sz="2800" dirty="0">
              <a:latin typeface="Calibri Light" panose="020F0302020204030204" pitchFamily="34" charset="0"/>
            </a:endParaRPr>
          </a:p>
          <a:p>
            <a:pPr algn="just"/>
            <a:endParaRPr lang="et-EE" sz="2800" dirty="0" smtClean="0">
              <a:latin typeface="Calibri Light" panose="020F0302020204030204" pitchFamily="34" charset="0"/>
            </a:endParaRPr>
          </a:p>
          <a:p>
            <a:pPr marL="0" indent="0" algn="just">
              <a:buNone/>
            </a:pPr>
            <a:endParaRPr lang="et-EE" sz="2800" dirty="0">
              <a:latin typeface="Calibri Light" panose="020F0302020204030204" pitchFamily="34" charset="0"/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7</a:t>
            </a:fld>
            <a:endParaRPr lang="et-EE"/>
          </a:p>
        </p:txBody>
      </p:sp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1578"/>
              </p:ext>
            </p:extLst>
          </p:nvPr>
        </p:nvGraphicFramePr>
        <p:xfrm>
          <a:off x="717465" y="4691642"/>
          <a:ext cx="7977320" cy="17373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895436"/>
                <a:gridCol w="632142"/>
                <a:gridCol w="633600"/>
                <a:gridCol w="632142"/>
                <a:gridCol w="633600"/>
                <a:gridCol w="633600"/>
                <a:gridCol w="633600"/>
                <a:gridCol w="633600"/>
                <a:gridCol w="633600"/>
                <a:gridCol w="2016000"/>
              </a:tblGrid>
              <a:tr h="309614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K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N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R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L</a:t>
                      </a:r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P</a:t>
                      </a:r>
                      <a:endParaRPr lang="et-EE" dirty="0"/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E</a:t>
                      </a:r>
                      <a:endParaRPr lang="et-EE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T</a:t>
                      </a:r>
                      <a:endParaRPr lang="et-EE" dirty="0"/>
                    </a:p>
                  </a:txBody>
                  <a:tcPr anchor="ctr">
                    <a:lnL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dirty="0" smtClean="0"/>
                        <a:t>K</a:t>
                      </a:r>
                      <a:endParaRPr lang="et-EE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 anchor="ctr"/>
                </a:tc>
              </a:tr>
              <a:tr h="361217"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Tööpäeva algus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07:00</a:t>
                      </a:r>
                      <a:endParaRPr lang="et-EE" sz="1400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t-EE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07:00</a:t>
                      </a:r>
                      <a:endParaRPr lang="et-E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09:00</a:t>
                      </a:r>
                      <a:endParaRPr lang="et-EE" sz="1400" dirty="0"/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07:00</a:t>
                      </a:r>
                      <a:endParaRPr lang="et-EE" sz="14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K 07.00 lõpeb</a:t>
                      </a:r>
                      <a:r>
                        <a:rPr lang="et-EE" sz="1400" baseline="0" dirty="0" smtClean="0"/>
                        <a:t> 7-päevane ajavahemik</a:t>
                      </a:r>
                      <a:endParaRPr lang="et-EE" sz="14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213360">
                <a:tc rowSpan="2"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Tööpäeva lõpp</a:t>
                      </a:r>
                      <a:endParaRPr lang="et-EE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16:00</a:t>
                      </a:r>
                      <a:endParaRPr lang="et-EE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endParaRPr lang="et-EE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16:00</a:t>
                      </a:r>
                      <a:endParaRPr lang="et-EE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t-EE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20:00</a:t>
                      </a:r>
                      <a:endParaRPr lang="et-EE" sz="1400" dirty="0"/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endParaRPr lang="et-EE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endParaRPr lang="et-EE" dirty="0"/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16:00</a:t>
                      </a:r>
                      <a:endParaRPr lang="et-EE" sz="14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t-EE" dirty="0"/>
                    </a:p>
                  </a:txBody>
                  <a:tcPr anchor="ctr"/>
                </a:tc>
              </a:tr>
              <a:tr h="213360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36-tunnine järjestikune puhkeaeg 7-päevase</a:t>
                      </a:r>
                      <a:r>
                        <a:rPr lang="et-EE" sz="1400" baseline="0" dirty="0" smtClean="0"/>
                        <a:t> ajavahemiku jooksul</a:t>
                      </a:r>
                      <a:endParaRPr lang="et-EE" sz="1400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361217">
                <a:tc>
                  <a:txBody>
                    <a:bodyPr/>
                    <a:lstStyle/>
                    <a:p>
                      <a:pPr algn="ctr"/>
                      <a:r>
                        <a:rPr lang="et-EE" sz="1100" dirty="0" smtClean="0"/>
                        <a:t>Tööpäeva kestus</a:t>
                      </a:r>
                      <a:endParaRPr lang="et-EE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9,00</a:t>
                      </a:r>
                      <a:endParaRPr lang="et-E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9,00</a:t>
                      </a:r>
                      <a:endParaRPr lang="et-E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t-EE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11,00</a:t>
                      </a:r>
                      <a:endParaRPr lang="et-EE" sz="1400" dirty="0"/>
                    </a:p>
                  </a:txBody>
                  <a:tcPr anchor="ctr"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 anchor="ctr">
                    <a:lnL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9,00</a:t>
                      </a:r>
                      <a:endParaRPr lang="et-EE" sz="1400" dirty="0"/>
                    </a:p>
                  </a:txBody>
                  <a:tcPr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t-EE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Sirge noolkonnektor 6"/>
          <p:cNvCxnSpPr/>
          <p:nvPr/>
        </p:nvCxnSpPr>
        <p:spPr>
          <a:xfrm flipH="1">
            <a:off x="6553200" y="5301208"/>
            <a:ext cx="39702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irge noolkonnektor 7"/>
          <p:cNvCxnSpPr/>
          <p:nvPr/>
        </p:nvCxnSpPr>
        <p:spPr>
          <a:xfrm flipH="1">
            <a:off x="5418584" y="5949280"/>
            <a:ext cx="133312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454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TÖÖAJA PIIRANG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t-EE" sz="2800" dirty="0">
                <a:latin typeface="Calibri Light" panose="020F0302020204030204" pitchFamily="34" charset="0"/>
              </a:rPr>
              <a:t>Tööaeg ei tohi ületada keskmiselt 48 tundi (erandina 52 tundi) 7-päevase ajavahemiku kohta kuni neljakuulises perioodis (erandina 12 kuud</a:t>
            </a:r>
            <a:r>
              <a:rPr lang="et-EE" sz="2800" dirty="0" smtClean="0">
                <a:latin typeface="Calibri Light" panose="020F0302020204030204" pitchFamily="34" charset="0"/>
              </a:rPr>
              <a:t>) – </a:t>
            </a:r>
            <a:r>
              <a:rPr lang="et-EE" sz="2000" dirty="0">
                <a:latin typeface="Calibri Light" panose="020F0302020204030204" pitchFamily="34" charset="0"/>
              </a:rPr>
              <a:t>TLS </a:t>
            </a:r>
            <a:r>
              <a:rPr lang="et-EE" sz="2000" dirty="0" smtClean="0">
                <a:latin typeface="Calibri Light" panose="020F0302020204030204" pitchFamily="34" charset="0"/>
              </a:rPr>
              <a:t>§ 46 </a:t>
            </a:r>
            <a:r>
              <a:rPr lang="et-EE" sz="2000" dirty="0" err="1" smtClean="0">
                <a:latin typeface="Calibri Light" panose="020F0302020204030204" pitchFamily="34" charset="0"/>
              </a:rPr>
              <a:t>lg-d</a:t>
            </a:r>
            <a:r>
              <a:rPr lang="et-EE" sz="2000" dirty="0" smtClean="0">
                <a:latin typeface="Calibri Light" panose="020F0302020204030204" pitchFamily="34" charset="0"/>
              </a:rPr>
              <a:t> 1 - 3</a:t>
            </a:r>
          </a:p>
          <a:p>
            <a:pPr algn="just"/>
            <a:endParaRPr lang="et-EE" sz="2800" dirty="0">
              <a:latin typeface="Calibri Light" panose="020F0302020204030204" pitchFamily="34" charset="0"/>
            </a:endParaRPr>
          </a:p>
          <a:p>
            <a:pPr algn="just"/>
            <a:r>
              <a:rPr lang="et-EE" sz="2800" dirty="0">
                <a:latin typeface="Calibri Light" panose="020F0302020204030204" pitchFamily="34" charset="0"/>
              </a:rPr>
              <a:t>Tööaeg saab olla kuni 52 tundi vaid (tõendatavalt) poolte kokkuleppel, pidades eraldi arvestust</a:t>
            </a:r>
            <a:r>
              <a:rPr lang="et-EE" sz="2800" dirty="0" smtClean="0">
                <a:latin typeface="Calibri Light" panose="020F0302020204030204" pitchFamily="34" charset="0"/>
              </a:rPr>
              <a:t>.</a:t>
            </a:r>
          </a:p>
          <a:p>
            <a:pPr algn="just"/>
            <a:endParaRPr lang="et-EE" sz="2800" dirty="0">
              <a:latin typeface="Calibri Light" panose="020F0302020204030204" pitchFamily="34" charset="0"/>
            </a:endParaRPr>
          </a:p>
          <a:p>
            <a:pPr algn="just"/>
            <a:r>
              <a:rPr lang="et-EE" sz="2800" dirty="0">
                <a:latin typeface="Calibri Light" panose="020F0302020204030204" pitchFamily="34" charset="0"/>
              </a:rPr>
              <a:t>Töötajal on õigus </a:t>
            </a:r>
            <a:r>
              <a:rPr lang="et-EE" sz="2800" dirty="0" smtClean="0">
                <a:latin typeface="Calibri Light" panose="020F0302020204030204" pitchFamily="34" charset="0"/>
              </a:rPr>
              <a:t>kokkulepe igal ajal </a:t>
            </a:r>
            <a:r>
              <a:rPr lang="et-EE" sz="2800" dirty="0">
                <a:latin typeface="Calibri Light" panose="020F0302020204030204" pitchFamily="34" charset="0"/>
              </a:rPr>
              <a:t>üles öelda sellest 2 nädalat ette teatades.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37F24-4F52-4C8E-A10F-30A4674A8B95}" type="slidenum">
              <a:rPr lang="et-EE" smtClean="0"/>
              <a:pPr>
                <a:defRPr/>
              </a:pPr>
              <a:t>8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3187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000" b="1" dirty="0" smtClean="0">
                <a:latin typeface="Calibri Light" panose="020F0302020204030204" pitchFamily="34" charset="0"/>
              </a:rPr>
              <a:t>VALVEAEG</a:t>
            </a:r>
            <a:endParaRPr lang="et-EE" sz="4000" b="1" dirty="0">
              <a:latin typeface="Calibri Light" panose="020F0302020204030204" pitchFamily="34" charset="0"/>
            </a:endParaRP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t-EE" dirty="0" smtClean="0">
                <a:latin typeface="Calibri Light" panose="020F0302020204030204" pitchFamily="34" charset="0"/>
              </a:rPr>
              <a:t>(</a:t>
            </a:r>
            <a:r>
              <a:rPr lang="et-EE" dirty="0">
                <a:latin typeface="Calibri Light" panose="020F0302020204030204" pitchFamily="34" charset="0"/>
              </a:rPr>
              <a:t>1) Kui töötaja ja tööandja on </a:t>
            </a:r>
            <a:r>
              <a:rPr lang="et-EE" b="1" dirty="0">
                <a:solidFill>
                  <a:srgbClr val="FF0000"/>
                </a:solidFill>
                <a:latin typeface="Calibri Light" panose="020F0302020204030204" pitchFamily="34" charset="0"/>
              </a:rPr>
              <a:t>kokku leppinud</a:t>
            </a:r>
            <a:r>
              <a:rPr lang="et-EE" dirty="0">
                <a:latin typeface="Calibri Light" panose="020F0302020204030204" pitchFamily="34" charset="0"/>
              </a:rPr>
              <a:t>, et töötaja on tööandjale kättesaadav tööülesannete täitmiseks väljaspool tööaega (valveaeg), tuleb töötajale maksta tasu, mis ei või olla väiksem kui 1/10 kokkulepitud töötasust.</a:t>
            </a:r>
          </a:p>
          <a:p>
            <a:pPr algn="just"/>
            <a:r>
              <a:rPr lang="et-EE" dirty="0">
                <a:latin typeface="Calibri Light" panose="020F0302020204030204" pitchFamily="34" charset="0"/>
              </a:rPr>
              <a:t> (2) </a:t>
            </a:r>
            <a:r>
              <a:rPr lang="et-EE" b="1" dirty="0">
                <a:solidFill>
                  <a:srgbClr val="FF0000"/>
                </a:solidFill>
                <a:latin typeface="Calibri Light" panose="020F0302020204030204" pitchFamily="34" charset="0"/>
              </a:rPr>
              <a:t>Valveaja kohaldamise kokkulepe, millega töötajale ei ole tagatud igapäevase ja iganädalase puhkeaja kasutamise võimalus, on tühine.</a:t>
            </a:r>
          </a:p>
          <a:p>
            <a:pPr algn="just"/>
            <a:r>
              <a:rPr lang="et-EE" dirty="0">
                <a:latin typeface="Calibri Light" panose="020F0302020204030204" pitchFamily="34" charset="0"/>
              </a:rPr>
              <a:t> (3) Osa valveajast, mil töötaja allub tööandja juhtimisele ja kontrollile, loetakse tööajaks</a:t>
            </a:r>
            <a:r>
              <a:rPr lang="et-EE" dirty="0" smtClean="0">
                <a:latin typeface="Calibri Light" panose="020F0302020204030204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t-EE" dirty="0" smtClean="0">
                <a:latin typeface="Calibri Light" panose="020F0302020204030204" pitchFamily="34" charset="0"/>
              </a:rPr>
              <a:t>TLS § 48</a:t>
            </a:r>
            <a:endParaRPr lang="et-EE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77522"/>
      </p:ext>
    </p:extLst>
  </p:cSld>
  <p:clrMapOvr>
    <a:masterClrMapping/>
  </p:clrMapOvr>
</p:sld>
</file>

<file path=ppt/theme/theme1.xml><?xml version="1.0" encoding="utf-8"?>
<a:theme xmlns:a="http://schemas.openxmlformats.org/drawingml/2006/main" name="TI esitluse mal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 esitluse mall</Template>
  <TotalTime>960</TotalTime>
  <Words>1687</Words>
  <Application>Microsoft Office PowerPoint</Application>
  <PresentationFormat>Ekraaniseanss (4:3)</PresentationFormat>
  <Paragraphs>409</Paragraphs>
  <Slides>22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6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Verdana</vt:lpstr>
      <vt:lpstr>Wingdings</vt:lpstr>
      <vt:lpstr>TI esitluse mall</vt:lpstr>
      <vt:lpstr>TÖÖ- JA PUHKEAEG</vt:lpstr>
      <vt:lpstr>TÖÖAEG</vt:lpstr>
      <vt:lpstr>TÖÖKOORMUS</vt:lpstr>
      <vt:lpstr>TÖÖKOORMUS</vt:lpstr>
      <vt:lpstr>TÖÖAJA PIIRANG  IGAPÄEVANE PUHKEAEG</vt:lpstr>
      <vt:lpstr>LÕUNAPAUS</vt:lpstr>
      <vt:lpstr>TÖÖAJA PIIRANG IGANÄDALANE PUHKEAEG</vt:lpstr>
      <vt:lpstr>TÖÖAJA PIIRANG</vt:lpstr>
      <vt:lpstr>VALVEAEG</vt:lpstr>
      <vt:lpstr>TÖÖAJA PIIRANG  IGAPÄEVANE PUHKEAEG - ERAND</vt:lpstr>
      <vt:lpstr>TÖÖAJA PIIRANG  IGAPÄEVANE PUHKEAEG - ERAND</vt:lpstr>
      <vt:lpstr>TÖÖAJA PIIRANG  IGAPÄEVANE PUHKEAEG - ERAND</vt:lpstr>
      <vt:lpstr>TÖÖAJA PIIRANG  IGAPÄEVANE PUHKEAEG - ERAND</vt:lpstr>
      <vt:lpstr>OLUKORRAD, MILLAL SAAB ÜLETUNNITÖÖD NÕUDA</vt:lpstr>
      <vt:lpstr>ÜLETUNNITÖÖ TEGEMINE</vt:lpstr>
      <vt:lpstr>PIIRANGUD</vt:lpstr>
      <vt:lpstr>MILLAL TEKIB ÜLETUNNITÖÖ?</vt:lpstr>
      <vt:lpstr>MILLAL TEKIB ÜLETUNNITÖÖ SUMMEERITUD TÖÖAJA KORRAL?</vt:lpstr>
      <vt:lpstr>MILLAL TEKIB ÜLETUNNITÖÖ? TÖÖVÕIMETUS, PUHKUS</vt:lpstr>
      <vt:lpstr>TÖÖPÄEVA PÕHISTE PUHKUSTE KASUTAMINE</vt:lpstr>
      <vt:lpstr>KUST LEIDA INFOT?</vt:lpstr>
      <vt:lpstr>Aitäh!</vt:lpstr>
    </vt:vector>
  </TitlesOfParts>
  <Company>Sotsiaalministeerium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Noorte töötamine</dc:title>
  <dc:creator>Anni Raigna</dc:creator>
  <cp:lastModifiedBy>Kaire Saarep</cp:lastModifiedBy>
  <cp:revision>115</cp:revision>
  <cp:lastPrinted>2015-11-02T14:32:00Z</cp:lastPrinted>
  <dcterms:created xsi:type="dcterms:W3CDTF">2015-03-05T14:34:01Z</dcterms:created>
  <dcterms:modified xsi:type="dcterms:W3CDTF">2017-05-16T13:34:58Z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