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8" r:id="rId3"/>
    <p:sldId id="293" r:id="rId4"/>
    <p:sldId id="294" r:id="rId5"/>
    <p:sldId id="295" r:id="rId6"/>
    <p:sldId id="296" r:id="rId7"/>
    <p:sldId id="275" r:id="rId8"/>
    <p:sldId id="298" r:id="rId9"/>
    <p:sldId id="299" r:id="rId10"/>
    <p:sldId id="290" r:id="rId11"/>
    <p:sldId id="297" r:id="rId12"/>
    <p:sldId id="300" r:id="rId13"/>
    <p:sldId id="301" r:id="rId14"/>
    <p:sldId id="303" r:id="rId15"/>
    <p:sldId id="302" r:id="rId16"/>
    <p:sldId id="304" r:id="rId17"/>
  </p:sldIdLst>
  <p:sldSz cx="9144000" cy="6858000" type="screen4x3"/>
  <p:notesSz cx="6797675" cy="9926638"/>
  <p:defaultTextStyle>
    <a:defPPr>
      <a:defRPr lang="et-E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Keskmine laad 2 – rõhk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7" autoAdjust="0"/>
    <p:restoredTop sz="86421" autoAdjust="0"/>
  </p:normalViewPr>
  <p:slideViewPr>
    <p:cSldViewPr>
      <p:cViewPr varScale="1">
        <p:scale>
          <a:sx n="64" d="100"/>
          <a:sy n="64" d="100"/>
        </p:scale>
        <p:origin x="924" y="72"/>
      </p:cViewPr>
      <p:guideLst>
        <p:guide orient="horz" pos="2160"/>
        <p:guide pos="2880"/>
      </p:guideLst>
    </p:cSldViewPr>
  </p:slideViewPr>
  <p:outlineViewPr>
    <p:cViewPr>
      <p:scale>
        <a:sx n="33" d="100"/>
        <a:sy n="33" d="100"/>
      </p:scale>
      <p:origin x="0" y="-7332"/>
    </p:cViewPr>
  </p:outlineViewPr>
  <p:notesTextViewPr>
    <p:cViewPr>
      <p:scale>
        <a:sx n="1" d="1"/>
        <a:sy n="1" d="1"/>
      </p:scale>
      <p:origin x="0" y="0"/>
    </p:cViewPr>
  </p:notesTextViewPr>
  <p:sorterViewPr>
    <p:cViewPr varScale="1">
      <p:scale>
        <a:sx n="1" d="1"/>
        <a:sy n="1" d="1"/>
      </p:scale>
      <p:origin x="0" y="-23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44813" cy="496888"/>
          </a:xfrm>
          <a:prstGeom prst="rect">
            <a:avLst/>
          </a:prstGeom>
        </p:spPr>
        <p:txBody>
          <a:bodyPr vert="horz" lIns="91440" tIns="45720" rIns="91440" bIns="45720" rtlCol="0"/>
          <a:lstStyle>
            <a:lvl1pPr algn="l" eaLnBrk="1" hangingPunct="1">
              <a:defRPr sz="1200">
                <a:cs typeface="Arial" charset="0"/>
              </a:defRPr>
            </a:lvl1pPr>
          </a:lstStyle>
          <a:p>
            <a:pPr>
              <a:defRPr/>
            </a:pPr>
            <a:endParaRPr lang="et-EE"/>
          </a:p>
        </p:txBody>
      </p:sp>
      <p:sp>
        <p:nvSpPr>
          <p:cNvPr id="3" name="Kuupäeva kohatäide 2"/>
          <p:cNvSpPr>
            <a:spLocks noGrp="1"/>
          </p:cNvSpPr>
          <p:nvPr>
            <p:ph type="dt" sz="quarter" idx="1"/>
          </p:nvPr>
        </p:nvSpPr>
        <p:spPr>
          <a:xfrm>
            <a:off x="3851275" y="0"/>
            <a:ext cx="2944813" cy="496888"/>
          </a:xfrm>
          <a:prstGeom prst="rect">
            <a:avLst/>
          </a:prstGeom>
        </p:spPr>
        <p:txBody>
          <a:bodyPr vert="horz" lIns="91440" tIns="45720" rIns="91440" bIns="45720" rtlCol="0"/>
          <a:lstStyle>
            <a:lvl1pPr algn="r" eaLnBrk="1" hangingPunct="1">
              <a:defRPr sz="1200">
                <a:cs typeface="Arial" charset="0"/>
              </a:defRPr>
            </a:lvl1pPr>
          </a:lstStyle>
          <a:p>
            <a:pPr>
              <a:defRPr/>
            </a:pPr>
            <a:fld id="{BB682546-6681-498D-81C0-EB484A826BCF}" type="datetimeFigureOut">
              <a:rPr lang="et-EE"/>
              <a:pPr>
                <a:defRPr/>
              </a:pPr>
              <a:t>15.05.2017</a:t>
            </a:fld>
            <a:endParaRPr lang="et-EE"/>
          </a:p>
        </p:txBody>
      </p:sp>
      <p:sp>
        <p:nvSpPr>
          <p:cNvPr id="4" name="Jaluse kohatäide 3"/>
          <p:cNvSpPr>
            <a:spLocks noGrp="1"/>
          </p:cNvSpPr>
          <p:nvPr>
            <p:ph type="ftr" sz="quarter" idx="2"/>
          </p:nvPr>
        </p:nvSpPr>
        <p:spPr>
          <a:xfrm>
            <a:off x="0" y="9428163"/>
            <a:ext cx="2944813" cy="496887"/>
          </a:xfrm>
          <a:prstGeom prst="rect">
            <a:avLst/>
          </a:prstGeom>
        </p:spPr>
        <p:txBody>
          <a:bodyPr vert="horz" lIns="91440" tIns="45720" rIns="91440" bIns="45720" rtlCol="0" anchor="b"/>
          <a:lstStyle>
            <a:lvl1pPr algn="l" eaLnBrk="1" hangingPunct="1">
              <a:defRPr sz="1200">
                <a:cs typeface="Arial" charset="0"/>
              </a:defRPr>
            </a:lvl1pPr>
          </a:lstStyle>
          <a:p>
            <a:pPr>
              <a:defRPr/>
            </a:pPr>
            <a:endParaRPr lang="et-EE"/>
          </a:p>
        </p:txBody>
      </p:sp>
      <p:sp>
        <p:nvSpPr>
          <p:cNvPr id="5" name="Slaidinumbri kohatäide 4"/>
          <p:cNvSpPr>
            <a:spLocks noGrp="1"/>
          </p:cNvSpPr>
          <p:nvPr>
            <p:ph type="sldNum" sz="quarter" idx="3"/>
          </p:nvPr>
        </p:nvSpPr>
        <p:spPr>
          <a:xfrm>
            <a:off x="3851275" y="9428163"/>
            <a:ext cx="2944813"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B80F821-3092-4F9C-8FD7-11F8321DE40E}" type="slidenum">
              <a:rPr lang="et-EE" altLang="et-EE"/>
              <a:pPr>
                <a:defRPr/>
              </a:pPr>
              <a:t>‹#›</a:t>
            </a:fld>
            <a:endParaRPr lang="et-EE" altLang="et-EE"/>
          </a:p>
        </p:txBody>
      </p:sp>
    </p:spTree>
    <p:extLst>
      <p:ext uri="{BB962C8B-B14F-4D97-AF65-F5344CB8AC3E}">
        <p14:creationId xmlns:p14="http://schemas.microsoft.com/office/powerpoint/2010/main" val="1278186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t-EE"/>
          </a:p>
        </p:txBody>
      </p:sp>
      <p:sp>
        <p:nvSpPr>
          <p:cNvPr id="3" name="Kuupäeva kohatäid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6F8B8B02-1573-4970-9031-BD04330BBA55}" type="datetimeFigureOut">
              <a:rPr lang="et-EE"/>
              <a:pPr>
                <a:defRPr/>
              </a:pPr>
              <a:t>15.05.2017</a:t>
            </a:fld>
            <a:endParaRPr lang="et-EE"/>
          </a:p>
        </p:txBody>
      </p:sp>
      <p:sp>
        <p:nvSpPr>
          <p:cNvPr id="4" name="Slaidi pildi kohatäide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pPr lvl="0"/>
            <a:endParaRPr lang="et-EE" noProof="0" smtClean="0"/>
          </a:p>
        </p:txBody>
      </p:sp>
      <p:sp>
        <p:nvSpPr>
          <p:cNvPr id="5" name="Märkmete kohatäide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t-EE" noProof="0" smtClean="0"/>
              <a:t>Muutke teksti laade</a:t>
            </a:r>
          </a:p>
          <a:p>
            <a:pPr lvl="1"/>
            <a:r>
              <a:rPr lang="et-EE" noProof="0" smtClean="0"/>
              <a:t>Teine tase</a:t>
            </a:r>
          </a:p>
          <a:p>
            <a:pPr lvl="2"/>
            <a:r>
              <a:rPr lang="et-EE" noProof="0" smtClean="0"/>
              <a:t>Kolmas tase</a:t>
            </a:r>
          </a:p>
          <a:p>
            <a:pPr lvl="3"/>
            <a:r>
              <a:rPr lang="et-EE" noProof="0" smtClean="0"/>
              <a:t>Neljas tase</a:t>
            </a:r>
          </a:p>
          <a:p>
            <a:pPr lvl="4"/>
            <a:r>
              <a:rPr lang="et-EE" noProof="0" smtClean="0"/>
              <a:t>Viies tase</a:t>
            </a:r>
          </a:p>
        </p:txBody>
      </p:sp>
      <p:sp>
        <p:nvSpPr>
          <p:cNvPr id="6" name="Jaluse kohatäid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pPr>
              <a:defRPr/>
            </a:pPr>
            <a:endParaRPr lang="et-EE"/>
          </a:p>
        </p:txBody>
      </p:sp>
      <p:sp>
        <p:nvSpPr>
          <p:cNvPr id="7" name="Slaidinumbri kohatäid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pPr>
              <a:defRPr/>
            </a:pPr>
            <a:fld id="{8C446D01-DCEC-45EA-8607-29CCD256C6F7}" type="slidenum">
              <a:rPr lang="et-EE"/>
              <a:pPr>
                <a:defRPr/>
              </a:pPr>
              <a:t>‹#›</a:t>
            </a:fld>
            <a:endParaRPr lang="et-EE"/>
          </a:p>
        </p:txBody>
      </p:sp>
    </p:spTree>
    <p:extLst>
      <p:ext uri="{BB962C8B-B14F-4D97-AF65-F5344CB8AC3E}">
        <p14:creationId xmlns:p14="http://schemas.microsoft.com/office/powerpoint/2010/main" val="2813968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idi pildi kohatä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Märkmete kohatäid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t-EE" altLang="et-EE" smtClean="0"/>
          </a:p>
        </p:txBody>
      </p:sp>
      <p:sp>
        <p:nvSpPr>
          <p:cNvPr id="13316" name="Slaidinumbri kohatä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7817C49-C885-4F0C-B019-ECD6DA3D8039}" type="slidenum">
              <a:rPr lang="et-EE" altLang="et-EE" smtClean="0"/>
              <a:pPr/>
              <a:t>1</a:t>
            </a:fld>
            <a:endParaRPr lang="et-EE" altLang="et-EE" smtClean="0"/>
          </a:p>
        </p:txBody>
      </p:sp>
    </p:spTree>
    <p:extLst>
      <p:ext uri="{BB962C8B-B14F-4D97-AF65-F5344CB8AC3E}">
        <p14:creationId xmlns:p14="http://schemas.microsoft.com/office/powerpoint/2010/main" val="2565655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aidi pildi kohatä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Märkmete kohatäid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t-EE" altLang="et-EE" smtClean="0"/>
          </a:p>
        </p:txBody>
      </p:sp>
      <p:sp>
        <p:nvSpPr>
          <p:cNvPr id="15364" name="Slaidinumbri kohatä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A795A5E-1D83-4051-A27B-00EF978779A6}" type="slidenum">
              <a:rPr lang="et-EE" altLang="et-EE" smtClean="0"/>
              <a:pPr/>
              <a:t>2</a:t>
            </a:fld>
            <a:endParaRPr lang="et-EE" altLang="et-EE" smtClean="0"/>
          </a:p>
        </p:txBody>
      </p:sp>
    </p:spTree>
    <p:extLst>
      <p:ext uri="{BB962C8B-B14F-4D97-AF65-F5344CB8AC3E}">
        <p14:creationId xmlns:p14="http://schemas.microsoft.com/office/powerpoint/2010/main" val="2739006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aidi pildi kohatä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Märkmete kohatäid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t-EE" altLang="et-EE" dirty="0" smtClean="0"/>
          </a:p>
        </p:txBody>
      </p:sp>
      <p:sp>
        <p:nvSpPr>
          <p:cNvPr id="15364" name="Slaidinumbri kohatä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A795A5E-1D83-4051-A27B-00EF978779A6}" type="slidenum">
              <a:rPr lang="et-EE" altLang="et-EE" smtClean="0"/>
              <a:pPr/>
              <a:t>3</a:t>
            </a:fld>
            <a:endParaRPr lang="et-EE" altLang="et-EE" smtClean="0"/>
          </a:p>
        </p:txBody>
      </p:sp>
    </p:spTree>
    <p:extLst>
      <p:ext uri="{BB962C8B-B14F-4D97-AF65-F5344CB8AC3E}">
        <p14:creationId xmlns:p14="http://schemas.microsoft.com/office/powerpoint/2010/main" val="3629822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aidi pildi kohatä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Märkmete kohatäid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t-EE" altLang="et-EE" dirty="0" smtClean="0"/>
          </a:p>
        </p:txBody>
      </p:sp>
      <p:sp>
        <p:nvSpPr>
          <p:cNvPr id="15364" name="Slaidinumbri kohatä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A795A5E-1D83-4051-A27B-00EF978779A6}" type="slidenum">
              <a:rPr lang="et-EE" altLang="et-EE" smtClean="0"/>
              <a:pPr/>
              <a:t>4</a:t>
            </a:fld>
            <a:endParaRPr lang="et-EE" altLang="et-EE" smtClean="0"/>
          </a:p>
        </p:txBody>
      </p:sp>
    </p:spTree>
    <p:extLst>
      <p:ext uri="{BB962C8B-B14F-4D97-AF65-F5344CB8AC3E}">
        <p14:creationId xmlns:p14="http://schemas.microsoft.com/office/powerpoint/2010/main" val="282040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pPr>
              <a:defRPr/>
            </a:pPr>
            <a:fld id="{8C446D01-DCEC-45EA-8607-29CCD256C6F7}" type="slidenum">
              <a:rPr lang="et-EE" smtClean="0"/>
              <a:pPr>
                <a:defRPr/>
              </a:pPr>
              <a:t>8</a:t>
            </a:fld>
            <a:endParaRPr lang="et-EE"/>
          </a:p>
        </p:txBody>
      </p:sp>
    </p:spTree>
    <p:extLst>
      <p:ext uri="{BB962C8B-B14F-4D97-AF65-F5344CB8AC3E}">
        <p14:creationId xmlns:p14="http://schemas.microsoft.com/office/powerpoint/2010/main" val="3189698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aidi pildi kohatä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Märkmete kohatäid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t-EE" altLang="et-EE" smtClean="0"/>
          </a:p>
        </p:txBody>
      </p:sp>
      <p:sp>
        <p:nvSpPr>
          <p:cNvPr id="130052" name="Slaidinumbri kohatä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D2DA390-34B6-423A-BB82-2BF5BFA2AD27}" type="slidenum">
              <a:rPr lang="et-EE" altLang="et-EE" smtClean="0"/>
              <a:pPr/>
              <a:t>12</a:t>
            </a:fld>
            <a:endParaRPr lang="et-EE" altLang="et-EE" smtClean="0"/>
          </a:p>
        </p:txBody>
      </p:sp>
    </p:spTree>
    <p:extLst>
      <p:ext uri="{BB962C8B-B14F-4D97-AF65-F5344CB8AC3E}">
        <p14:creationId xmlns:p14="http://schemas.microsoft.com/office/powerpoint/2010/main" val="1070365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aidi pildi kohatä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Märkmete kohatäid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t-EE" altLang="et-EE" smtClean="0"/>
          </a:p>
        </p:txBody>
      </p:sp>
      <p:sp>
        <p:nvSpPr>
          <p:cNvPr id="136196" name="Slaidinumbri kohatä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09535F5-4E87-4B25-A481-1AB86964799F}" type="slidenum">
              <a:rPr lang="et-EE" altLang="et-EE" smtClean="0"/>
              <a:pPr/>
              <a:t>15</a:t>
            </a:fld>
            <a:endParaRPr lang="et-EE" altLang="et-EE" smtClean="0"/>
          </a:p>
        </p:txBody>
      </p:sp>
    </p:spTree>
    <p:extLst>
      <p:ext uri="{BB962C8B-B14F-4D97-AF65-F5344CB8AC3E}">
        <p14:creationId xmlns:p14="http://schemas.microsoft.com/office/powerpoint/2010/main" val="33337723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pic>
        <p:nvPicPr>
          <p:cNvPr id="4" name="Picture 2" descr="\\sotsiaalministeerium.ee\dfs\kasutajad\Sander.Soorumaa\Desktop\Logo kodukas\tooinspekt_3lovi_es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3850" y="339725"/>
            <a:ext cx="28797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ealkiri 1"/>
          <p:cNvSpPr>
            <a:spLocks noGrp="1"/>
          </p:cNvSpPr>
          <p:nvPr>
            <p:ph type="ctrTitle"/>
          </p:nvPr>
        </p:nvSpPr>
        <p:spPr>
          <a:xfrm>
            <a:off x="1115616" y="2130425"/>
            <a:ext cx="7342584" cy="1470025"/>
          </a:xfrm>
        </p:spPr>
        <p:txBody>
          <a:bodyPr>
            <a:normAutofit/>
          </a:bodyPr>
          <a:lstStyle>
            <a:lvl1pPr marL="0" indent="0" algn="l">
              <a:defRPr sz="3600">
                <a:latin typeface="Verdana" panose="020B0604030504040204" pitchFamily="34" charset="0"/>
                <a:ea typeface="Verdana" panose="020B0604030504040204" pitchFamily="34" charset="0"/>
                <a:cs typeface="Verdana" panose="020B0604030504040204" pitchFamily="34" charset="0"/>
              </a:defRPr>
            </a:lvl1pPr>
          </a:lstStyle>
          <a:p>
            <a:r>
              <a:rPr lang="et-EE" smtClean="0"/>
              <a:t>Muutke tiitli laadi</a:t>
            </a:r>
            <a:endParaRPr lang="et-EE" dirty="0"/>
          </a:p>
        </p:txBody>
      </p:sp>
      <p:sp>
        <p:nvSpPr>
          <p:cNvPr id="3" name="Alapealkiri 2"/>
          <p:cNvSpPr>
            <a:spLocks noGrp="1"/>
          </p:cNvSpPr>
          <p:nvPr>
            <p:ph type="subTitle" idx="1"/>
          </p:nvPr>
        </p:nvSpPr>
        <p:spPr>
          <a:xfrm>
            <a:off x="1115616" y="3886200"/>
            <a:ext cx="6656784" cy="1752600"/>
          </a:xfrm>
        </p:spPr>
        <p:txBody>
          <a:bodyPr>
            <a:normAutofit/>
          </a:bodyPr>
          <a:lstStyle>
            <a:lvl1pPr marL="0" indent="0" algn="l">
              <a:buNone/>
              <a:defRPr sz="18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laadi muutmiseks</a:t>
            </a:r>
            <a:endParaRPr lang="et-EE" dirty="0"/>
          </a:p>
        </p:txBody>
      </p:sp>
    </p:spTree>
    <p:extLst>
      <p:ext uri="{BB962C8B-B14F-4D97-AF65-F5344CB8AC3E}">
        <p14:creationId xmlns:p14="http://schemas.microsoft.com/office/powerpoint/2010/main" val="3816444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lvl1pPr algn="l">
              <a:defRPr sz="3200">
                <a:latin typeface="Verdana" panose="020B0604030504040204" pitchFamily="34" charset="0"/>
                <a:ea typeface="Verdana" panose="020B0604030504040204" pitchFamily="34" charset="0"/>
                <a:cs typeface="Verdana" panose="020B0604030504040204" pitchFamily="34" charset="0"/>
              </a:defRPr>
            </a:lvl1pPr>
          </a:lstStyle>
          <a:p>
            <a:r>
              <a:rPr lang="et-EE" smtClean="0"/>
              <a:t>Muutke tiitli laadi</a:t>
            </a:r>
            <a:endParaRPr lang="et-EE" dirty="0"/>
          </a:p>
        </p:txBody>
      </p:sp>
      <p:sp>
        <p:nvSpPr>
          <p:cNvPr id="3" name="Sisu kohatäide 2"/>
          <p:cNvSpPr>
            <a:spLocks noGrp="1"/>
          </p:cNvSpPr>
          <p:nvPr>
            <p:ph idx="1"/>
          </p:nvPr>
        </p:nvSpPr>
        <p:spPr>
          <a:xfrm>
            <a:off x="1115616" y="1600200"/>
            <a:ext cx="7571184" cy="4637112"/>
          </a:xfrm>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2pPr>
            <a:lvl3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3pPr>
            <a:lvl4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4pPr>
            <a:lvl5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5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dirty="0"/>
          </a:p>
        </p:txBody>
      </p:sp>
      <p:sp>
        <p:nvSpPr>
          <p:cNvPr id="4" name="Kuupäeva kohatäide 3"/>
          <p:cNvSpPr>
            <a:spLocks noGrp="1"/>
          </p:cNvSpPr>
          <p:nvPr>
            <p:ph type="dt" sz="half" idx="10"/>
          </p:nvPr>
        </p:nvSpPr>
        <p:spPr>
          <a:xfrm>
            <a:off x="457200" y="6356350"/>
            <a:ext cx="2133600" cy="365125"/>
          </a:xfrm>
          <a:prstGeom prst="rect">
            <a:avLst/>
          </a:prstGeom>
        </p:spPr>
        <p:txBody>
          <a:bodyPr/>
          <a:lstStyle>
            <a:lvl1pPr eaLnBrk="1" hangingPunct="1">
              <a:defRPr>
                <a:cs typeface="Arial" charset="0"/>
              </a:defRPr>
            </a:lvl1pPr>
          </a:lstStyle>
          <a:p>
            <a:pPr>
              <a:defRPr/>
            </a:pPr>
            <a:fld id="{DEBA0803-37EF-42E4-87EA-42624B286CEF}" type="datetimeFigureOut">
              <a:rPr lang="et-EE"/>
              <a:pPr>
                <a:defRPr/>
              </a:pPr>
              <a:t>15.05.2017</a:t>
            </a:fld>
            <a:endParaRPr lang="et-EE"/>
          </a:p>
        </p:txBody>
      </p:sp>
      <p:sp>
        <p:nvSpPr>
          <p:cNvPr id="5" name="Jaluse kohatäide 4"/>
          <p:cNvSpPr>
            <a:spLocks noGrp="1"/>
          </p:cNvSpPr>
          <p:nvPr>
            <p:ph type="ftr" sz="quarter" idx="11"/>
          </p:nvPr>
        </p:nvSpPr>
        <p:spPr/>
        <p:txBody>
          <a:bodyPr/>
          <a:lstStyle>
            <a:lvl1pPr>
              <a:defRPr/>
            </a:lvl1pPr>
          </a:lstStyle>
          <a:p>
            <a:pPr>
              <a:defRPr/>
            </a:pPr>
            <a:endParaRPr lang="et-EE"/>
          </a:p>
        </p:txBody>
      </p:sp>
      <p:sp>
        <p:nvSpPr>
          <p:cNvPr id="6" name="Slaidinumbri kohatäide 5"/>
          <p:cNvSpPr>
            <a:spLocks noGrp="1"/>
          </p:cNvSpPr>
          <p:nvPr>
            <p:ph type="sldNum" sz="quarter" idx="12"/>
          </p:nvPr>
        </p:nvSpPr>
        <p:spPr/>
        <p:txBody>
          <a:bodyPr/>
          <a:lstStyle>
            <a:lvl1pPr>
              <a:defRPr/>
            </a:lvl1pPr>
          </a:lstStyle>
          <a:p>
            <a:pPr>
              <a:defRPr/>
            </a:pPr>
            <a:fld id="{7BD4E8E3-0089-4ED1-9DC7-9DE2619BBEE9}" type="slidenum">
              <a:rPr lang="et-EE" altLang="et-EE"/>
              <a:pPr>
                <a:defRPr/>
              </a:pPr>
              <a:t>‹#›</a:t>
            </a:fld>
            <a:endParaRPr lang="et-EE" altLang="et-EE"/>
          </a:p>
        </p:txBody>
      </p:sp>
    </p:spTree>
    <p:extLst>
      <p:ext uri="{BB962C8B-B14F-4D97-AF65-F5344CB8AC3E}">
        <p14:creationId xmlns:p14="http://schemas.microsoft.com/office/powerpoint/2010/main" val="1837343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dirty="0"/>
          </a:p>
        </p:txBody>
      </p:sp>
      <p:sp>
        <p:nvSpPr>
          <p:cNvPr id="3" name="Sisu kohatäide 2"/>
          <p:cNvSpPr>
            <a:spLocks noGrp="1"/>
          </p:cNvSpPr>
          <p:nvPr>
            <p:ph sz="half" idx="1"/>
          </p:nvPr>
        </p:nvSpPr>
        <p:spPr>
          <a:xfrm>
            <a:off x="1115616" y="1600200"/>
            <a:ext cx="3816424"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dirty="0"/>
          </a:p>
        </p:txBody>
      </p:sp>
      <p:sp>
        <p:nvSpPr>
          <p:cNvPr id="4" name="Sisu kohatäide 3"/>
          <p:cNvSpPr>
            <a:spLocks noGrp="1"/>
          </p:cNvSpPr>
          <p:nvPr>
            <p:ph sz="half" idx="2"/>
          </p:nvPr>
        </p:nvSpPr>
        <p:spPr>
          <a:xfrm>
            <a:off x="5076056" y="1600200"/>
            <a:ext cx="3610744"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dirty="0"/>
          </a:p>
        </p:txBody>
      </p:sp>
      <p:sp>
        <p:nvSpPr>
          <p:cNvPr id="5" name="Kuupäeva kohatäide 3"/>
          <p:cNvSpPr>
            <a:spLocks noGrp="1"/>
          </p:cNvSpPr>
          <p:nvPr>
            <p:ph type="dt" sz="half" idx="10"/>
          </p:nvPr>
        </p:nvSpPr>
        <p:spPr>
          <a:xfrm>
            <a:off x="457200" y="6356350"/>
            <a:ext cx="2133600" cy="365125"/>
          </a:xfrm>
          <a:prstGeom prst="rect">
            <a:avLst/>
          </a:prstGeom>
        </p:spPr>
        <p:txBody>
          <a:bodyPr/>
          <a:lstStyle>
            <a:lvl1pPr eaLnBrk="1" hangingPunct="1">
              <a:defRPr>
                <a:cs typeface="Arial" charset="0"/>
              </a:defRPr>
            </a:lvl1pPr>
          </a:lstStyle>
          <a:p>
            <a:pPr>
              <a:defRPr/>
            </a:pPr>
            <a:fld id="{356CF67A-2763-4CBE-BB2E-EE4D9B97DD1B}" type="datetimeFigureOut">
              <a:rPr lang="et-EE"/>
              <a:pPr>
                <a:defRPr/>
              </a:pPr>
              <a:t>15.05.2017</a:t>
            </a:fld>
            <a:endParaRPr lang="et-EE"/>
          </a:p>
        </p:txBody>
      </p:sp>
      <p:sp>
        <p:nvSpPr>
          <p:cNvPr id="6" name="Jaluse kohatäide 4"/>
          <p:cNvSpPr>
            <a:spLocks noGrp="1"/>
          </p:cNvSpPr>
          <p:nvPr>
            <p:ph type="ftr" sz="quarter" idx="11"/>
          </p:nvPr>
        </p:nvSpPr>
        <p:spPr/>
        <p:txBody>
          <a:bodyPr/>
          <a:lstStyle>
            <a:lvl1pPr>
              <a:defRPr/>
            </a:lvl1pPr>
          </a:lstStyle>
          <a:p>
            <a:pPr>
              <a:defRPr/>
            </a:pPr>
            <a:endParaRPr lang="et-EE"/>
          </a:p>
        </p:txBody>
      </p:sp>
      <p:sp>
        <p:nvSpPr>
          <p:cNvPr id="7" name="Slaidinumbri kohatäide 5"/>
          <p:cNvSpPr>
            <a:spLocks noGrp="1"/>
          </p:cNvSpPr>
          <p:nvPr>
            <p:ph type="sldNum" sz="quarter" idx="12"/>
          </p:nvPr>
        </p:nvSpPr>
        <p:spPr/>
        <p:txBody>
          <a:bodyPr/>
          <a:lstStyle>
            <a:lvl1pPr>
              <a:defRPr/>
            </a:lvl1pPr>
          </a:lstStyle>
          <a:p>
            <a:pPr>
              <a:defRPr/>
            </a:pPr>
            <a:fld id="{0FC33D73-0F9C-4394-943C-BB57A1F750ED}" type="slidenum">
              <a:rPr lang="et-EE" altLang="et-EE"/>
              <a:pPr>
                <a:defRPr/>
              </a:pPr>
              <a:t>‹#›</a:t>
            </a:fld>
            <a:endParaRPr lang="et-EE" altLang="et-EE"/>
          </a:p>
        </p:txBody>
      </p:sp>
    </p:spTree>
    <p:extLst>
      <p:ext uri="{BB962C8B-B14F-4D97-AF65-F5344CB8AC3E}">
        <p14:creationId xmlns:p14="http://schemas.microsoft.com/office/powerpoint/2010/main" val="3804906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dirty="0"/>
          </a:p>
        </p:txBody>
      </p:sp>
      <p:sp>
        <p:nvSpPr>
          <p:cNvPr id="3" name="Kuupäeva kohatäide 3"/>
          <p:cNvSpPr>
            <a:spLocks noGrp="1"/>
          </p:cNvSpPr>
          <p:nvPr>
            <p:ph type="dt" sz="half" idx="10"/>
          </p:nvPr>
        </p:nvSpPr>
        <p:spPr>
          <a:xfrm>
            <a:off x="457200" y="6356350"/>
            <a:ext cx="2133600" cy="365125"/>
          </a:xfrm>
          <a:prstGeom prst="rect">
            <a:avLst/>
          </a:prstGeom>
        </p:spPr>
        <p:txBody>
          <a:bodyPr/>
          <a:lstStyle>
            <a:lvl1pPr eaLnBrk="1" hangingPunct="1">
              <a:defRPr>
                <a:cs typeface="Arial" charset="0"/>
              </a:defRPr>
            </a:lvl1pPr>
          </a:lstStyle>
          <a:p>
            <a:pPr>
              <a:defRPr/>
            </a:pPr>
            <a:fld id="{99D0EF7A-7A82-444F-ACBE-52892F787B1E}" type="datetimeFigureOut">
              <a:rPr lang="et-EE"/>
              <a:pPr>
                <a:defRPr/>
              </a:pPr>
              <a:t>15.05.2017</a:t>
            </a:fld>
            <a:endParaRPr lang="et-EE"/>
          </a:p>
        </p:txBody>
      </p:sp>
      <p:sp>
        <p:nvSpPr>
          <p:cNvPr id="4" name="Jaluse kohatäide 4"/>
          <p:cNvSpPr>
            <a:spLocks noGrp="1"/>
          </p:cNvSpPr>
          <p:nvPr>
            <p:ph type="ftr" sz="quarter" idx="11"/>
          </p:nvPr>
        </p:nvSpPr>
        <p:spPr/>
        <p:txBody>
          <a:bodyPr/>
          <a:lstStyle>
            <a:lvl1pPr>
              <a:defRPr/>
            </a:lvl1pPr>
          </a:lstStyle>
          <a:p>
            <a:pPr>
              <a:defRPr/>
            </a:pPr>
            <a:endParaRPr lang="et-EE"/>
          </a:p>
        </p:txBody>
      </p:sp>
      <p:sp>
        <p:nvSpPr>
          <p:cNvPr id="5" name="Slaidinumbri kohatäide 5"/>
          <p:cNvSpPr>
            <a:spLocks noGrp="1"/>
          </p:cNvSpPr>
          <p:nvPr>
            <p:ph type="sldNum" sz="quarter" idx="12"/>
          </p:nvPr>
        </p:nvSpPr>
        <p:spPr/>
        <p:txBody>
          <a:bodyPr/>
          <a:lstStyle>
            <a:lvl1pPr>
              <a:defRPr/>
            </a:lvl1pPr>
          </a:lstStyle>
          <a:p>
            <a:pPr>
              <a:defRPr/>
            </a:pPr>
            <a:fld id="{BF5F8FF0-6BDF-4CFD-849F-5B870E2E9948}" type="slidenum">
              <a:rPr lang="et-EE" altLang="et-EE"/>
              <a:pPr>
                <a:defRPr/>
              </a:pPr>
              <a:t>‹#›</a:t>
            </a:fld>
            <a:endParaRPr lang="et-EE" altLang="et-EE"/>
          </a:p>
        </p:txBody>
      </p:sp>
    </p:spTree>
    <p:extLst>
      <p:ext uri="{BB962C8B-B14F-4D97-AF65-F5344CB8AC3E}">
        <p14:creationId xmlns:p14="http://schemas.microsoft.com/office/powerpoint/2010/main" val="1528696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3"/>
          <p:cNvSpPr>
            <a:spLocks noGrp="1"/>
          </p:cNvSpPr>
          <p:nvPr>
            <p:ph type="dt" sz="half" idx="10"/>
          </p:nvPr>
        </p:nvSpPr>
        <p:spPr>
          <a:xfrm>
            <a:off x="457200" y="6356350"/>
            <a:ext cx="2133600" cy="365125"/>
          </a:xfrm>
          <a:prstGeom prst="rect">
            <a:avLst/>
          </a:prstGeom>
        </p:spPr>
        <p:txBody>
          <a:bodyPr/>
          <a:lstStyle>
            <a:lvl1pPr eaLnBrk="1" hangingPunct="1">
              <a:defRPr>
                <a:cs typeface="Arial" charset="0"/>
              </a:defRPr>
            </a:lvl1pPr>
          </a:lstStyle>
          <a:p>
            <a:pPr>
              <a:defRPr/>
            </a:pPr>
            <a:fld id="{90144444-2B18-4C1B-9DC6-261C18BE53E7}" type="datetimeFigureOut">
              <a:rPr lang="et-EE"/>
              <a:pPr>
                <a:defRPr/>
              </a:pPr>
              <a:t>15.05.2017</a:t>
            </a:fld>
            <a:endParaRPr lang="et-EE"/>
          </a:p>
        </p:txBody>
      </p:sp>
      <p:sp>
        <p:nvSpPr>
          <p:cNvPr id="3" name="Jaluse kohatäide 4"/>
          <p:cNvSpPr>
            <a:spLocks noGrp="1"/>
          </p:cNvSpPr>
          <p:nvPr>
            <p:ph type="ftr" sz="quarter" idx="11"/>
          </p:nvPr>
        </p:nvSpPr>
        <p:spPr/>
        <p:txBody>
          <a:bodyPr/>
          <a:lstStyle>
            <a:lvl1pPr>
              <a:defRPr/>
            </a:lvl1pPr>
          </a:lstStyle>
          <a:p>
            <a:pPr>
              <a:defRPr/>
            </a:pPr>
            <a:endParaRPr lang="et-EE"/>
          </a:p>
        </p:txBody>
      </p:sp>
      <p:sp>
        <p:nvSpPr>
          <p:cNvPr id="4" name="Slaidinumbri kohatäide 5"/>
          <p:cNvSpPr>
            <a:spLocks noGrp="1"/>
          </p:cNvSpPr>
          <p:nvPr>
            <p:ph type="sldNum" sz="quarter" idx="12"/>
          </p:nvPr>
        </p:nvSpPr>
        <p:spPr/>
        <p:txBody>
          <a:bodyPr/>
          <a:lstStyle>
            <a:lvl1pPr>
              <a:defRPr/>
            </a:lvl1pPr>
          </a:lstStyle>
          <a:p>
            <a:pPr>
              <a:defRPr/>
            </a:pPr>
            <a:fld id="{447E4E85-AD06-40FE-8D15-D9483B4A8A3F}" type="slidenum">
              <a:rPr lang="et-EE" altLang="et-EE"/>
              <a:pPr>
                <a:defRPr/>
              </a:pPr>
              <a:t>‹#›</a:t>
            </a:fld>
            <a:endParaRPr lang="et-EE" altLang="et-EE"/>
          </a:p>
        </p:txBody>
      </p:sp>
    </p:spTree>
    <p:extLst>
      <p:ext uri="{BB962C8B-B14F-4D97-AF65-F5344CB8AC3E}">
        <p14:creationId xmlns:p14="http://schemas.microsoft.com/office/powerpoint/2010/main" val="2827329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smtClean="0"/>
              <a:t>Muutke tiitli laadi</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3"/>
          <p:cNvSpPr>
            <a:spLocks noGrp="1"/>
          </p:cNvSpPr>
          <p:nvPr>
            <p:ph type="dt" sz="half" idx="10"/>
          </p:nvPr>
        </p:nvSpPr>
        <p:spPr>
          <a:xfrm>
            <a:off x="457200" y="6356350"/>
            <a:ext cx="2133600" cy="365125"/>
          </a:xfrm>
          <a:prstGeom prst="rect">
            <a:avLst/>
          </a:prstGeom>
        </p:spPr>
        <p:txBody>
          <a:bodyPr/>
          <a:lstStyle>
            <a:lvl1pPr eaLnBrk="1" hangingPunct="1">
              <a:defRPr>
                <a:cs typeface="Arial" charset="0"/>
              </a:defRPr>
            </a:lvl1pPr>
          </a:lstStyle>
          <a:p>
            <a:pPr>
              <a:defRPr/>
            </a:pPr>
            <a:fld id="{69A2DC7A-647A-47E0-98DF-E0C0178C3592}" type="datetimeFigureOut">
              <a:rPr lang="et-EE"/>
              <a:pPr>
                <a:defRPr/>
              </a:pPr>
              <a:t>15.05.2017</a:t>
            </a:fld>
            <a:endParaRPr lang="et-EE"/>
          </a:p>
        </p:txBody>
      </p:sp>
      <p:sp>
        <p:nvSpPr>
          <p:cNvPr id="6" name="Jaluse kohatäide 4"/>
          <p:cNvSpPr>
            <a:spLocks noGrp="1"/>
          </p:cNvSpPr>
          <p:nvPr>
            <p:ph type="ftr" sz="quarter" idx="11"/>
          </p:nvPr>
        </p:nvSpPr>
        <p:spPr/>
        <p:txBody>
          <a:bodyPr/>
          <a:lstStyle>
            <a:lvl1pPr>
              <a:defRPr/>
            </a:lvl1pPr>
          </a:lstStyle>
          <a:p>
            <a:pPr>
              <a:defRPr/>
            </a:pPr>
            <a:endParaRPr lang="et-EE"/>
          </a:p>
        </p:txBody>
      </p:sp>
      <p:sp>
        <p:nvSpPr>
          <p:cNvPr id="7" name="Slaidinumbri kohatäide 5"/>
          <p:cNvSpPr>
            <a:spLocks noGrp="1"/>
          </p:cNvSpPr>
          <p:nvPr>
            <p:ph type="sldNum" sz="quarter" idx="12"/>
          </p:nvPr>
        </p:nvSpPr>
        <p:spPr/>
        <p:txBody>
          <a:bodyPr/>
          <a:lstStyle>
            <a:lvl1pPr>
              <a:defRPr/>
            </a:lvl1pPr>
          </a:lstStyle>
          <a:p>
            <a:pPr>
              <a:defRPr/>
            </a:pPr>
            <a:fld id="{9668622D-C128-42C0-85DB-40D497837AC5}" type="slidenum">
              <a:rPr lang="et-EE" altLang="et-EE"/>
              <a:pPr>
                <a:defRPr/>
              </a:pPr>
              <a:t>‹#›</a:t>
            </a:fld>
            <a:endParaRPr lang="et-EE" altLang="et-EE"/>
          </a:p>
        </p:txBody>
      </p:sp>
    </p:spTree>
    <p:extLst>
      <p:ext uri="{BB962C8B-B14F-4D97-AF65-F5344CB8AC3E}">
        <p14:creationId xmlns:p14="http://schemas.microsoft.com/office/powerpoint/2010/main" val="79340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smtClean="0"/>
              <a:t>Muutke tiitli laadi</a:t>
            </a:r>
            <a:endParaRPr lang="et-EE"/>
          </a:p>
        </p:txBody>
      </p:sp>
      <p:sp>
        <p:nvSpPr>
          <p:cNvPr id="3" name="Pildi kohatäi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t-EE" noProof="0" smtClean="0"/>
              <a:t>Pildi lisamiseks klõpsake ikooni</a:t>
            </a:r>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3"/>
          <p:cNvSpPr>
            <a:spLocks noGrp="1"/>
          </p:cNvSpPr>
          <p:nvPr>
            <p:ph type="dt" sz="half" idx="10"/>
          </p:nvPr>
        </p:nvSpPr>
        <p:spPr>
          <a:xfrm>
            <a:off x="457200" y="6356350"/>
            <a:ext cx="2133600" cy="365125"/>
          </a:xfrm>
          <a:prstGeom prst="rect">
            <a:avLst/>
          </a:prstGeom>
        </p:spPr>
        <p:txBody>
          <a:bodyPr/>
          <a:lstStyle>
            <a:lvl1pPr eaLnBrk="1" hangingPunct="1">
              <a:defRPr>
                <a:cs typeface="Arial" charset="0"/>
              </a:defRPr>
            </a:lvl1pPr>
          </a:lstStyle>
          <a:p>
            <a:pPr>
              <a:defRPr/>
            </a:pPr>
            <a:fld id="{C6351BF8-99EC-4F25-8A08-E6F52D6E2EBE}" type="datetimeFigureOut">
              <a:rPr lang="et-EE"/>
              <a:pPr>
                <a:defRPr/>
              </a:pPr>
              <a:t>15.05.2017</a:t>
            </a:fld>
            <a:endParaRPr lang="et-EE"/>
          </a:p>
        </p:txBody>
      </p:sp>
      <p:sp>
        <p:nvSpPr>
          <p:cNvPr id="6" name="Jaluse kohatäide 4"/>
          <p:cNvSpPr>
            <a:spLocks noGrp="1"/>
          </p:cNvSpPr>
          <p:nvPr>
            <p:ph type="ftr" sz="quarter" idx="11"/>
          </p:nvPr>
        </p:nvSpPr>
        <p:spPr/>
        <p:txBody>
          <a:bodyPr/>
          <a:lstStyle>
            <a:lvl1pPr>
              <a:defRPr/>
            </a:lvl1pPr>
          </a:lstStyle>
          <a:p>
            <a:pPr>
              <a:defRPr/>
            </a:pPr>
            <a:endParaRPr lang="et-EE"/>
          </a:p>
        </p:txBody>
      </p:sp>
      <p:sp>
        <p:nvSpPr>
          <p:cNvPr id="7" name="Slaidinumbri kohatäide 5"/>
          <p:cNvSpPr>
            <a:spLocks noGrp="1"/>
          </p:cNvSpPr>
          <p:nvPr>
            <p:ph type="sldNum" sz="quarter" idx="12"/>
          </p:nvPr>
        </p:nvSpPr>
        <p:spPr/>
        <p:txBody>
          <a:bodyPr/>
          <a:lstStyle>
            <a:lvl1pPr>
              <a:defRPr/>
            </a:lvl1pPr>
          </a:lstStyle>
          <a:p>
            <a:pPr>
              <a:defRPr/>
            </a:pPr>
            <a:fld id="{7003800D-BB55-47AE-8F16-3935D2A5FD2B}" type="slidenum">
              <a:rPr lang="et-EE" altLang="et-EE"/>
              <a:pPr>
                <a:defRPr/>
              </a:pPr>
              <a:t>‹#›</a:t>
            </a:fld>
            <a:endParaRPr lang="et-EE" altLang="et-EE"/>
          </a:p>
        </p:txBody>
      </p:sp>
    </p:spTree>
    <p:extLst>
      <p:ext uri="{BB962C8B-B14F-4D97-AF65-F5344CB8AC3E}">
        <p14:creationId xmlns:p14="http://schemas.microsoft.com/office/powerpoint/2010/main" val="1795874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smtClean="0"/>
              <a:t>Muutke tiitli laadi</a:t>
            </a:r>
            <a:endParaRPr lang="et-EE"/>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a:xfrm>
            <a:off x="457200" y="6356350"/>
            <a:ext cx="2133600" cy="365125"/>
          </a:xfrm>
          <a:prstGeom prst="rect">
            <a:avLst/>
          </a:prstGeom>
        </p:spPr>
        <p:txBody>
          <a:bodyPr/>
          <a:lstStyle>
            <a:lvl1pPr eaLnBrk="1" hangingPunct="1">
              <a:defRPr>
                <a:cs typeface="Arial" charset="0"/>
              </a:defRPr>
            </a:lvl1pPr>
          </a:lstStyle>
          <a:p>
            <a:pPr>
              <a:defRPr/>
            </a:pPr>
            <a:fld id="{032E9D95-D068-4393-AB6A-28A7D3D0A6E9}" type="datetimeFigureOut">
              <a:rPr lang="et-EE"/>
              <a:pPr>
                <a:defRPr/>
              </a:pPr>
              <a:t>15.05.2017</a:t>
            </a:fld>
            <a:endParaRPr lang="et-EE"/>
          </a:p>
        </p:txBody>
      </p:sp>
      <p:sp>
        <p:nvSpPr>
          <p:cNvPr id="5" name="Jaluse kohatäide 4"/>
          <p:cNvSpPr>
            <a:spLocks noGrp="1"/>
          </p:cNvSpPr>
          <p:nvPr>
            <p:ph type="ftr" sz="quarter" idx="11"/>
          </p:nvPr>
        </p:nvSpPr>
        <p:spPr/>
        <p:txBody>
          <a:bodyPr/>
          <a:lstStyle>
            <a:lvl1pPr>
              <a:defRPr/>
            </a:lvl1pPr>
          </a:lstStyle>
          <a:p>
            <a:pPr>
              <a:defRPr/>
            </a:pPr>
            <a:endParaRPr lang="et-EE"/>
          </a:p>
        </p:txBody>
      </p:sp>
      <p:sp>
        <p:nvSpPr>
          <p:cNvPr id="6" name="Slaidinumbri kohatäide 5"/>
          <p:cNvSpPr>
            <a:spLocks noGrp="1"/>
          </p:cNvSpPr>
          <p:nvPr>
            <p:ph type="sldNum" sz="quarter" idx="12"/>
          </p:nvPr>
        </p:nvSpPr>
        <p:spPr/>
        <p:txBody>
          <a:bodyPr/>
          <a:lstStyle>
            <a:lvl1pPr>
              <a:defRPr/>
            </a:lvl1pPr>
          </a:lstStyle>
          <a:p>
            <a:pPr>
              <a:defRPr/>
            </a:pPr>
            <a:fld id="{3475DBED-CF65-456F-888C-A1140099E941}" type="slidenum">
              <a:rPr lang="et-EE" altLang="et-EE"/>
              <a:pPr>
                <a:defRPr/>
              </a:pPr>
              <a:t>‹#›</a:t>
            </a:fld>
            <a:endParaRPr lang="et-EE" altLang="et-EE"/>
          </a:p>
        </p:txBody>
      </p:sp>
    </p:spTree>
    <p:extLst>
      <p:ext uri="{BB962C8B-B14F-4D97-AF65-F5344CB8AC3E}">
        <p14:creationId xmlns:p14="http://schemas.microsoft.com/office/powerpoint/2010/main" val="2640685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ealkirja kohatäide 1"/>
          <p:cNvSpPr>
            <a:spLocks noGrp="1"/>
          </p:cNvSpPr>
          <p:nvPr>
            <p:ph type="title"/>
          </p:nvPr>
        </p:nvSpPr>
        <p:spPr bwMode="auto">
          <a:xfrm>
            <a:off x="1116013" y="274638"/>
            <a:ext cx="75707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t-EE" altLang="et-EE" smtClean="0"/>
              <a:t>Muutke tiitli laadi</a:t>
            </a:r>
          </a:p>
        </p:txBody>
      </p:sp>
      <p:sp>
        <p:nvSpPr>
          <p:cNvPr id="1027" name="Teksti kohatäide 2"/>
          <p:cNvSpPr>
            <a:spLocks noGrp="1"/>
          </p:cNvSpPr>
          <p:nvPr>
            <p:ph type="body" idx="1"/>
          </p:nvPr>
        </p:nvSpPr>
        <p:spPr bwMode="auto">
          <a:xfrm>
            <a:off x="1116013" y="1600200"/>
            <a:ext cx="7570787" cy="463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t-EE" altLang="et-EE" smtClean="0"/>
              <a:t>Muutke teksti laade</a:t>
            </a:r>
          </a:p>
          <a:p>
            <a:pPr lvl="1"/>
            <a:r>
              <a:rPr lang="et-EE" altLang="et-EE" smtClean="0"/>
              <a:t>Teine tase</a:t>
            </a:r>
          </a:p>
          <a:p>
            <a:pPr lvl="2"/>
            <a:r>
              <a:rPr lang="et-EE" altLang="et-EE" smtClean="0"/>
              <a:t>Kolmas tase</a:t>
            </a:r>
          </a:p>
          <a:p>
            <a:pPr lvl="3"/>
            <a:r>
              <a:rPr lang="et-EE" altLang="et-EE" smtClean="0"/>
              <a:t>Neljas tase</a:t>
            </a:r>
          </a:p>
          <a:p>
            <a:pPr lvl="4"/>
            <a:r>
              <a:rPr lang="et-EE" altLang="et-EE" smtClean="0"/>
              <a:t>Viies tase</a:t>
            </a:r>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t-EE"/>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05A115A-3A65-4A85-80C0-121E86CFEDF4}" type="slidenum">
              <a:rPr lang="et-EE" altLang="et-EE"/>
              <a:pPr>
                <a:defRPr/>
              </a:pPr>
              <a:t>‹#›</a:t>
            </a:fld>
            <a:endParaRPr lang="et-EE" altLang="et-EE"/>
          </a:p>
        </p:txBody>
      </p:sp>
    </p:spTree>
  </p:cSld>
  <p:clrMap bg1="lt1" tx1="dk1" bg2="lt2" tx2="dk2" accent1="accent1" accent2="accent2" accent3="accent3" accent4="accent4" accent5="accent5" accent6="accent6" hlink="hlink" folHlink="folHlink"/>
  <p:sldLayoutIdLst>
    <p:sldLayoutId id="2147484634" r:id="rId1"/>
    <p:sldLayoutId id="2147484635" r:id="rId2"/>
    <p:sldLayoutId id="2147484636" r:id="rId3"/>
    <p:sldLayoutId id="2147484637" r:id="rId4"/>
    <p:sldLayoutId id="2147484638" r:id="rId5"/>
    <p:sldLayoutId id="2147484639" r:id="rId6"/>
    <p:sldLayoutId id="2147484640" r:id="rId7"/>
    <p:sldLayoutId id="2147484641" r:id="rId8"/>
  </p:sldLayoutIdLst>
  <p:txStyles>
    <p:titleStyle>
      <a:lvl1pPr algn="l" rtl="0" eaLnBrk="0" fontAlgn="base" hangingPunct="0">
        <a:spcBef>
          <a:spcPct val="0"/>
        </a:spcBef>
        <a:spcAft>
          <a:spcPct val="0"/>
        </a:spcAft>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l" rtl="0" eaLnBrk="0" fontAlgn="base" hangingPunct="0">
        <a:spcBef>
          <a:spcPct val="0"/>
        </a:spcBef>
        <a:spcAft>
          <a:spcPct val="0"/>
        </a:spcAft>
        <a:defRPr sz="3200">
          <a:solidFill>
            <a:schemeClr val="tx1"/>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3200">
          <a:solidFill>
            <a:schemeClr val="tx1"/>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3200">
          <a:solidFill>
            <a:schemeClr val="tx1"/>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3200">
          <a:solidFill>
            <a:schemeClr val="tx1"/>
          </a:solidFill>
          <a:latin typeface="Verdana" pitchFamily="34" charset="0"/>
          <a:ea typeface="Verdana" pitchFamily="34" charset="0"/>
          <a:cs typeface="Verdana"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ts val="600"/>
        </a:spcBef>
        <a:spcAft>
          <a:spcPts val="600"/>
        </a:spcAft>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rtl="0" eaLnBrk="0" fontAlgn="base" hangingPunct="0">
        <a:spcBef>
          <a:spcPts val="600"/>
        </a:spcBef>
        <a:spcAft>
          <a:spcPts val="600"/>
        </a:spcAft>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rtl="0" eaLnBrk="0" fontAlgn="base" hangingPunct="0">
        <a:spcBef>
          <a:spcPts val="400"/>
        </a:spcBef>
        <a:spcAft>
          <a:spcPts val="400"/>
        </a:spcAft>
        <a:buFont typeface="Arial" panose="020B0604020202020204" pitchFamily="34" charset="0"/>
        <a:buChar char="•"/>
        <a:defRPr sz="2000" kern="1200">
          <a:solidFill>
            <a:srgbClr val="006EB5"/>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rtl="0" eaLnBrk="0" fontAlgn="base" hangingPunct="0">
        <a:spcBef>
          <a:spcPts val="400"/>
        </a:spcBef>
        <a:spcAft>
          <a:spcPts val="400"/>
        </a:spcAft>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rtl="0" eaLnBrk="0" fontAlgn="base" hangingPunct="0">
        <a:spcBef>
          <a:spcPts val="400"/>
        </a:spcBef>
        <a:spcAft>
          <a:spcPts val="400"/>
        </a:spcAft>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jurist@ti.e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rein.reisberg@ti.e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Pealkiri 3"/>
          <p:cNvSpPr>
            <a:spLocks noGrp="1"/>
          </p:cNvSpPr>
          <p:nvPr>
            <p:ph type="ctrTitle"/>
          </p:nvPr>
        </p:nvSpPr>
        <p:spPr>
          <a:xfrm>
            <a:off x="1116013" y="2130425"/>
            <a:ext cx="7342187" cy="1470025"/>
          </a:xfrm>
        </p:spPr>
        <p:txBody>
          <a:bodyPr/>
          <a:lstStyle/>
          <a:p>
            <a:pPr eaLnBrk="1" hangingPunct="1"/>
            <a:r>
              <a:rPr lang="et-EE" dirty="0" smtClean="0"/>
              <a:t>Töökeskkonna korraldamine turismifirmades</a:t>
            </a:r>
            <a:endParaRPr lang="et-EE" altLang="et-EE" dirty="0" smtClean="0"/>
          </a:p>
        </p:txBody>
      </p:sp>
      <p:sp>
        <p:nvSpPr>
          <p:cNvPr id="3" name="Alapealkiri 2"/>
          <p:cNvSpPr>
            <a:spLocks noGrp="1"/>
          </p:cNvSpPr>
          <p:nvPr>
            <p:ph type="subTitle" idx="1"/>
          </p:nvPr>
        </p:nvSpPr>
        <p:spPr>
          <a:xfrm>
            <a:off x="1116013" y="3886200"/>
            <a:ext cx="6656387" cy="1752600"/>
          </a:xfrm>
        </p:spPr>
        <p:txBody>
          <a:bodyPr/>
          <a:lstStyle/>
          <a:p>
            <a:pPr eaLnBrk="1" hangingPunct="1">
              <a:defRPr/>
            </a:pPr>
            <a:r>
              <a:rPr lang="et-EE" dirty="0" smtClean="0"/>
              <a:t> </a:t>
            </a:r>
          </a:p>
          <a:p>
            <a:pPr eaLnBrk="1" hangingPunct="1">
              <a:defRPr/>
            </a:pPr>
            <a:r>
              <a:rPr lang="et-EE" dirty="0" smtClean="0"/>
              <a:t>Rein Reisberg</a:t>
            </a:r>
          </a:p>
          <a:p>
            <a:pPr eaLnBrk="1" hangingPunct="1">
              <a:defRPr/>
            </a:pPr>
            <a:r>
              <a:rPr lang="et-EE" dirty="0" smtClean="0"/>
              <a:t>töökeskkonna konsultant</a:t>
            </a:r>
          </a:p>
          <a:p>
            <a:pPr algn="r" eaLnBrk="1" hangingPunct="1">
              <a:defRPr/>
            </a:pPr>
            <a:r>
              <a:rPr lang="et-EE" dirty="0" smtClean="0"/>
              <a:t>17.05.2017</a:t>
            </a:r>
            <a:endParaRPr lang="et-EE" dirty="0"/>
          </a:p>
        </p:txBody>
      </p:sp>
      <p:pic>
        <p:nvPicPr>
          <p:cNvPr id="12292" name="Pilt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38938" y="260350"/>
            <a:ext cx="20447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Pealkiri 1"/>
          <p:cNvSpPr>
            <a:spLocks noGrp="1"/>
          </p:cNvSpPr>
          <p:nvPr>
            <p:ph type="title"/>
          </p:nvPr>
        </p:nvSpPr>
        <p:spPr>
          <a:xfrm>
            <a:off x="539552" y="260648"/>
            <a:ext cx="7570787" cy="778098"/>
          </a:xfrm>
        </p:spPr>
        <p:txBody>
          <a:bodyPr/>
          <a:lstStyle/>
          <a:p>
            <a:pPr algn="ctr"/>
            <a:r>
              <a:rPr lang="et-EE" altLang="et-EE" dirty="0" smtClean="0"/>
              <a:t>Mida teha</a:t>
            </a:r>
          </a:p>
        </p:txBody>
      </p:sp>
      <p:sp>
        <p:nvSpPr>
          <p:cNvPr id="18435" name="Sisu kohatäide 2"/>
          <p:cNvSpPr>
            <a:spLocks noGrp="1"/>
          </p:cNvSpPr>
          <p:nvPr>
            <p:ph idx="1"/>
          </p:nvPr>
        </p:nvSpPr>
        <p:spPr>
          <a:xfrm>
            <a:off x="539551" y="1556792"/>
            <a:ext cx="7570787" cy="4637088"/>
          </a:xfrm>
        </p:spPr>
        <p:txBody>
          <a:bodyPr>
            <a:normAutofit/>
          </a:bodyPr>
          <a:lstStyle/>
          <a:p>
            <a:pPr marL="0" indent="0">
              <a:buNone/>
            </a:pPr>
            <a:r>
              <a:rPr lang="et-EE" altLang="et-EE" sz="2600" dirty="0" smtClean="0"/>
              <a:t>Töökeskkonna riskianalüüs</a:t>
            </a:r>
          </a:p>
          <a:p>
            <a:pPr marL="0" indent="0">
              <a:buNone/>
            </a:pPr>
            <a:endParaRPr lang="et-EE" altLang="et-EE" sz="2600" dirty="0" smtClean="0"/>
          </a:p>
          <a:p>
            <a:pPr marL="0" indent="0">
              <a:buNone/>
            </a:pPr>
            <a:r>
              <a:rPr lang="et-EE" altLang="et-EE" sz="2600" dirty="0" smtClean="0"/>
              <a:t>Töötajate juhendamine ja väljaõpe</a:t>
            </a:r>
          </a:p>
          <a:p>
            <a:pPr marL="0" indent="0">
              <a:buNone/>
            </a:pPr>
            <a:endParaRPr lang="et-EE" altLang="et-EE" sz="2600" dirty="0" smtClean="0"/>
          </a:p>
          <a:p>
            <a:pPr marL="0" indent="0">
              <a:buNone/>
            </a:pPr>
            <a:r>
              <a:rPr lang="et-EE" altLang="et-EE" sz="2600" dirty="0" smtClean="0"/>
              <a:t>Töötajate tervisekontroll</a:t>
            </a:r>
          </a:p>
          <a:p>
            <a:pPr marL="0" indent="0">
              <a:buNone/>
            </a:pPr>
            <a:endParaRPr lang="et-EE" altLang="et-EE" sz="2600" dirty="0"/>
          </a:p>
          <a:p>
            <a:pPr marL="0" indent="0">
              <a:buNone/>
            </a:pPr>
            <a:r>
              <a:rPr lang="et-EE" altLang="et-EE" sz="2600" dirty="0" smtClean="0"/>
              <a:t>Töökeskkonna </a:t>
            </a:r>
            <a:r>
              <a:rPr lang="et-EE" altLang="et-EE" sz="2600" dirty="0" err="1" smtClean="0"/>
              <a:t>sisekontroll</a:t>
            </a:r>
            <a:r>
              <a:rPr lang="et-EE" altLang="et-EE" sz="2600" dirty="0" smtClean="0"/>
              <a:t> – töötervishoiu ja tööohutuse juhtimine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Pealkiri 1"/>
          <p:cNvSpPr>
            <a:spLocks noGrp="1"/>
          </p:cNvSpPr>
          <p:nvPr>
            <p:ph type="title"/>
          </p:nvPr>
        </p:nvSpPr>
        <p:spPr>
          <a:xfrm>
            <a:off x="0" y="116632"/>
            <a:ext cx="9036050" cy="778098"/>
          </a:xfrm>
        </p:spPr>
        <p:txBody>
          <a:bodyPr>
            <a:noAutofit/>
          </a:bodyPr>
          <a:lstStyle/>
          <a:p>
            <a:pPr algn="ctr" eaLnBrk="1" hangingPunct="1">
              <a:defRPr/>
            </a:pPr>
            <a:r>
              <a:rPr lang="et-EE" dirty="0" smtClean="0"/>
              <a:t>Töökeskkonna riskianalüüs</a:t>
            </a:r>
          </a:p>
        </p:txBody>
      </p:sp>
      <p:sp>
        <p:nvSpPr>
          <p:cNvPr id="2" name="Sisu kohatäide 1"/>
          <p:cNvSpPr>
            <a:spLocks noGrp="1"/>
          </p:cNvSpPr>
          <p:nvPr>
            <p:ph idx="1"/>
          </p:nvPr>
        </p:nvSpPr>
        <p:spPr>
          <a:xfrm>
            <a:off x="89756" y="1412776"/>
            <a:ext cx="8856538" cy="5112568"/>
          </a:xfrm>
        </p:spPr>
        <p:txBody>
          <a:bodyPr>
            <a:noAutofit/>
          </a:bodyPr>
          <a:lstStyle/>
          <a:p>
            <a:pPr marL="0" indent="0">
              <a:buNone/>
            </a:pPr>
            <a:r>
              <a:rPr lang="et-EE" sz="2600" dirty="0" smtClean="0"/>
              <a:t>Tööandja </a:t>
            </a:r>
            <a:r>
              <a:rPr lang="et-EE" sz="2600" dirty="0"/>
              <a:t>on </a:t>
            </a:r>
            <a:r>
              <a:rPr lang="et-EE" sz="2600" dirty="0" smtClean="0"/>
              <a:t>kohustatud korraldama </a:t>
            </a:r>
            <a:r>
              <a:rPr lang="et-EE" sz="2600" dirty="0"/>
              <a:t>töökeskkonna riskianalüüsi, mille käigus selgitatakse välja töökeskkonna ohutegurid, mõõdetakse vajaduse korral nende parameetrid ning hinnatakse riske töötaja tervisele ja ohutusele, arvestades tema ealisi ja soolisi iseärasusi, sealhulgas eririske puudega </a:t>
            </a:r>
            <a:r>
              <a:rPr lang="et-EE" sz="2600" dirty="0" smtClean="0"/>
              <a:t>töötajale </a:t>
            </a:r>
            <a:r>
              <a:rPr lang="et-EE" sz="2600" dirty="0"/>
              <a:t>ning töökohtade ja töövahendite kasutamisega ja töökorraldusega seotud riske. Riskianalüüsi tulemused vormistatakse kirjalikult ja neid säilitatakse 55 </a:t>
            </a:r>
            <a:r>
              <a:rPr lang="et-EE" sz="2600" dirty="0" smtClean="0"/>
              <a:t>aastat.</a:t>
            </a:r>
            <a:endParaRPr lang="et-EE" sz="2600" dirty="0"/>
          </a:p>
        </p:txBody>
      </p:sp>
    </p:spTree>
    <p:extLst>
      <p:ext uri="{BB962C8B-B14F-4D97-AF65-F5344CB8AC3E}">
        <p14:creationId xmlns:p14="http://schemas.microsoft.com/office/powerpoint/2010/main" val="2570793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Pealkiri 1"/>
          <p:cNvSpPr>
            <a:spLocks noGrp="1"/>
          </p:cNvSpPr>
          <p:nvPr>
            <p:ph type="title"/>
          </p:nvPr>
        </p:nvSpPr>
        <p:spPr>
          <a:xfrm>
            <a:off x="395288" y="274638"/>
            <a:ext cx="8291512" cy="777875"/>
          </a:xfrm>
        </p:spPr>
        <p:txBody>
          <a:bodyPr/>
          <a:lstStyle/>
          <a:p>
            <a:pPr algn="ctr"/>
            <a:r>
              <a:rPr lang="et-EE" altLang="et-EE" dirty="0" smtClean="0"/>
              <a:t>Juhendamine ja väljaõpe</a:t>
            </a:r>
          </a:p>
        </p:txBody>
      </p:sp>
      <p:sp>
        <p:nvSpPr>
          <p:cNvPr id="129027" name="Sisu kohatäide 2"/>
          <p:cNvSpPr>
            <a:spLocks noGrp="1"/>
          </p:cNvSpPr>
          <p:nvPr>
            <p:ph idx="1"/>
          </p:nvPr>
        </p:nvSpPr>
        <p:spPr>
          <a:xfrm>
            <a:off x="17463" y="1341438"/>
            <a:ext cx="9018587" cy="5327650"/>
          </a:xfrm>
        </p:spPr>
        <p:txBody>
          <a:bodyPr>
            <a:normAutofit/>
          </a:bodyPr>
          <a:lstStyle/>
          <a:p>
            <a:pPr marL="0" indent="0">
              <a:buFont typeface="Arial" panose="020B0604020202020204" pitchFamily="34" charset="0"/>
              <a:buNone/>
            </a:pPr>
            <a:r>
              <a:rPr lang="et-EE" altLang="et-EE" sz="2600" dirty="0" smtClean="0"/>
              <a:t>Sissejuhatav juhendamine – </a:t>
            </a:r>
            <a:r>
              <a:rPr lang="et-EE" altLang="et-EE" sz="2600" dirty="0" smtClean="0"/>
              <a:t>ettevõtte </a:t>
            </a:r>
            <a:r>
              <a:rPr lang="et-EE" altLang="et-EE" sz="2600" dirty="0" err="1" smtClean="0"/>
              <a:t>üldtutvustus</a:t>
            </a:r>
            <a:r>
              <a:rPr lang="et-EE" altLang="et-EE" sz="2600" dirty="0" smtClean="0"/>
              <a:t>.</a:t>
            </a:r>
          </a:p>
          <a:p>
            <a:pPr marL="0" indent="0">
              <a:buFont typeface="Arial" panose="020B0604020202020204" pitchFamily="34" charset="0"/>
              <a:buNone/>
            </a:pPr>
            <a:endParaRPr lang="et-EE" altLang="et-EE" sz="2600" dirty="0" smtClean="0"/>
          </a:p>
          <a:p>
            <a:pPr marL="0" indent="0">
              <a:buFont typeface="Arial" panose="020B0604020202020204" pitchFamily="34" charset="0"/>
              <a:buNone/>
            </a:pPr>
            <a:r>
              <a:rPr lang="et-EE" altLang="et-EE" sz="2600" dirty="0" smtClean="0"/>
              <a:t>Esmane juhendamine - toimub töö tegemise kohal.</a:t>
            </a:r>
          </a:p>
          <a:p>
            <a:pPr marL="0" indent="0">
              <a:buFont typeface="Arial" panose="020B0604020202020204" pitchFamily="34" charset="0"/>
              <a:buNone/>
            </a:pPr>
            <a:endParaRPr lang="et-EE" altLang="et-EE" sz="2600" dirty="0" smtClean="0"/>
          </a:p>
          <a:p>
            <a:pPr marL="0" indent="0">
              <a:buFont typeface="Arial" panose="020B0604020202020204" pitchFamily="34" charset="0"/>
              <a:buNone/>
            </a:pPr>
            <a:r>
              <a:rPr lang="et-EE" altLang="et-EE" sz="2600" dirty="0" smtClean="0"/>
              <a:t>Väljaõpe – praktiline.</a:t>
            </a:r>
          </a:p>
          <a:p>
            <a:pPr marL="0" indent="0" eaLnBrk="1" hangingPunct="1">
              <a:buFont typeface="Arial" panose="020B0604020202020204" pitchFamily="34" charset="0"/>
              <a:buNone/>
            </a:pPr>
            <a:endParaRPr lang="et-EE" altLang="et-EE" sz="2600" dirty="0" smtClean="0"/>
          </a:p>
          <a:p>
            <a:pPr marL="0" indent="0" eaLnBrk="1" hangingPunct="1">
              <a:buFont typeface="Arial" panose="020B0604020202020204" pitchFamily="34" charset="0"/>
              <a:buNone/>
            </a:pPr>
            <a:r>
              <a:rPr lang="et-EE" altLang="et-EE" sz="2600" dirty="0" smtClean="0"/>
              <a:t>Iseseisvale tööle lubamine –veendumine, et töötaja sai aru.</a:t>
            </a:r>
          </a:p>
        </p:txBody>
      </p:sp>
    </p:spTree>
    <p:extLst>
      <p:ext uri="{BB962C8B-B14F-4D97-AF65-F5344CB8AC3E}">
        <p14:creationId xmlns:p14="http://schemas.microsoft.com/office/powerpoint/2010/main" val="890417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Pealkiri 1"/>
          <p:cNvSpPr>
            <a:spLocks noGrp="1"/>
          </p:cNvSpPr>
          <p:nvPr>
            <p:ph type="title"/>
          </p:nvPr>
        </p:nvSpPr>
        <p:spPr>
          <a:xfrm>
            <a:off x="858838" y="188913"/>
            <a:ext cx="7570787" cy="849312"/>
          </a:xfrm>
        </p:spPr>
        <p:txBody>
          <a:bodyPr/>
          <a:lstStyle/>
          <a:p>
            <a:pPr algn="ctr"/>
            <a:r>
              <a:rPr lang="et-EE" altLang="et-EE" smtClean="0"/>
              <a:t>Juhendamine, väljaõpe</a:t>
            </a:r>
          </a:p>
        </p:txBody>
      </p:sp>
      <p:sp>
        <p:nvSpPr>
          <p:cNvPr id="131075" name="Sisu kohatäide 2"/>
          <p:cNvSpPr>
            <a:spLocks noGrp="1"/>
          </p:cNvSpPr>
          <p:nvPr>
            <p:ph idx="1"/>
          </p:nvPr>
        </p:nvSpPr>
        <p:spPr>
          <a:xfrm>
            <a:off x="468313" y="1417638"/>
            <a:ext cx="8351837" cy="4243610"/>
          </a:xfrm>
        </p:spPr>
        <p:txBody>
          <a:bodyPr>
            <a:normAutofit/>
          </a:bodyPr>
          <a:lstStyle/>
          <a:p>
            <a:r>
              <a:rPr lang="et-EE" altLang="et-EE" sz="2600" dirty="0" smtClean="0"/>
              <a:t>Kirjalik ohutusjuhend</a:t>
            </a:r>
          </a:p>
          <a:p>
            <a:r>
              <a:rPr lang="et-EE" altLang="et-EE" sz="2600" dirty="0" smtClean="0"/>
              <a:t>Infot nii vähe kui võimalik, nii palju kui vajalik</a:t>
            </a:r>
          </a:p>
          <a:p>
            <a:r>
              <a:rPr lang="et-EE" altLang="et-EE" sz="2600" dirty="0" smtClean="0"/>
              <a:t>Töövahendi ohutusjuhend lähtuvalt valmistaja antud kasutusjuhendist</a:t>
            </a:r>
          </a:p>
          <a:p>
            <a:r>
              <a:rPr lang="et-EE" altLang="et-EE" sz="2600" dirty="0" smtClean="0"/>
              <a:t>Tööandja poolt kinnitatud</a:t>
            </a:r>
          </a:p>
          <a:p>
            <a:r>
              <a:rPr lang="et-EE" altLang="et-EE" sz="2600" dirty="0" smtClean="0"/>
              <a:t>Juhendamise, väljaõppe, iseseisvale tööle lubamise registreerimine vastavas päevikus või andmebaasis</a:t>
            </a:r>
          </a:p>
        </p:txBody>
      </p:sp>
    </p:spTree>
    <p:extLst>
      <p:ext uri="{BB962C8B-B14F-4D97-AF65-F5344CB8AC3E}">
        <p14:creationId xmlns:p14="http://schemas.microsoft.com/office/powerpoint/2010/main" val="937187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Pealkiri 1"/>
          <p:cNvSpPr>
            <a:spLocks noGrp="1"/>
          </p:cNvSpPr>
          <p:nvPr>
            <p:ph type="title"/>
          </p:nvPr>
        </p:nvSpPr>
        <p:spPr>
          <a:xfrm>
            <a:off x="684213" y="274638"/>
            <a:ext cx="8002587" cy="850900"/>
          </a:xfrm>
        </p:spPr>
        <p:txBody>
          <a:bodyPr/>
          <a:lstStyle/>
          <a:p>
            <a:pPr algn="ctr"/>
            <a:r>
              <a:rPr lang="et-EE" altLang="et-EE" smtClean="0"/>
              <a:t>Tervisekontroll kuvariga töötamisel</a:t>
            </a:r>
          </a:p>
        </p:txBody>
      </p:sp>
      <p:sp>
        <p:nvSpPr>
          <p:cNvPr id="3" name="Sisu kohatäide 2"/>
          <p:cNvSpPr>
            <a:spLocks noGrp="1"/>
          </p:cNvSpPr>
          <p:nvPr>
            <p:ph idx="1"/>
          </p:nvPr>
        </p:nvSpPr>
        <p:spPr>
          <a:xfrm>
            <a:off x="179388" y="1143000"/>
            <a:ext cx="8785225" cy="5599113"/>
          </a:xfrm>
        </p:spPr>
        <p:txBody>
          <a:bodyPr>
            <a:noAutofit/>
          </a:bodyPr>
          <a:lstStyle/>
          <a:p>
            <a:pPr marL="0" indent="0">
              <a:buFont typeface="Arial" panose="020B0604020202020204" pitchFamily="34" charset="0"/>
              <a:buNone/>
              <a:defRPr/>
            </a:pPr>
            <a:r>
              <a:rPr lang="et-EE" sz="2600" dirty="0"/>
              <a:t>Tööandja peab töötajale, kes vähemalt poole oma tööajast töötab kuvariga, korraldama tervisekontrolli, mis hõlmab</a:t>
            </a:r>
            <a:r>
              <a:rPr lang="et-EE" sz="2600" dirty="0" smtClean="0"/>
              <a:t>:</a:t>
            </a:r>
          </a:p>
          <a:p>
            <a:pPr>
              <a:defRPr/>
            </a:pPr>
            <a:r>
              <a:rPr lang="et-EE" sz="2600" dirty="0" smtClean="0"/>
              <a:t>silmade </a:t>
            </a:r>
            <a:r>
              <a:rPr lang="et-EE" sz="2600" dirty="0"/>
              <a:t>ja nägemise kontrolli, </a:t>
            </a:r>
            <a:endParaRPr lang="et-EE" sz="2600" dirty="0" smtClean="0"/>
          </a:p>
          <a:p>
            <a:pPr>
              <a:defRPr/>
            </a:pPr>
            <a:r>
              <a:rPr lang="et-EE" sz="2600" dirty="0" smtClean="0"/>
              <a:t>luu- </a:t>
            </a:r>
            <a:r>
              <a:rPr lang="et-EE" sz="2600" dirty="0"/>
              <a:t>ja lihaskonna seisundi kontrolli, eelkõige sundasendis viibimisega seotud vaevuste avastamiseks, </a:t>
            </a:r>
            <a:endParaRPr lang="et-EE" sz="2600" dirty="0" smtClean="0"/>
          </a:p>
          <a:p>
            <a:pPr marL="0" indent="0">
              <a:buFont typeface="Arial" panose="020B0604020202020204" pitchFamily="34" charset="0"/>
              <a:buNone/>
              <a:defRPr/>
            </a:pPr>
            <a:r>
              <a:rPr lang="et-EE" sz="2600" dirty="0" smtClean="0"/>
              <a:t>sagedusega </a:t>
            </a:r>
            <a:r>
              <a:rPr lang="et-EE" sz="2600" dirty="0"/>
              <a:t>mitte harvem kui üks kord kolme aasta jooksul, või töötaja nõudmisel kuvariga töötamisel tekkinud nägemishäirete </a:t>
            </a:r>
            <a:r>
              <a:rPr lang="et-EE" sz="2600" dirty="0" smtClean="0"/>
              <a:t>või vaevuste </a:t>
            </a:r>
            <a:r>
              <a:rPr lang="et-EE" sz="2600" dirty="0"/>
              <a:t>korral. </a:t>
            </a:r>
          </a:p>
        </p:txBody>
      </p:sp>
    </p:spTree>
    <p:extLst>
      <p:ext uri="{BB962C8B-B14F-4D97-AF65-F5344CB8AC3E}">
        <p14:creationId xmlns:p14="http://schemas.microsoft.com/office/powerpoint/2010/main" val="3938823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Pealkiri 1"/>
          <p:cNvSpPr>
            <a:spLocks noGrp="1"/>
          </p:cNvSpPr>
          <p:nvPr>
            <p:ph type="title"/>
          </p:nvPr>
        </p:nvSpPr>
        <p:spPr>
          <a:xfrm>
            <a:off x="539750" y="115888"/>
            <a:ext cx="8074025" cy="850900"/>
          </a:xfrm>
        </p:spPr>
        <p:txBody>
          <a:bodyPr/>
          <a:lstStyle/>
          <a:p>
            <a:pPr algn="ctr"/>
            <a:r>
              <a:rPr lang="et-EE" altLang="et-EE" smtClean="0"/>
              <a:t>Et selle kõigega toime tulla.....</a:t>
            </a:r>
          </a:p>
        </p:txBody>
      </p:sp>
      <p:sp>
        <p:nvSpPr>
          <p:cNvPr id="135171" name="Sisu kohatäide 2"/>
          <p:cNvSpPr>
            <a:spLocks noGrp="1"/>
          </p:cNvSpPr>
          <p:nvPr>
            <p:ph idx="1"/>
          </p:nvPr>
        </p:nvSpPr>
        <p:spPr>
          <a:xfrm>
            <a:off x="106363" y="1125538"/>
            <a:ext cx="9036050" cy="5732462"/>
          </a:xfrm>
        </p:spPr>
        <p:txBody>
          <a:bodyPr/>
          <a:lstStyle/>
          <a:p>
            <a:r>
              <a:rPr lang="et-EE" altLang="et-EE" dirty="0" smtClean="0"/>
              <a:t>2015. aastast on Tööinspektsioonil konsultanditeenus.</a:t>
            </a:r>
          </a:p>
          <a:p>
            <a:r>
              <a:rPr lang="et-EE" altLang="et-EE" dirty="0" smtClean="0"/>
              <a:t>ESF TAT programm, tööandjale tasuta.</a:t>
            </a:r>
          </a:p>
          <a:p>
            <a:r>
              <a:rPr lang="et-EE" altLang="et-EE" dirty="0" smtClean="0"/>
              <a:t>Tööandja saab kutsuda ettevõttesse spetsialisti, kes vaatab üle töökeskkonna ja dokumentatsiooni.</a:t>
            </a:r>
          </a:p>
          <a:p>
            <a:r>
              <a:rPr lang="et-EE" altLang="et-EE" dirty="0" smtClean="0"/>
              <a:t>Kogu ettevõtte või osakond, valdkond.</a:t>
            </a:r>
          </a:p>
          <a:p>
            <a:r>
              <a:rPr lang="et-EE" altLang="et-EE" dirty="0" smtClean="0"/>
              <a:t>Ettepanekud ja soovitused töökeskkonna parendamiseks ja juhtimissüsteemi loomiseks või parendamiseks.</a:t>
            </a:r>
          </a:p>
          <a:p>
            <a:r>
              <a:rPr lang="et-EE" altLang="et-EE" dirty="0"/>
              <a:t>Konsultant ei koosta ettevõttesiseseid dokumente.</a:t>
            </a:r>
          </a:p>
          <a:p>
            <a:r>
              <a:rPr lang="et-EE" altLang="et-EE" dirty="0" smtClean="0">
                <a:hlinkClick r:id="rId3"/>
              </a:rPr>
              <a:t>jurist@ti.ee</a:t>
            </a:r>
            <a:r>
              <a:rPr lang="et-EE" altLang="et-EE" dirty="0" smtClean="0"/>
              <a:t>; 640 6000</a:t>
            </a:r>
          </a:p>
          <a:p>
            <a:r>
              <a:rPr lang="et-EE" altLang="et-EE" dirty="0" smtClean="0"/>
              <a:t>Infohommikud/teabepäevad.</a:t>
            </a:r>
          </a:p>
          <a:p>
            <a:endParaRPr lang="et-EE" altLang="et-EE" dirty="0" smtClean="0"/>
          </a:p>
        </p:txBody>
      </p:sp>
    </p:spTree>
    <p:extLst>
      <p:ext uri="{BB962C8B-B14F-4D97-AF65-F5344CB8AC3E}">
        <p14:creationId xmlns:p14="http://schemas.microsoft.com/office/powerpoint/2010/main" val="22519202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ealkiri 1"/>
          <p:cNvSpPr>
            <a:spLocks noGrp="1"/>
          </p:cNvSpPr>
          <p:nvPr>
            <p:ph type="ctrTitle"/>
          </p:nvPr>
        </p:nvSpPr>
        <p:spPr>
          <a:xfrm>
            <a:off x="1115616" y="2132856"/>
            <a:ext cx="7342584" cy="1470025"/>
          </a:xfrm>
        </p:spPr>
        <p:txBody>
          <a:bodyPr/>
          <a:lstStyle/>
          <a:p>
            <a:r>
              <a:rPr lang="et-EE" dirty="0" smtClean="0"/>
              <a:t>Tänan</a:t>
            </a:r>
          </a:p>
        </p:txBody>
      </p:sp>
      <p:sp>
        <p:nvSpPr>
          <p:cNvPr id="3" name="Alapealkiri 2"/>
          <p:cNvSpPr>
            <a:spLocks noGrp="1"/>
          </p:cNvSpPr>
          <p:nvPr>
            <p:ph type="subTitle" idx="1"/>
          </p:nvPr>
        </p:nvSpPr>
        <p:spPr>
          <a:xfrm>
            <a:off x="1115616" y="3886200"/>
            <a:ext cx="6656784" cy="1054968"/>
          </a:xfrm>
        </p:spPr>
        <p:txBody>
          <a:bodyPr>
            <a:normAutofit fontScale="92500" lnSpcReduction="20000"/>
          </a:bodyPr>
          <a:lstStyle/>
          <a:p>
            <a:r>
              <a:rPr lang="et-EE" dirty="0" smtClean="0"/>
              <a:t>Rein Reisberg</a:t>
            </a:r>
          </a:p>
          <a:p>
            <a:r>
              <a:rPr lang="et-EE" dirty="0" smtClean="0">
                <a:hlinkClick r:id="rId2"/>
              </a:rPr>
              <a:t>rein.reisberg@ti.ee</a:t>
            </a:r>
            <a:endParaRPr lang="et-EE" dirty="0" smtClean="0"/>
          </a:p>
          <a:p>
            <a:r>
              <a:rPr lang="et-EE" smtClean="0"/>
              <a:t>504 8935</a:t>
            </a:r>
            <a:endParaRPr lang="et-EE" dirty="0" smtClean="0"/>
          </a:p>
        </p:txBody>
      </p:sp>
    </p:spTree>
    <p:extLst>
      <p:ext uri="{BB962C8B-B14F-4D97-AF65-F5344CB8AC3E}">
        <p14:creationId xmlns:p14="http://schemas.microsoft.com/office/powerpoint/2010/main" val="3936210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isu kohatäide 2"/>
          <p:cNvSpPr>
            <a:spLocks noGrp="1"/>
          </p:cNvSpPr>
          <p:nvPr>
            <p:ph idx="1"/>
          </p:nvPr>
        </p:nvSpPr>
        <p:spPr>
          <a:xfrm>
            <a:off x="107504" y="476672"/>
            <a:ext cx="8784976" cy="6264696"/>
          </a:xfrm>
        </p:spPr>
        <p:txBody>
          <a:bodyPr>
            <a:normAutofit/>
          </a:bodyPr>
          <a:lstStyle/>
          <a:p>
            <a:pPr marL="0" indent="0">
              <a:lnSpc>
                <a:spcPct val="90000"/>
              </a:lnSpc>
              <a:buNone/>
            </a:pPr>
            <a:r>
              <a:rPr lang="et-EE" sz="2600" dirty="0" smtClean="0"/>
              <a:t>Soovime, et t</a:t>
            </a:r>
            <a:r>
              <a:rPr lang="fi-FI" sz="2600" dirty="0" err="1" smtClean="0"/>
              <a:t>öötaja</a:t>
            </a:r>
            <a:r>
              <a:rPr lang="fi-FI" sz="2600" dirty="0" smtClean="0"/>
              <a:t> </a:t>
            </a:r>
            <a:r>
              <a:rPr lang="et-EE" sz="2600" dirty="0" smtClean="0"/>
              <a:t>läheb </a:t>
            </a:r>
            <a:r>
              <a:rPr lang="fi-FI" sz="2600" dirty="0" err="1" smtClean="0"/>
              <a:t>õhtul</a:t>
            </a:r>
            <a:r>
              <a:rPr lang="fi-FI" sz="2600" dirty="0" smtClean="0"/>
              <a:t> </a:t>
            </a:r>
            <a:r>
              <a:rPr lang="fi-FI" sz="2600" dirty="0" err="1"/>
              <a:t>niisama</a:t>
            </a:r>
            <a:r>
              <a:rPr lang="fi-FI" sz="2600" dirty="0"/>
              <a:t> </a:t>
            </a:r>
            <a:r>
              <a:rPr lang="fi-FI" sz="2600" dirty="0" err="1"/>
              <a:t>tervelt</a:t>
            </a:r>
            <a:r>
              <a:rPr lang="fi-FI" sz="2600" dirty="0"/>
              <a:t> </a:t>
            </a:r>
            <a:r>
              <a:rPr lang="fi-FI" sz="2600" dirty="0" smtClean="0"/>
              <a:t>koju</a:t>
            </a:r>
            <a:r>
              <a:rPr lang="et-EE" sz="2600" dirty="0" smtClean="0"/>
              <a:t>,</a:t>
            </a:r>
            <a:r>
              <a:rPr lang="fi-FI" sz="2600" dirty="0" smtClean="0"/>
              <a:t> </a:t>
            </a:r>
            <a:r>
              <a:rPr lang="fi-FI" sz="2600" dirty="0" err="1"/>
              <a:t>kui</a:t>
            </a:r>
            <a:r>
              <a:rPr lang="fi-FI" sz="2600" dirty="0"/>
              <a:t> </a:t>
            </a:r>
            <a:r>
              <a:rPr lang="fi-FI" sz="2600" dirty="0" err="1"/>
              <a:t>ta</a:t>
            </a:r>
            <a:r>
              <a:rPr lang="fi-FI" sz="2600" dirty="0"/>
              <a:t> </a:t>
            </a:r>
            <a:r>
              <a:rPr lang="fi-FI" sz="2600" dirty="0" err="1"/>
              <a:t>hommikul</a:t>
            </a:r>
            <a:r>
              <a:rPr lang="fi-FI" sz="2600" dirty="0"/>
              <a:t> </a:t>
            </a:r>
            <a:r>
              <a:rPr lang="fi-FI" sz="2600" dirty="0" err="1"/>
              <a:t>tööle</a:t>
            </a:r>
            <a:r>
              <a:rPr lang="fi-FI" sz="2600" dirty="0"/>
              <a:t> </a:t>
            </a:r>
            <a:r>
              <a:rPr lang="fi-FI" sz="2600" dirty="0" smtClean="0"/>
              <a:t>tuli</a:t>
            </a:r>
            <a:r>
              <a:rPr lang="et-EE" sz="2600" dirty="0" smtClean="0"/>
              <a:t> või et ta tuleb </a:t>
            </a:r>
            <a:r>
              <a:rPr lang="et-EE" sz="2600" dirty="0"/>
              <a:t>reisilt tagasi niisama </a:t>
            </a:r>
            <a:r>
              <a:rPr lang="et-EE" sz="2600" dirty="0" smtClean="0"/>
              <a:t>tervelt kui sinna minnes. </a:t>
            </a:r>
          </a:p>
          <a:p>
            <a:pPr marL="0" indent="0">
              <a:lnSpc>
                <a:spcPct val="90000"/>
              </a:lnSpc>
              <a:buNone/>
            </a:pPr>
            <a:r>
              <a:rPr lang="et-EE" sz="2600" dirty="0" smtClean="0"/>
              <a:t>Ka klientide ohutus, </a:t>
            </a:r>
            <a:r>
              <a:rPr lang="et-EE" sz="2600" dirty="0"/>
              <a:t>eriti </a:t>
            </a:r>
            <a:r>
              <a:rPr lang="et-EE" sz="2600" dirty="0" smtClean="0"/>
              <a:t>reisidel</a:t>
            </a:r>
            <a:r>
              <a:rPr lang="et-EE" sz="2600" dirty="0"/>
              <a:t>.</a:t>
            </a:r>
            <a:endParaRPr lang="fi-FI" sz="2600" dirty="0"/>
          </a:p>
          <a:p>
            <a:pPr marL="0" indent="0">
              <a:lnSpc>
                <a:spcPct val="90000"/>
              </a:lnSpc>
              <a:buNone/>
            </a:pPr>
            <a:endParaRPr lang="et-EE" altLang="et-EE" sz="2600" dirty="0" smtClean="0"/>
          </a:p>
          <a:p>
            <a:pPr marL="0" indent="0">
              <a:lnSpc>
                <a:spcPct val="90000"/>
              </a:lnSpc>
              <a:buNone/>
            </a:pPr>
            <a:r>
              <a:rPr lang="et-EE" altLang="et-EE" sz="2600" dirty="0" smtClean="0"/>
              <a:t>Selle saavutame, kui jälgime </a:t>
            </a:r>
            <a:r>
              <a:rPr lang="et-EE" altLang="et-EE" sz="2600" dirty="0"/>
              <a:t>inimeste ohutust, heaolu ja tervist,  et keegi ei kannataks õnnetuse läbi ja oht tööga seotud haigestumiseks oleks väike</a:t>
            </a:r>
            <a:r>
              <a:rPr lang="et-EE" altLang="et-EE" sz="2600" dirty="0" smtClean="0"/>
              <a:t>.</a:t>
            </a:r>
            <a:endParaRPr lang="et-EE" altLang="et-EE" sz="2600" dirty="0"/>
          </a:p>
          <a:p>
            <a:pPr>
              <a:lnSpc>
                <a:spcPct val="90000"/>
              </a:lnSpc>
            </a:pPr>
            <a:endParaRPr lang="et-EE" altLang="et-EE" sz="2600" dirty="0" smtClean="0"/>
          </a:p>
          <a:p>
            <a:pPr marL="0" indent="0">
              <a:lnSpc>
                <a:spcPct val="90000"/>
              </a:lnSpc>
              <a:buNone/>
            </a:pPr>
            <a:r>
              <a:rPr lang="et-EE" sz="2600" dirty="0"/>
              <a:t>Seadused on loodud, et need sisaldaksid </a:t>
            </a:r>
            <a:r>
              <a:rPr lang="et-EE" sz="2600" dirty="0" smtClean="0"/>
              <a:t>vajalikku kaitsmaks </a:t>
            </a:r>
            <a:r>
              <a:rPr lang="et-EE" sz="2600" dirty="0"/>
              <a:t>ühiskonda kahjustuste eest või millegi valesti tegemise eest. Mitmed nõuded on loodud pärast tõsiseid õnnetusi või kui oleme saanud teadmisi mingitest ainetest (näiteks asbest</a:t>
            </a:r>
            <a:r>
              <a:rPr lang="et-EE" sz="2600" dirty="0" smtClean="0"/>
              <a:t>).</a:t>
            </a:r>
            <a:endParaRPr lang="et-EE" altLang="et-EE"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ealkiri 1"/>
          <p:cNvSpPr>
            <a:spLocks noGrp="1"/>
          </p:cNvSpPr>
          <p:nvPr>
            <p:ph type="title"/>
          </p:nvPr>
        </p:nvSpPr>
        <p:spPr>
          <a:xfrm>
            <a:off x="683568" y="260648"/>
            <a:ext cx="8003232" cy="720080"/>
          </a:xfrm>
        </p:spPr>
        <p:txBody>
          <a:bodyPr>
            <a:normAutofit/>
          </a:bodyPr>
          <a:lstStyle/>
          <a:p>
            <a:pPr algn="ctr"/>
            <a:r>
              <a:rPr lang="et-EE" altLang="et-EE" dirty="0" smtClean="0"/>
              <a:t>Ohutegurid töökeskkonnas - kontoris</a:t>
            </a:r>
          </a:p>
        </p:txBody>
      </p:sp>
      <p:sp>
        <p:nvSpPr>
          <p:cNvPr id="14339" name="Sisu kohatäide 2"/>
          <p:cNvSpPr>
            <a:spLocks noGrp="1"/>
          </p:cNvSpPr>
          <p:nvPr>
            <p:ph idx="1"/>
          </p:nvPr>
        </p:nvSpPr>
        <p:spPr>
          <a:xfrm>
            <a:off x="251520" y="1268760"/>
            <a:ext cx="8712968" cy="5256584"/>
          </a:xfrm>
        </p:spPr>
        <p:txBody>
          <a:bodyPr>
            <a:normAutofit/>
          </a:bodyPr>
          <a:lstStyle/>
          <a:p>
            <a:pPr>
              <a:lnSpc>
                <a:spcPct val="90000"/>
              </a:lnSpc>
            </a:pPr>
            <a:r>
              <a:rPr lang="et-EE" altLang="et-EE" sz="2600" dirty="0" smtClean="0"/>
              <a:t>Töötamine kuvariga</a:t>
            </a:r>
          </a:p>
          <a:p>
            <a:pPr>
              <a:lnSpc>
                <a:spcPct val="90000"/>
              </a:lnSpc>
            </a:pPr>
            <a:r>
              <a:rPr lang="et-EE" altLang="et-EE" sz="2600" dirty="0" err="1" smtClean="0"/>
              <a:t>Sisekliima</a:t>
            </a:r>
            <a:r>
              <a:rPr lang="et-EE" altLang="et-EE" sz="2600" dirty="0" smtClean="0"/>
              <a:t> (temperatuur, õhuniiskus, õhu liikumise kiirus)</a:t>
            </a:r>
          </a:p>
          <a:p>
            <a:pPr>
              <a:lnSpc>
                <a:spcPct val="90000"/>
              </a:lnSpc>
            </a:pPr>
            <a:r>
              <a:rPr lang="et-EE" altLang="et-EE" sz="2600" dirty="0" smtClean="0"/>
              <a:t>Liikumisteed (libisemise või komistamise oht)</a:t>
            </a:r>
          </a:p>
          <a:p>
            <a:pPr>
              <a:lnSpc>
                <a:spcPct val="90000"/>
              </a:lnSpc>
            </a:pPr>
            <a:r>
              <a:rPr lang="et-EE" altLang="et-EE" sz="2600" dirty="0" smtClean="0"/>
              <a:t>Psühholoogiline ohutegur (töö korraldamine, kliendid, sularaha) </a:t>
            </a:r>
          </a:p>
          <a:p>
            <a:pPr>
              <a:lnSpc>
                <a:spcPct val="90000"/>
              </a:lnSpc>
            </a:pPr>
            <a:r>
              <a:rPr lang="et-EE" altLang="et-EE" sz="2600" dirty="0" smtClean="0"/>
              <a:t>Valgustus (kirjutamine</a:t>
            </a:r>
            <a:r>
              <a:rPr lang="et-EE" altLang="et-EE" sz="2600" dirty="0"/>
              <a:t>, lugemine, kuvariga töötamine - 500 </a:t>
            </a:r>
            <a:r>
              <a:rPr lang="et-EE" altLang="et-EE" sz="2600" dirty="0" smtClean="0"/>
              <a:t>luksi)</a:t>
            </a:r>
            <a:endParaRPr lang="et-EE" altLang="et-EE" sz="2600" dirty="0"/>
          </a:p>
          <a:p>
            <a:pPr>
              <a:lnSpc>
                <a:spcPct val="90000"/>
              </a:lnSpc>
            </a:pPr>
            <a:r>
              <a:rPr lang="et-EE" altLang="et-EE" sz="2600" dirty="0" smtClean="0"/>
              <a:t>Raskuste käsitsi teisaldamine (brošüürid)</a:t>
            </a:r>
          </a:p>
          <a:p>
            <a:pPr>
              <a:lnSpc>
                <a:spcPct val="90000"/>
              </a:lnSpc>
            </a:pPr>
            <a:r>
              <a:rPr lang="et-EE" altLang="et-EE" sz="2600" dirty="0" smtClean="0"/>
              <a:t>Ohtlikud kemikaalid (ohutuskaardi olemasolu)</a:t>
            </a:r>
          </a:p>
          <a:p>
            <a:pPr>
              <a:lnSpc>
                <a:spcPct val="90000"/>
              </a:lnSpc>
            </a:pPr>
            <a:r>
              <a:rPr lang="et-EE" altLang="et-EE" sz="2600" dirty="0" smtClean="0"/>
              <a:t>Elektrioht</a:t>
            </a:r>
            <a:endParaRPr lang="et-EE" altLang="et-EE" sz="2600" dirty="0"/>
          </a:p>
        </p:txBody>
      </p:sp>
    </p:spTree>
    <p:extLst>
      <p:ext uri="{BB962C8B-B14F-4D97-AF65-F5344CB8AC3E}">
        <p14:creationId xmlns:p14="http://schemas.microsoft.com/office/powerpoint/2010/main" val="1821303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ealkiri 1"/>
          <p:cNvSpPr>
            <a:spLocks noGrp="1"/>
          </p:cNvSpPr>
          <p:nvPr>
            <p:ph type="title"/>
          </p:nvPr>
        </p:nvSpPr>
        <p:spPr>
          <a:xfrm>
            <a:off x="683568" y="260648"/>
            <a:ext cx="8003232" cy="720080"/>
          </a:xfrm>
        </p:spPr>
        <p:txBody>
          <a:bodyPr>
            <a:normAutofit/>
          </a:bodyPr>
          <a:lstStyle/>
          <a:p>
            <a:pPr algn="ctr"/>
            <a:r>
              <a:rPr lang="et-EE" altLang="et-EE" dirty="0" smtClean="0"/>
              <a:t>Ohutegurid töökeskkonnas - reisil</a:t>
            </a:r>
          </a:p>
        </p:txBody>
      </p:sp>
      <p:sp>
        <p:nvSpPr>
          <p:cNvPr id="14339" name="Sisu kohatäide 2"/>
          <p:cNvSpPr>
            <a:spLocks noGrp="1"/>
          </p:cNvSpPr>
          <p:nvPr>
            <p:ph idx="1"/>
          </p:nvPr>
        </p:nvSpPr>
        <p:spPr>
          <a:xfrm>
            <a:off x="179512" y="1576058"/>
            <a:ext cx="8712968" cy="4445230"/>
          </a:xfrm>
        </p:spPr>
        <p:txBody>
          <a:bodyPr>
            <a:normAutofit/>
          </a:bodyPr>
          <a:lstStyle/>
          <a:p>
            <a:r>
              <a:rPr lang="et-EE" altLang="et-EE" sz="2600" dirty="0" smtClean="0"/>
              <a:t>Psühholoogiline </a:t>
            </a:r>
            <a:r>
              <a:rPr lang="et-EE" altLang="et-EE" sz="2600" dirty="0"/>
              <a:t>ohutegur </a:t>
            </a:r>
            <a:r>
              <a:rPr lang="et-EE" altLang="et-EE" sz="2600" dirty="0" smtClean="0"/>
              <a:t>(pikad tööpäevad, vastutus, palju kliente</a:t>
            </a:r>
            <a:r>
              <a:rPr lang="et-EE" sz="2600" dirty="0" smtClean="0"/>
              <a:t>, </a:t>
            </a:r>
            <a:r>
              <a:rPr lang="et-EE" sz="2600" dirty="0"/>
              <a:t>erinevad </a:t>
            </a:r>
            <a:r>
              <a:rPr lang="et-EE" sz="2600" dirty="0" smtClean="0"/>
              <a:t>soovid,</a:t>
            </a:r>
            <a:r>
              <a:rPr lang="et-EE" altLang="et-EE" sz="2600" dirty="0" smtClean="0"/>
              <a:t> </a:t>
            </a:r>
            <a:r>
              <a:rPr lang="et-EE" altLang="et-EE" sz="2600" dirty="0"/>
              <a:t>sularaha) </a:t>
            </a:r>
          </a:p>
          <a:p>
            <a:r>
              <a:rPr lang="et-EE" sz="2600" dirty="0" smtClean="0"/>
              <a:t>Turvalisus (vargused, rahvakogunemised)</a:t>
            </a:r>
          </a:p>
          <a:p>
            <a:r>
              <a:rPr lang="et-EE" sz="2600" dirty="0" smtClean="0"/>
              <a:t>Bioloogiline ohutegur (vaktsineerimised</a:t>
            </a:r>
            <a:r>
              <a:rPr lang="et-EE" sz="2600" dirty="0"/>
              <a:t>, </a:t>
            </a:r>
            <a:r>
              <a:rPr lang="et-EE" sz="2600" dirty="0" err="1" smtClean="0"/>
              <a:t>legionella</a:t>
            </a:r>
            <a:r>
              <a:rPr lang="et-EE" sz="2600" dirty="0" smtClean="0"/>
              <a:t>, jook </a:t>
            </a:r>
            <a:r>
              <a:rPr lang="et-EE" sz="2600" dirty="0"/>
              <a:t>ja </a:t>
            </a:r>
            <a:r>
              <a:rPr lang="et-EE" sz="2600" dirty="0" smtClean="0"/>
              <a:t>söök) </a:t>
            </a:r>
            <a:endParaRPr lang="et-EE" sz="2600" dirty="0"/>
          </a:p>
          <a:p>
            <a:r>
              <a:rPr lang="et-EE" sz="2600" dirty="0" smtClean="0"/>
              <a:t>Matkamine (mäed</a:t>
            </a:r>
            <a:r>
              <a:rPr lang="et-EE" sz="2600" dirty="0"/>
              <a:t>, </a:t>
            </a:r>
            <a:r>
              <a:rPr lang="et-EE" sz="2600" dirty="0" smtClean="0"/>
              <a:t>liustikud), rattamatkad</a:t>
            </a:r>
            <a:r>
              <a:rPr lang="et-EE" sz="2600" dirty="0"/>
              <a:t>, suusamatkad</a:t>
            </a:r>
          </a:p>
          <a:p>
            <a:r>
              <a:rPr lang="et-EE" sz="2600" dirty="0" smtClean="0"/>
              <a:t>Esmaabi korraldus</a:t>
            </a:r>
            <a:endParaRPr lang="et-EE" sz="2600" dirty="0"/>
          </a:p>
        </p:txBody>
      </p:sp>
    </p:spTree>
    <p:extLst>
      <p:ext uri="{BB962C8B-B14F-4D97-AF65-F5344CB8AC3E}">
        <p14:creationId xmlns:p14="http://schemas.microsoft.com/office/powerpoint/2010/main" val="2865115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Pealkiri 1"/>
          <p:cNvSpPr>
            <a:spLocks noGrp="1"/>
          </p:cNvSpPr>
          <p:nvPr>
            <p:ph type="title"/>
          </p:nvPr>
        </p:nvSpPr>
        <p:spPr>
          <a:xfrm>
            <a:off x="107505" y="274638"/>
            <a:ext cx="8928992" cy="634082"/>
          </a:xfrm>
        </p:spPr>
        <p:txBody>
          <a:bodyPr>
            <a:noAutofit/>
          </a:bodyPr>
          <a:lstStyle/>
          <a:p>
            <a:pPr algn="ctr" eaLnBrk="1" hangingPunct="1"/>
            <a:r>
              <a:rPr lang="et-EE" dirty="0"/>
              <a:t>Töötervishoiu ja tööohutuse </a:t>
            </a:r>
            <a:r>
              <a:rPr lang="et-EE" dirty="0" smtClean="0"/>
              <a:t>seadus</a:t>
            </a:r>
            <a:endParaRPr lang="et-EE" altLang="et-EE" dirty="0" smtClean="0"/>
          </a:p>
        </p:txBody>
      </p:sp>
      <p:sp>
        <p:nvSpPr>
          <p:cNvPr id="2" name="Sisu kohatäide 1"/>
          <p:cNvSpPr>
            <a:spLocks noGrp="1"/>
          </p:cNvSpPr>
          <p:nvPr>
            <p:ph idx="1"/>
          </p:nvPr>
        </p:nvSpPr>
        <p:spPr>
          <a:xfrm>
            <a:off x="74886" y="1268760"/>
            <a:ext cx="9069113" cy="5472608"/>
          </a:xfrm>
        </p:spPr>
        <p:txBody>
          <a:bodyPr>
            <a:normAutofit fontScale="92500"/>
          </a:bodyPr>
          <a:lstStyle/>
          <a:p>
            <a:pPr marL="0" indent="0">
              <a:buNone/>
            </a:pPr>
            <a:r>
              <a:rPr lang="et-EE" sz="2800" dirty="0" smtClean="0"/>
              <a:t>Selle alusel kehtestatud määrused</a:t>
            </a:r>
          </a:p>
          <a:p>
            <a:r>
              <a:rPr lang="et-EE" sz="2800" dirty="0"/>
              <a:t>Töökohale esitatavad töötervishoiu ja tööohutuse </a:t>
            </a:r>
            <a:r>
              <a:rPr lang="et-EE" sz="2800" dirty="0" smtClean="0"/>
              <a:t>nõuded</a:t>
            </a:r>
            <a:endParaRPr lang="et-EE" sz="2800" baseline="30000" dirty="0"/>
          </a:p>
          <a:p>
            <a:r>
              <a:rPr lang="et-EE" sz="2800" dirty="0"/>
              <a:t>Töövahendi kasutamise töötervishoiu ja tööohutuse </a:t>
            </a:r>
            <a:r>
              <a:rPr lang="et-EE" sz="2800" dirty="0" smtClean="0"/>
              <a:t>nõuded</a:t>
            </a:r>
          </a:p>
          <a:p>
            <a:r>
              <a:rPr lang="et-EE" sz="2800" dirty="0" smtClean="0"/>
              <a:t>Kuvariga </a:t>
            </a:r>
            <a:r>
              <a:rPr lang="et-EE" sz="2800" dirty="0"/>
              <a:t>töötamise töötervishoiu ja tööohutuse </a:t>
            </a:r>
            <a:r>
              <a:rPr lang="et-EE" sz="2800" dirty="0" smtClean="0"/>
              <a:t>nõuded</a:t>
            </a:r>
          </a:p>
          <a:p>
            <a:r>
              <a:rPr lang="et-EE" sz="2800" dirty="0"/>
              <a:t>Bioloogilistest ohuteguritest mõjutatud töökeskkonna töötervishoiu ja tööohutuse </a:t>
            </a:r>
            <a:r>
              <a:rPr lang="et-EE" sz="2800" dirty="0" smtClean="0"/>
              <a:t>nõuded</a:t>
            </a:r>
            <a:endParaRPr lang="et-EE" sz="2800" dirty="0"/>
          </a:p>
          <a:p>
            <a:r>
              <a:rPr lang="et-EE" sz="2800" dirty="0" smtClean="0"/>
              <a:t>Ohtlike </a:t>
            </a:r>
            <a:r>
              <a:rPr lang="et-EE" sz="2800" dirty="0"/>
              <a:t>kemikaalide ja neid sisaldavate materjalide kasutamise töötervishoiu ja tööohutuse </a:t>
            </a:r>
            <a:r>
              <a:rPr lang="et-EE" sz="2800" dirty="0" smtClean="0"/>
              <a:t>nõuded</a:t>
            </a:r>
          </a:p>
          <a:p>
            <a:endParaRPr lang="et-EE" dirty="0"/>
          </a:p>
        </p:txBody>
      </p:sp>
    </p:spTree>
    <p:extLst>
      <p:ext uri="{BB962C8B-B14F-4D97-AF65-F5344CB8AC3E}">
        <p14:creationId xmlns:p14="http://schemas.microsoft.com/office/powerpoint/2010/main" val="4123079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Pealkiri 1"/>
          <p:cNvSpPr>
            <a:spLocks noGrp="1"/>
          </p:cNvSpPr>
          <p:nvPr>
            <p:ph type="title"/>
          </p:nvPr>
        </p:nvSpPr>
        <p:spPr>
          <a:xfrm>
            <a:off x="0" y="116632"/>
            <a:ext cx="9036050" cy="778098"/>
          </a:xfrm>
        </p:spPr>
        <p:txBody>
          <a:bodyPr>
            <a:noAutofit/>
          </a:bodyPr>
          <a:lstStyle/>
          <a:p>
            <a:pPr algn="ctr" eaLnBrk="1" hangingPunct="1">
              <a:defRPr/>
            </a:pPr>
            <a:r>
              <a:rPr lang="et-EE" dirty="0"/>
              <a:t>Töötervishoiu ja tööohutuse </a:t>
            </a:r>
            <a:r>
              <a:rPr lang="et-EE" dirty="0" smtClean="0"/>
              <a:t>seadus</a:t>
            </a:r>
          </a:p>
        </p:txBody>
      </p:sp>
      <p:sp>
        <p:nvSpPr>
          <p:cNvPr id="2" name="Sisu kohatäide 1"/>
          <p:cNvSpPr>
            <a:spLocks noGrp="1"/>
          </p:cNvSpPr>
          <p:nvPr>
            <p:ph idx="1"/>
          </p:nvPr>
        </p:nvSpPr>
        <p:spPr>
          <a:xfrm>
            <a:off x="0" y="980728"/>
            <a:ext cx="9144000" cy="5572000"/>
          </a:xfrm>
        </p:spPr>
        <p:txBody>
          <a:bodyPr>
            <a:noAutofit/>
          </a:bodyPr>
          <a:lstStyle/>
          <a:p>
            <a:pPr marL="0" indent="0">
              <a:buNone/>
            </a:pPr>
            <a:r>
              <a:rPr lang="et-EE" sz="2600" dirty="0" smtClean="0"/>
              <a:t>Sätestab </a:t>
            </a:r>
            <a:r>
              <a:rPr lang="et-EE" sz="2600" dirty="0"/>
              <a:t>töötajate ja </a:t>
            </a:r>
            <a:r>
              <a:rPr lang="et-EE" sz="2600" dirty="0" smtClean="0"/>
              <a:t>ametnike </a:t>
            </a:r>
            <a:r>
              <a:rPr lang="et-EE" sz="2600" dirty="0"/>
              <a:t>tööle esitatavad töötervishoiu ja tööohutuse nõuded, tööandja ja töötaja õigused ja kohustused tervisele ohutu töökeskkonna loomisel ja tagamisel, töötervishoiu ja tööohutuse korralduse ettevõtte ja riigi tasandil, vaidemenetluse korra ning vastutuse töötervishoiu ja tööohutuse nõuete rikkumise eest</a:t>
            </a:r>
            <a:r>
              <a:rPr lang="et-EE" sz="2600" dirty="0" smtClean="0"/>
              <a:t>.</a:t>
            </a:r>
          </a:p>
          <a:p>
            <a:pPr marL="0" indent="0">
              <a:buNone/>
            </a:pPr>
            <a:endParaRPr lang="et-EE" sz="1400" dirty="0"/>
          </a:p>
          <a:p>
            <a:pPr marL="0" indent="0">
              <a:buNone/>
            </a:pPr>
            <a:r>
              <a:rPr lang="et-EE" sz="2600" dirty="0" smtClean="0"/>
              <a:t>Füüsilisest </a:t>
            </a:r>
            <a:r>
              <a:rPr lang="et-EE" sz="2600" dirty="0"/>
              <a:t>isikust </a:t>
            </a:r>
            <a:r>
              <a:rPr lang="et-EE" sz="2600" dirty="0" smtClean="0"/>
              <a:t>ettevõtja tegevust hõlmab </a:t>
            </a:r>
            <a:r>
              <a:rPr lang="et-EE" sz="2600" dirty="0"/>
              <a:t>ainult kui </a:t>
            </a:r>
            <a:r>
              <a:rPr lang="et-EE" sz="2600" dirty="0" smtClean="0"/>
              <a:t>ta </a:t>
            </a:r>
            <a:r>
              <a:rPr lang="et-EE" sz="2600" dirty="0"/>
              <a:t>töötab töökohal samal ajal koos ühe või mitme tööandja </a:t>
            </a:r>
            <a:r>
              <a:rPr lang="et-EE" sz="2600" dirty="0" smtClean="0"/>
              <a:t>töötajatega.</a:t>
            </a:r>
          </a:p>
          <a:p>
            <a:pPr marL="0" indent="0">
              <a:buNone/>
            </a:pPr>
            <a:endParaRPr lang="et-EE" sz="1400" dirty="0"/>
          </a:p>
          <a:p>
            <a:pPr marL="0" indent="0">
              <a:buNone/>
            </a:pPr>
            <a:r>
              <a:rPr lang="et-EE" sz="2600" dirty="0" smtClean="0"/>
              <a:t>Ei kohaldu võlaõiguslikele lepingutele.</a:t>
            </a:r>
            <a:endParaRPr lang="et-EE" sz="2600" dirty="0"/>
          </a:p>
        </p:txBody>
      </p:sp>
    </p:spTree>
    <p:extLst>
      <p:ext uri="{BB962C8B-B14F-4D97-AF65-F5344CB8AC3E}">
        <p14:creationId xmlns:p14="http://schemas.microsoft.com/office/powerpoint/2010/main" val="1881720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ealkiri 1"/>
          <p:cNvSpPr>
            <a:spLocks noGrp="1"/>
          </p:cNvSpPr>
          <p:nvPr>
            <p:ph type="title"/>
          </p:nvPr>
        </p:nvSpPr>
        <p:spPr>
          <a:xfrm>
            <a:off x="683568" y="260648"/>
            <a:ext cx="7570787" cy="792088"/>
          </a:xfrm>
        </p:spPr>
        <p:txBody>
          <a:bodyPr/>
          <a:lstStyle/>
          <a:p>
            <a:pPr algn="ctr"/>
            <a:r>
              <a:rPr lang="et-EE" altLang="et-EE" dirty="0" smtClean="0"/>
              <a:t>Kes tegeleb</a:t>
            </a:r>
          </a:p>
        </p:txBody>
      </p:sp>
      <p:sp>
        <p:nvSpPr>
          <p:cNvPr id="17411" name="Sisu kohatäide 2"/>
          <p:cNvSpPr>
            <a:spLocks noGrp="1"/>
          </p:cNvSpPr>
          <p:nvPr>
            <p:ph idx="1"/>
          </p:nvPr>
        </p:nvSpPr>
        <p:spPr>
          <a:xfrm>
            <a:off x="179512" y="1340768"/>
            <a:ext cx="8640960" cy="5040560"/>
          </a:xfrm>
        </p:spPr>
        <p:txBody>
          <a:bodyPr>
            <a:normAutofit/>
          </a:bodyPr>
          <a:lstStyle/>
          <a:p>
            <a:pPr marL="0" indent="0">
              <a:buNone/>
            </a:pPr>
            <a:r>
              <a:rPr lang="et-EE" altLang="et-EE" sz="2600" dirty="0" smtClean="0"/>
              <a:t>Töökeskkonnaspetsialist – tööandja esindaja</a:t>
            </a:r>
          </a:p>
          <a:p>
            <a:pPr marL="0" indent="0">
              <a:buNone/>
            </a:pPr>
            <a:endParaRPr lang="et-EE" altLang="et-EE" sz="2600" dirty="0" smtClean="0"/>
          </a:p>
          <a:p>
            <a:pPr marL="0" indent="0">
              <a:buNone/>
            </a:pPr>
            <a:r>
              <a:rPr lang="et-EE" altLang="et-EE" sz="2600" dirty="0" smtClean="0"/>
              <a:t>Büroo juhataja</a:t>
            </a:r>
          </a:p>
          <a:p>
            <a:pPr marL="0" indent="0">
              <a:buNone/>
            </a:pPr>
            <a:endParaRPr lang="et-EE" altLang="et-EE" sz="2600" dirty="0" smtClean="0"/>
          </a:p>
          <a:p>
            <a:pPr marL="0" indent="0">
              <a:buNone/>
            </a:pPr>
            <a:r>
              <a:rPr lang="et-EE" altLang="et-EE" sz="2600" dirty="0" smtClean="0"/>
              <a:t>Töökeskkonnavolinik – töötajate esindaja (e</a:t>
            </a:r>
            <a:r>
              <a:rPr lang="fi-FI" sz="2600" dirty="0" err="1" smtClean="0"/>
              <a:t>ttevõttes</a:t>
            </a:r>
            <a:r>
              <a:rPr lang="fi-FI" sz="2600" dirty="0"/>
              <a:t>, </a:t>
            </a:r>
            <a:r>
              <a:rPr lang="fi-FI" sz="2600" dirty="0" err="1"/>
              <a:t>kus</a:t>
            </a:r>
            <a:r>
              <a:rPr lang="fi-FI" sz="2600" dirty="0"/>
              <a:t> </a:t>
            </a:r>
            <a:r>
              <a:rPr lang="fi-FI" sz="2600" dirty="0" err="1"/>
              <a:t>töötab</a:t>
            </a:r>
            <a:r>
              <a:rPr lang="fi-FI" sz="2600" dirty="0"/>
              <a:t> 10 </a:t>
            </a:r>
            <a:r>
              <a:rPr lang="fi-FI" sz="2600" dirty="0" err="1"/>
              <a:t>või</a:t>
            </a:r>
            <a:r>
              <a:rPr lang="fi-FI" sz="2600" dirty="0"/>
              <a:t> </a:t>
            </a:r>
            <a:r>
              <a:rPr lang="fi-FI" sz="2600" dirty="0" err="1"/>
              <a:t>rohkem</a:t>
            </a:r>
            <a:r>
              <a:rPr lang="fi-FI" sz="2600" dirty="0"/>
              <a:t> </a:t>
            </a:r>
            <a:r>
              <a:rPr lang="fi-FI" sz="2600" dirty="0" err="1" smtClean="0"/>
              <a:t>töötajat</a:t>
            </a:r>
            <a:r>
              <a:rPr lang="et-EE" sz="2600" dirty="0" smtClean="0"/>
              <a:t>)</a:t>
            </a:r>
            <a:endParaRPr lang="et-EE" altLang="et-EE" sz="2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Pealkiri 1"/>
          <p:cNvSpPr>
            <a:spLocks noGrp="1"/>
          </p:cNvSpPr>
          <p:nvPr>
            <p:ph type="title"/>
          </p:nvPr>
        </p:nvSpPr>
        <p:spPr>
          <a:xfrm>
            <a:off x="827088" y="188913"/>
            <a:ext cx="7570787" cy="777875"/>
          </a:xfrm>
        </p:spPr>
        <p:txBody>
          <a:bodyPr/>
          <a:lstStyle/>
          <a:p>
            <a:pPr algn="ctr"/>
            <a:r>
              <a:rPr lang="et-EE" altLang="et-EE" dirty="0" smtClean="0"/>
              <a:t>Töökeskkonnaspetsialist</a:t>
            </a:r>
          </a:p>
        </p:txBody>
      </p:sp>
      <p:sp>
        <p:nvSpPr>
          <p:cNvPr id="25603" name="Sisu kohatäide 2"/>
          <p:cNvSpPr>
            <a:spLocks noGrp="1"/>
          </p:cNvSpPr>
          <p:nvPr>
            <p:ph idx="1"/>
          </p:nvPr>
        </p:nvSpPr>
        <p:spPr>
          <a:xfrm>
            <a:off x="179388" y="1196975"/>
            <a:ext cx="8856662" cy="5472113"/>
          </a:xfrm>
        </p:spPr>
        <p:txBody>
          <a:bodyPr/>
          <a:lstStyle/>
          <a:p>
            <a:pPr marL="0" indent="0">
              <a:buFont typeface="Arial" panose="020B0604020202020204" pitchFamily="34" charset="0"/>
              <a:buNone/>
              <a:defRPr/>
            </a:pPr>
            <a:r>
              <a:rPr lang="et-EE" sz="2600" dirty="0"/>
              <a:t>Töökeskkonnaspetsialist on töökeskkonna alal pädev insener või muu töökeskkonnaõpetust saanud spetsialist ettevõttes, keda tööandja on volitanud täitma töötervishoiu- ja tööohutusalaseid ülesandeid.</a:t>
            </a:r>
          </a:p>
          <a:p>
            <a:pPr marL="0" indent="0">
              <a:buFont typeface="Arial" panose="020B0604020202020204" pitchFamily="34" charset="0"/>
              <a:buNone/>
              <a:defRPr/>
            </a:pPr>
            <a:endParaRPr lang="et-EE" sz="2600" dirty="0" smtClean="0"/>
          </a:p>
          <a:p>
            <a:pPr marL="0" indent="0">
              <a:buFont typeface="Arial" panose="020B0604020202020204" pitchFamily="34" charset="0"/>
              <a:buNone/>
              <a:defRPr/>
            </a:pPr>
            <a:r>
              <a:rPr lang="et-EE" sz="2600" dirty="0" smtClean="0"/>
              <a:t>Tööandja </a:t>
            </a:r>
            <a:r>
              <a:rPr lang="et-EE" sz="2600" dirty="0"/>
              <a:t>peab töökeskkonnaspetsialisti määrama oma töötajate hulgast. Pädeva töötaja puudumisel peab tööandja kasutama pädevat ettevõttevälist </a:t>
            </a:r>
            <a:r>
              <a:rPr lang="et-EE" sz="2600" dirty="0" err="1"/>
              <a:t>teenuseosutajat</a:t>
            </a:r>
            <a:r>
              <a:rPr lang="et-EE" sz="2600" dirty="0"/>
              <a:t>.</a:t>
            </a:r>
            <a:br>
              <a:rPr lang="et-EE" sz="2600" dirty="0"/>
            </a:br>
            <a:endParaRPr lang="et-EE" sz="2600" dirty="0"/>
          </a:p>
          <a:p>
            <a:pPr>
              <a:defRPr/>
            </a:pPr>
            <a:endParaRPr lang="et-EE" altLang="et-EE" dirty="0" smtClean="0"/>
          </a:p>
        </p:txBody>
      </p:sp>
    </p:spTree>
    <p:extLst>
      <p:ext uri="{BB962C8B-B14F-4D97-AF65-F5344CB8AC3E}">
        <p14:creationId xmlns:p14="http://schemas.microsoft.com/office/powerpoint/2010/main" val="3504973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Pealkiri 1"/>
          <p:cNvSpPr>
            <a:spLocks noGrp="1"/>
          </p:cNvSpPr>
          <p:nvPr>
            <p:ph type="title"/>
          </p:nvPr>
        </p:nvSpPr>
        <p:spPr>
          <a:xfrm>
            <a:off x="827088" y="260350"/>
            <a:ext cx="7570787" cy="777875"/>
          </a:xfrm>
        </p:spPr>
        <p:txBody>
          <a:bodyPr/>
          <a:lstStyle/>
          <a:p>
            <a:pPr algn="ctr"/>
            <a:r>
              <a:rPr lang="et-EE" altLang="et-EE" smtClean="0"/>
              <a:t>Töökeskkonnavolinik</a:t>
            </a:r>
          </a:p>
        </p:txBody>
      </p:sp>
      <p:sp>
        <p:nvSpPr>
          <p:cNvPr id="41987" name="Sisu kohatäide 2"/>
          <p:cNvSpPr>
            <a:spLocks noGrp="1"/>
          </p:cNvSpPr>
          <p:nvPr>
            <p:ph idx="1"/>
          </p:nvPr>
        </p:nvSpPr>
        <p:spPr>
          <a:xfrm>
            <a:off x="219868" y="1412776"/>
            <a:ext cx="8785225" cy="5039766"/>
          </a:xfrm>
        </p:spPr>
        <p:txBody>
          <a:bodyPr>
            <a:normAutofit/>
          </a:bodyPr>
          <a:lstStyle/>
          <a:p>
            <a:pPr marL="0" indent="0">
              <a:buFont typeface="Arial" panose="020B0604020202020204" pitchFamily="34" charset="0"/>
              <a:buNone/>
            </a:pPr>
            <a:r>
              <a:rPr lang="et-EE" altLang="et-EE" sz="2600" dirty="0" smtClean="0"/>
              <a:t>Töökeskkonnavolinik on töötajate valitud esindaja töötervishoiu ja tööohutuse küsimustes ning tema volitused kehtivad kuni neli aastat.</a:t>
            </a:r>
            <a:br>
              <a:rPr lang="et-EE" altLang="et-EE" sz="2600" dirty="0" smtClean="0"/>
            </a:br>
            <a:r>
              <a:rPr lang="et-EE" altLang="et-EE" sz="2600" dirty="0" smtClean="0"/>
              <a:t>Ettevõttes, kus töötab 10 või rohkem töötajat, valivad töötajad enda hulgast ühe töökeskkonnavoliniku. Kui ettevõttes on töötajaid vähem kui 10, on tööandja kohustatud konsulteerima töötajatega tööohutuse ja töötervishoiu küsimustes. </a:t>
            </a:r>
          </a:p>
          <a:p>
            <a:pPr marL="0" indent="0">
              <a:buFont typeface="Arial" panose="020B0604020202020204" pitchFamily="34" charset="0"/>
              <a:buNone/>
            </a:pPr>
            <a:r>
              <a:rPr lang="et-EE" altLang="et-EE" sz="2600" dirty="0" smtClean="0"/>
              <a:t>Tööandja korraldab töökeskkonnavolinike valimisteks töötajate üldkoosoleku.</a:t>
            </a:r>
          </a:p>
        </p:txBody>
      </p:sp>
    </p:spTree>
    <p:extLst>
      <p:ext uri="{BB962C8B-B14F-4D97-AF65-F5344CB8AC3E}">
        <p14:creationId xmlns:p14="http://schemas.microsoft.com/office/powerpoint/2010/main" val="3366928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I_esitluse_mal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TI_esitluse_mall</Template>
  <TotalTime>3964</TotalTime>
  <Words>693</Words>
  <Application>Microsoft Office PowerPoint</Application>
  <PresentationFormat>Ekraaniseanss (4:3)</PresentationFormat>
  <Paragraphs>101</Paragraphs>
  <Slides>16</Slides>
  <Notes>7</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16</vt:i4>
      </vt:variant>
    </vt:vector>
  </HeadingPairs>
  <TitlesOfParts>
    <vt:vector size="20" baseType="lpstr">
      <vt:lpstr>Arial</vt:lpstr>
      <vt:lpstr>Calibri</vt:lpstr>
      <vt:lpstr>Verdana</vt:lpstr>
      <vt:lpstr>TI_esitluse_mall</vt:lpstr>
      <vt:lpstr>Töökeskkonna korraldamine turismifirmades</vt:lpstr>
      <vt:lpstr>PowerPointi esitlus</vt:lpstr>
      <vt:lpstr>Ohutegurid töökeskkonnas - kontoris</vt:lpstr>
      <vt:lpstr>Ohutegurid töökeskkonnas - reisil</vt:lpstr>
      <vt:lpstr>Töötervishoiu ja tööohutuse seadus</vt:lpstr>
      <vt:lpstr>Töötervishoiu ja tööohutuse seadus</vt:lpstr>
      <vt:lpstr>Kes tegeleb</vt:lpstr>
      <vt:lpstr>Töökeskkonnaspetsialist</vt:lpstr>
      <vt:lpstr>Töökeskkonnavolinik</vt:lpstr>
      <vt:lpstr>Mida teha</vt:lpstr>
      <vt:lpstr>Töökeskkonna riskianalüüs</vt:lpstr>
      <vt:lpstr>Juhendamine ja väljaõpe</vt:lpstr>
      <vt:lpstr>Juhendamine, väljaõpe</vt:lpstr>
      <vt:lpstr>Tervisekontroll kuvariga töötamisel</vt:lpstr>
      <vt:lpstr>Et selle kõigega toime tulla.....</vt:lpstr>
      <vt:lpstr>Tänan</vt:lpstr>
    </vt:vector>
  </TitlesOfParts>
  <Company>Sotsiaalministeerium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Esitluse pealkiri</dc:title>
  <dc:creator>Piret Kaljula</dc:creator>
  <cp:lastModifiedBy>Rein Reisberg</cp:lastModifiedBy>
  <cp:revision>220</cp:revision>
  <cp:lastPrinted>2016-11-28T09:35:50Z</cp:lastPrinted>
  <dcterms:created xsi:type="dcterms:W3CDTF">2014-10-09T12:18:04Z</dcterms:created>
  <dcterms:modified xsi:type="dcterms:W3CDTF">2017-05-15T10:34:27Z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-207560737</vt:i4>
  </property>
  <property fmtid="{D5CDD505-2E9C-101B-9397-08002B2CF9AE}" pid="3" name="_NewReviewCycle">
    <vt:lpwstr/>
  </property>
  <property fmtid="{D5CDD505-2E9C-101B-9397-08002B2CF9AE}" pid="4" name="_EmailSubject">
    <vt:lpwstr>Ettekanded ETFLi volikogul 17.05</vt:lpwstr>
  </property>
  <property fmtid="{D5CDD505-2E9C-101B-9397-08002B2CF9AE}" pid="5" name="_AuthorEmail">
    <vt:lpwstr>Rein.Reisberg@ti.ee</vt:lpwstr>
  </property>
  <property fmtid="{D5CDD505-2E9C-101B-9397-08002B2CF9AE}" pid="6" name="_AuthorEmailDisplayName">
    <vt:lpwstr>Rein Reisberg</vt:lpwstr>
  </property>
</Properties>
</file>