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3"/>
  </p:notesMasterIdLst>
  <p:sldIdLst>
    <p:sldId id="357" r:id="rId3"/>
    <p:sldId id="362" r:id="rId4"/>
    <p:sldId id="353" r:id="rId5"/>
    <p:sldId id="351" r:id="rId6"/>
    <p:sldId id="363" r:id="rId7"/>
    <p:sldId id="352" r:id="rId8"/>
    <p:sldId id="361" r:id="rId9"/>
    <p:sldId id="360" r:id="rId10"/>
    <p:sldId id="354" r:id="rId11"/>
    <p:sldId id="356" r:id="rId12"/>
    <p:sldId id="364" r:id="rId13"/>
    <p:sldId id="358" r:id="rId14"/>
    <p:sldId id="359" r:id="rId15"/>
    <p:sldId id="349" r:id="rId16"/>
    <p:sldId id="302" r:id="rId17"/>
    <p:sldId id="332" r:id="rId18"/>
    <p:sldId id="304" r:id="rId19"/>
    <p:sldId id="305" r:id="rId20"/>
    <p:sldId id="306" r:id="rId21"/>
    <p:sldId id="276" r:id="rId22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4"/>
    <a:srgbClr val="F19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8" autoAdjust="0"/>
    <p:restoredTop sz="87045" autoAdjust="0"/>
  </p:normalViewPr>
  <p:slideViewPr>
    <p:cSldViewPr snapToGrid="0">
      <p:cViewPr varScale="1">
        <p:scale>
          <a:sx n="109" d="100"/>
          <a:sy n="109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D4-4976-8DCB-2A7DCD3333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4-4976-8DCB-2A7DCD3333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D4-4976-8DCB-2A7DCD3333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D4-4976-8DCB-2A7DCD3333C0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D4-4976-8DCB-2A7DCD3333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356067742183661"/>
          <c:h val="0.11854508470700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16612933992153"/>
          <c:y val="5.0535322329552601E-2"/>
          <c:w val="0.41219925626464798"/>
          <c:h val="0.87028335357100006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Nordica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28-44B9-8A15-5B0362A726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Sheet1!$B$4:$C$4</c:f>
              <c:numCache>
                <c:formatCode>0.0%</c:formatCode>
                <c:ptCount val="2"/>
                <c:pt idx="0">
                  <c:v>0</c:v>
                </c:pt>
                <c:pt idx="1">
                  <c:v>0.17599999999999999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8-44B9-8A15-5B0362A726D3}"/>
            </c:ext>
          </c:extLst>
        </c:ser>
        <c:ser>
          <c:idx val="6"/>
          <c:order val="1"/>
          <c:tx>
            <c:strRef>
              <c:f>Sheet1!$A$8</c:f>
              <c:strCache>
                <c:ptCount val="1"/>
                <c:pt idx="0">
                  <c:v>SAS 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28-44B9-8A15-5B0362A726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Sheet1!$B$8:$C$8</c:f>
              <c:numCache>
                <c:formatCode>0.0%</c:formatCode>
                <c:ptCount val="2"/>
                <c:pt idx="0">
                  <c:v>0</c:v>
                </c:pt>
                <c:pt idx="1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28-44B9-8A15-5B0362A726D3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Estonian Air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28-44B9-8A15-5B0362A726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 formatCode="0.0%">
                  <c:v>0.248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28-44B9-8A15-5B0362A726D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airBaltic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Sheet1!$B$5:$C$5</c:f>
              <c:numCache>
                <c:formatCode>0.0%</c:formatCode>
                <c:ptCount val="2"/>
                <c:pt idx="0">
                  <c:v>0.111</c:v>
                </c:pt>
                <c:pt idx="1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28-44B9-8A15-5B0362A726D3}"/>
            </c:ext>
          </c:extLst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Ryanair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Sheet1!$B$7:$C$7</c:f>
              <c:numCache>
                <c:formatCode>0.0%</c:formatCode>
                <c:ptCount val="2"/>
                <c:pt idx="0">
                  <c:v>0.123</c:v>
                </c:pt>
                <c:pt idx="1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528-44B9-8A15-5B0362A726D3}"/>
            </c:ext>
          </c:extLst>
        </c:ser>
        <c:ser>
          <c:idx val="5"/>
          <c:order val="5"/>
          <c:tx>
            <c:strRef>
              <c:f>Sheet1!$A$6</c:f>
              <c:strCache>
                <c:ptCount val="1"/>
                <c:pt idx="0">
                  <c:v>Lufthansa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Sheet1!$B$6:$C$6</c:f>
              <c:numCache>
                <c:formatCode>0.0%</c:formatCode>
                <c:ptCount val="2"/>
                <c:pt idx="0">
                  <c:v>0.11899999999999999</c:v>
                </c:pt>
                <c:pt idx="1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28-44B9-8A15-5B0362A726D3}"/>
            </c:ext>
          </c:extLst>
        </c:ser>
        <c:ser>
          <c:idx val="1"/>
          <c:order val="6"/>
          <c:tx>
            <c:strRef>
              <c:f>Sheet1!$A$3</c:f>
              <c:strCache>
                <c:ptCount val="1"/>
                <c:pt idx="0">
                  <c:v>Finnair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Light" panose="020B0403030403020204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0.0%</c:formatCode>
                <c:ptCount val="2"/>
                <c:pt idx="0">
                  <c:v>9.6000000000000002E-2</c:v>
                </c:pt>
                <c:pt idx="1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28-44B9-8A15-5B0362A726D3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SmartLynx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Sheet1!$B$9:$C$9</c:f>
              <c:numCache>
                <c:formatCode>0.0%</c:formatCode>
                <c:ptCount val="2"/>
                <c:pt idx="0">
                  <c:v>9.5000000000000001E-2</c:v>
                </c:pt>
                <c:pt idx="1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28-44B9-8A15-5B0362A726D3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Aeroflot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Sheet1!$B$10:$C$10</c:f>
              <c:numCache>
                <c:formatCode>0.0%</c:formatCode>
                <c:ptCount val="2"/>
                <c:pt idx="0">
                  <c:v>3.7999999999999999E-2</c:v>
                </c:pt>
                <c:pt idx="1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528-44B9-8A15-5B0362A726D3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Turkish Airlines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Sheet1!$B$11:$C$11</c:f>
              <c:numCache>
                <c:formatCode>0.0%</c:formatCode>
                <c:ptCount val="2"/>
                <c:pt idx="0">
                  <c:v>3.1E-2</c:v>
                </c:pt>
                <c:pt idx="1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528-44B9-8A15-5B0362A726D3}"/>
            </c:ext>
          </c:extLst>
        </c:ser>
        <c:ser>
          <c:idx val="10"/>
          <c:order val="10"/>
          <c:tx>
            <c:strRef>
              <c:f>Sheet1!$A$13</c:f>
              <c:strCache>
                <c:ptCount val="1"/>
                <c:pt idx="0">
                  <c:v>easyJet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Sheet1!$B$13:$C$13</c:f>
              <c:numCache>
                <c:formatCode>0.0%</c:formatCode>
                <c:ptCount val="2"/>
                <c:pt idx="0">
                  <c:v>2.1999999999999999E-2</c:v>
                </c:pt>
                <c:pt idx="1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528-44B9-8A15-5B0362A726D3}"/>
            </c:ext>
          </c:extLst>
        </c:ser>
        <c:ser>
          <c:idx val="11"/>
          <c:order val="11"/>
          <c:tx>
            <c:strRef>
              <c:f>Sheet1!$A$12</c:f>
              <c:strCache>
                <c:ptCount val="1"/>
                <c:pt idx="0">
                  <c:v>Norwegian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Sheet1!$B$12:$C$12</c:f>
              <c:numCache>
                <c:formatCode>0.0%</c:formatCode>
                <c:ptCount val="2"/>
                <c:pt idx="0">
                  <c:v>2.5999999999999999E-2</c:v>
                </c:pt>
                <c:pt idx="1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528-44B9-8A15-5B0362A726D3}"/>
            </c:ext>
          </c:extLst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muud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Sheet1!$B$14:$C$14</c:f>
              <c:numCache>
                <c:formatCode>0.0%</c:formatCode>
                <c:ptCount val="2"/>
                <c:pt idx="0">
                  <c:v>9.099999999999997E-2</c:v>
                </c:pt>
                <c:pt idx="1">
                  <c:v>7.1999999999999953E-2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528-44B9-8A15-5B0362A72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16959184"/>
        <c:axId val="320926952"/>
      </c:barChart>
      <c:catAx>
        <c:axId val="31695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403030403020204"/>
                <a:ea typeface="+mn-ea"/>
                <a:cs typeface="+mn-cs"/>
              </a:defRPr>
            </a:pPr>
            <a:endParaRPr lang="et-EE"/>
          </a:p>
        </c:txPr>
        <c:crossAx val="320926952"/>
        <c:crosses val="autoZero"/>
        <c:auto val="1"/>
        <c:lblAlgn val="ctr"/>
        <c:lblOffset val="100"/>
        <c:noMultiLvlLbl val="0"/>
      </c:catAx>
      <c:valAx>
        <c:axId val="320926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403030403020204"/>
                <a:ea typeface="+mn-ea"/>
                <a:cs typeface="+mn-cs"/>
              </a:defRPr>
            </a:pPr>
            <a:endParaRPr lang="et-EE"/>
          </a:p>
        </c:txPr>
        <c:crossAx val="31695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8279059582744912"/>
          <c:y val="3.5483083379263002E-2"/>
          <c:w val="0.1707028141471798"/>
          <c:h val="0.94901605765542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 Light" panose="020B0403030403020204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 Light" panose="020B0403030403020204"/>
        </a:defRPr>
      </a:pPr>
      <a:endParaRPr lang="et-EE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1"/>
          <c:order val="0"/>
          <c:tx>
            <c:strRef>
              <c:f>Sheet1!$S$6:$S$25</c:f>
              <c:strCache>
                <c:ptCount val="20"/>
                <c:pt idx="0">
                  <c:v>London</c:v>
                </c:pt>
                <c:pt idx="1">
                  <c:v>Stockholm</c:v>
                </c:pt>
                <c:pt idx="2">
                  <c:v>Oslo</c:v>
                </c:pt>
                <c:pt idx="3">
                  <c:v>Vilnius</c:v>
                </c:pt>
                <c:pt idx="4">
                  <c:v>Kopenhaagen</c:v>
                </c:pt>
                <c:pt idx="5">
                  <c:v>Helsingi</c:v>
                </c:pt>
                <c:pt idx="6">
                  <c:v>Moskva</c:v>
                </c:pt>
                <c:pt idx="7">
                  <c:v>Frankfurt</c:v>
                </c:pt>
                <c:pt idx="8">
                  <c:v>Riia</c:v>
                </c:pt>
                <c:pt idx="9">
                  <c:v>Brüssel</c:v>
                </c:pt>
                <c:pt idx="10">
                  <c:v>Dublin</c:v>
                </c:pt>
                <c:pt idx="11">
                  <c:v>Berliin</c:v>
                </c:pt>
                <c:pt idx="12">
                  <c:v>Milaano</c:v>
                </c:pt>
                <c:pt idx="13">
                  <c:v>Kiiev</c:v>
                </c:pt>
                <c:pt idx="14">
                  <c:v>Istanbul</c:v>
                </c:pt>
                <c:pt idx="15">
                  <c:v>München</c:v>
                </c:pt>
                <c:pt idx="16">
                  <c:v>Amsterdam</c:v>
                </c:pt>
                <c:pt idx="17">
                  <c:v>Pariis</c:v>
                </c:pt>
                <c:pt idx="18">
                  <c:v>Düsseldorf</c:v>
                </c:pt>
                <c:pt idx="19">
                  <c:v>Varssavi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64C0E51-998A-44C3-BEFB-009392E83063}" type="CELLRANGE">
                      <a:rPr lang="en-US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DBD-49C3-A0A5-9DFF71C40A3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85CF03C-39BC-45B5-AA1D-44712E2E935E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1E2A-4B71-ADD4-1C9F4713F265}"/>
                </c:ext>
              </c:extLst>
            </c:dLbl>
            <c:dLbl>
              <c:idx val="2"/>
              <c:layout>
                <c:manualLayout>
                  <c:x val="-0.10935982438021272"/>
                  <c:y val="2.3283573606877637E-2"/>
                </c:manualLayout>
              </c:layout>
              <c:tx>
                <c:rich>
                  <a:bodyPr/>
                  <a:lstStyle/>
                  <a:p>
                    <a:fld id="{124EB6F4-E677-4B3D-80B8-95A87C32C3D1}" type="CELLRANGE">
                      <a:rPr lang="en-US"/>
                      <a:pPr/>
                      <a:t>[CELLRANGE]</a:t>
                    </a:fld>
                    <a:endParaRPr lang="et-EE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DBD-49C3-A0A5-9DFF71C40A3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BFE66594-B373-4500-BDDE-5D0901A91621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E2A-4B71-ADD4-1C9F4713F26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27FAD635-72BC-40E9-9389-BB39069546DE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E2A-4B71-ADD4-1C9F4713F265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9C36CBA7-58B9-44DA-9F09-79659AFFC0F4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E2A-4B71-ADD4-1C9F4713F265}"/>
                </c:ext>
              </c:extLst>
            </c:dLbl>
            <c:dLbl>
              <c:idx val="6"/>
              <c:layout>
                <c:manualLayout>
                  <c:x val="-8.7700944051904678E-2"/>
                  <c:y val="-1.7462680205158228E-2"/>
                </c:manualLayout>
              </c:layout>
              <c:tx>
                <c:rich>
                  <a:bodyPr/>
                  <a:lstStyle/>
                  <a:p>
                    <a:fld id="{3AF5FF50-3F67-4CF5-AF22-71746679CC7F}" type="CELLRANGE">
                      <a:rPr lang="en-US"/>
                      <a:pPr/>
                      <a:t>[CELLRANGE]</a:t>
                    </a:fld>
                    <a:endParaRPr lang="et-EE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DBD-49C3-A0A5-9DFF71C40A33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680069A5-5104-4C49-ABE0-09FD996FD911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E2A-4B71-ADD4-1C9F4713F265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CEBDD665-ACF9-4051-BD57-ACAA464AFCE4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E2A-4B71-ADD4-1C9F4713F265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8B225D04-AA9A-44C7-93D2-D585AB767CF7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1E2A-4B71-ADD4-1C9F4713F265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483BE029-1710-4E87-889F-9604878E2B1E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E2A-4B71-ADD4-1C9F4713F265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A3EC4904-DD54-4F62-BF38-BDE1BD3D13BE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1E2A-4B71-ADD4-1C9F4713F265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6D50A1C7-3154-458B-B696-9F8C5DD48EDF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E2A-4B71-ADD4-1C9F4713F265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D9A437D3-A57F-4F8D-B95B-05BB303BCE80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1E2A-4B71-ADD4-1C9F4713F265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342EE6C4-48D8-4C99-99C5-ED2449F85CCB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E2A-4B71-ADD4-1C9F4713F265}"/>
                </c:ext>
              </c:extLst>
            </c:dLbl>
            <c:dLbl>
              <c:idx val="15"/>
              <c:layout>
                <c:manualLayout>
                  <c:x val="-5.1553381637626475E-2"/>
                  <c:y val="0"/>
                </c:manualLayout>
              </c:layout>
              <c:tx>
                <c:rich>
                  <a:bodyPr/>
                  <a:lstStyle/>
                  <a:p>
                    <a:fld id="{41AA653C-D774-41EA-A4CF-96730F06B426}" type="CELLRANGE">
                      <a:rPr lang="en-US"/>
                      <a:pPr/>
                      <a:t>[CELLRANGE]</a:t>
                    </a:fld>
                    <a:endParaRPr lang="et-EE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DBD-49C3-A0A5-9DFF71C40A33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273A36B8-01A4-48F7-BAF5-907710058529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1E2A-4B71-ADD4-1C9F4713F265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DBAC0E45-F40D-49D5-9052-DB4AE43DA353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E2A-4B71-ADD4-1C9F4713F265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fld id="{6C66B4CF-60F7-4038-83B0-CBD0BF940868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1E2A-4B71-ADD4-1C9F4713F265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fld id="{B3ED7B22-6801-4956-A8BD-60850C86F15F}" type="CELLRANGE">
                      <a:rPr lang="et-EE"/>
                      <a:pPr/>
                      <a:t>[CELLRANGE]</a:t>
                    </a:fld>
                    <a:endParaRPr lang="et-E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E2A-4B71-ADD4-1C9F4713F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Sheet1!$U$6:$U$25</c:f>
              <c:numCache>
                <c:formatCode>0%</c:formatCode>
                <c:ptCount val="20"/>
                <c:pt idx="0">
                  <c:v>0.18965517241379309</c:v>
                </c:pt>
                <c:pt idx="1">
                  <c:v>0.66</c:v>
                </c:pt>
                <c:pt idx="2">
                  <c:v>0.43902439024390244</c:v>
                </c:pt>
                <c:pt idx="3">
                  <c:v>0.80555555555555558</c:v>
                </c:pt>
                <c:pt idx="4">
                  <c:v>0.55882352941176472</c:v>
                </c:pt>
                <c:pt idx="5">
                  <c:v>0.57692307692307687</c:v>
                </c:pt>
                <c:pt idx="6">
                  <c:v>0.46153846153846156</c:v>
                </c:pt>
                <c:pt idx="7">
                  <c:v>0.5</c:v>
                </c:pt>
                <c:pt idx="8">
                  <c:v>0.5714285714285714</c:v>
                </c:pt>
                <c:pt idx="9">
                  <c:v>0.6</c:v>
                </c:pt>
                <c:pt idx="10">
                  <c:v>0.23529411764705882</c:v>
                </c:pt>
                <c:pt idx="11">
                  <c:v>0.6875</c:v>
                </c:pt>
                <c:pt idx="12">
                  <c:v>0.1875</c:v>
                </c:pt>
                <c:pt idx="13">
                  <c:v>0.3125</c:v>
                </c:pt>
                <c:pt idx="14">
                  <c:v>0.14285714285714285</c:v>
                </c:pt>
                <c:pt idx="15">
                  <c:v>0.5</c:v>
                </c:pt>
                <c:pt idx="16">
                  <c:v>0.69230769230769229</c:v>
                </c:pt>
                <c:pt idx="17">
                  <c:v>0.30769230769230771</c:v>
                </c:pt>
                <c:pt idx="18">
                  <c:v>0.38461538461538464</c:v>
                </c:pt>
                <c:pt idx="19">
                  <c:v>0.5</c:v>
                </c:pt>
              </c:numCache>
            </c:numRef>
          </c:xVal>
          <c:yVal>
            <c:numRef>
              <c:f>Sheet1!$V$6:$V$25</c:f>
              <c:numCache>
                <c:formatCode>0.00%</c:formatCode>
                <c:ptCount val="20"/>
                <c:pt idx="0">
                  <c:v>0.63793103448275867</c:v>
                </c:pt>
                <c:pt idx="1">
                  <c:v>0.54</c:v>
                </c:pt>
                <c:pt idx="2">
                  <c:v>0.48780487804878048</c:v>
                </c:pt>
                <c:pt idx="3">
                  <c:v>0.63888888888888884</c:v>
                </c:pt>
                <c:pt idx="4">
                  <c:v>0.61764705882352944</c:v>
                </c:pt>
                <c:pt idx="5">
                  <c:v>0.69230769230769229</c:v>
                </c:pt>
                <c:pt idx="6">
                  <c:v>0.5</c:v>
                </c:pt>
                <c:pt idx="7">
                  <c:v>0.42307692307692307</c:v>
                </c:pt>
                <c:pt idx="8">
                  <c:v>0.2857142857142857</c:v>
                </c:pt>
                <c:pt idx="9">
                  <c:v>0.3</c:v>
                </c:pt>
                <c:pt idx="10">
                  <c:v>0.23529411764705882</c:v>
                </c:pt>
                <c:pt idx="11">
                  <c:v>0.125</c:v>
                </c:pt>
                <c:pt idx="12">
                  <c:v>0.5</c:v>
                </c:pt>
                <c:pt idx="13">
                  <c:v>0.6875</c:v>
                </c:pt>
                <c:pt idx="14">
                  <c:v>0.42857142857142855</c:v>
                </c:pt>
                <c:pt idx="15">
                  <c:v>0.5</c:v>
                </c:pt>
                <c:pt idx="16">
                  <c:v>0.23076923076923078</c:v>
                </c:pt>
                <c:pt idx="17">
                  <c:v>0.38461538461538464</c:v>
                </c:pt>
                <c:pt idx="18">
                  <c:v>0.61538461538461542</c:v>
                </c:pt>
                <c:pt idx="19">
                  <c:v>0.66666666666666663</c:v>
                </c:pt>
              </c:numCache>
            </c:numRef>
          </c:yVal>
          <c:bubbleSize>
            <c:numRef>
              <c:f>Sheet1!$T$6:$T$25</c:f>
              <c:numCache>
                <c:formatCode>0.0%</c:formatCode>
                <c:ptCount val="20"/>
                <c:pt idx="0">
                  <c:v>7.0559610705596104E-2</c:v>
                </c:pt>
                <c:pt idx="1">
                  <c:v>6.0827250608272508E-2</c:v>
                </c:pt>
                <c:pt idx="2">
                  <c:v>4.9878345498783457E-2</c:v>
                </c:pt>
                <c:pt idx="3">
                  <c:v>4.3795620437956206E-2</c:v>
                </c:pt>
                <c:pt idx="4">
                  <c:v>4.1362530413625302E-2</c:v>
                </c:pt>
                <c:pt idx="5">
                  <c:v>3.1630170316301706E-2</c:v>
                </c:pt>
                <c:pt idx="6">
                  <c:v>3.1630170316301706E-2</c:v>
                </c:pt>
                <c:pt idx="7">
                  <c:v>3.1630170316301706E-2</c:v>
                </c:pt>
                <c:pt idx="8">
                  <c:v>2.5547445255474453E-2</c:v>
                </c:pt>
                <c:pt idx="9">
                  <c:v>2.4330900243309004E-2</c:v>
                </c:pt>
                <c:pt idx="10">
                  <c:v>2.0681265206812651E-2</c:v>
                </c:pt>
                <c:pt idx="11">
                  <c:v>1.9464720194647202E-2</c:v>
                </c:pt>
                <c:pt idx="12">
                  <c:v>1.9464720194647202E-2</c:v>
                </c:pt>
                <c:pt idx="13">
                  <c:v>1.9464720194647202E-2</c:v>
                </c:pt>
                <c:pt idx="14">
                  <c:v>1.7031630170316302E-2</c:v>
                </c:pt>
                <c:pt idx="15">
                  <c:v>1.7031630170316302E-2</c:v>
                </c:pt>
                <c:pt idx="16">
                  <c:v>1.5815085158150853E-2</c:v>
                </c:pt>
                <c:pt idx="17">
                  <c:v>1.5815085158150853E-2</c:v>
                </c:pt>
                <c:pt idx="18">
                  <c:v>1.5815085158150853E-2</c:v>
                </c:pt>
                <c:pt idx="19">
                  <c:v>1.4598540145985401E-2</c:v>
                </c:pt>
              </c:numCache>
            </c:numRef>
          </c:bubbleSize>
          <c:bubble3D val="1"/>
          <c:extLst>
            <c:ext xmlns:c15="http://schemas.microsoft.com/office/drawing/2012/chart" uri="{02D57815-91ED-43cb-92C2-25804820EDAC}">
              <c15:datalabelsRange>
                <c15:f>Sheet1!$S$6:$S$25</c15:f>
                <c15:dlblRangeCache>
                  <c:ptCount val="20"/>
                  <c:pt idx="0">
                    <c:v>London</c:v>
                  </c:pt>
                  <c:pt idx="1">
                    <c:v>Stockholm</c:v>
                  </c:pt>
                  <c:pt idx="2">
                    <c:v>Oslo</c:v>
                  </c:pt>
                  <c:pt idx="3">
                    <c:v>Vilnius</c:v>
                  </c:pt>
                  <c:pt idx="4">
                    <c:v>Kopenhaagen</c:v>
                  </c:pt>
                  <c:pt idx="5">
                    <c:v>Helsingi</c:v>
                  </c:pt>
                  <c:pt idx="6">
                    <c:v>Moskva</c:v>
                  </c:pt>
                  <c:pt idx="7">
                    <c:v>Frankfurt</c:v>
                  </c:pt>
                  <c:pt idx="8">
                    <c:v>Riia</c:v>
                  </c:pt>
                  <c:pt idx="9">
                    <c:v>Brüssel</c:v>
                  </c:pt>
                  <c:pt idx="10">
                    <c:v>Dublin</c:v>
                  </c:pt>
                  <c:pt idx="11">
                    <c:v>Berliin</c:v>
                  </c:pt>
                  <c:pt idx="12">
                    <c:v>Milaano</c:v>
                  </c:pt>
                  <c:pt idx="13">
                    <c:v>Kiiev</c:v>
                  </c:pt>
                  <c:pt idx="14">
                    <c:v>Istanbul</c:v>
                  </c:pt>
                  <c:pt idx="15">
                    <c:v>München</c:v>
                  </c:pt>
                  <c:pt idx="16">
                    <c:v>Amsterdam</c:v>
                  </c:pt>
                  <c:pt idx="17">
                    <c:v>Pariis</c:v>
                  </c:pt>
                  <c:pt idx="18">
                    <c:v>Düsseldorf</c:v>
                  </c:pt>
                  <c:pt idx="19">
                    <c:v>Varssavi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4-EDBD-49C3-A0A5-9DFF71C40A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sizeRepresents val="w"/>
        <c:axId val="430187504"/>
        <c:axId val="430190640"/>
      </c:bubbleChart>
      <c:valAx>
        <c:axId val="430187504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sz="1600" b="0" smtClean="0">
                    <a:solidFill>
                      <a:schemeClr val="bg1"/>
                    </a:solidFill>
                  </a:rPr>
                  <a:t>PUHKUS.........................................................................................ÄRI</a:t>
                </a:r>
                <a:endParaRPr lang="et-EE" sz="1600" b="0">
                  <a:solidFill>
                    <a:schemeClr val="bg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%" sourceLinked="1"/>
        <c:majorTickMark val="none"/>
        <c:minorTickMark val="none"/>
        <c:tickLblPos val="nextTo"/>
        <c:crossAx val="430190640"/>
        <c:crosses val="autoZero"/>
        <c:crossBetween val="midCat"/>
      </c:valAx>
      <c:valAx>
        <c:axId val="430190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sz="1600" b="0">
                    <a:solidFill>
                      <a:schemeClr val="bg1"/>
                    </a:solidFill>
                  </a:rPr>
                  <a:t>outgoing</a:t>
                </a:r>
                <a:r>
                  <a:rPr lang="et-EE" sz="1600" b="0" smtClean="0">
                    <a:solidFill>
                      <a:schemeClr val="bg1"/>
                    </a:solidFill>
                  </a:rPr>
                  <a:t>............................................................</a:t>
                </a:r>
                <a:r>
                  <a:rPr lang="et-EE" sz="1600" b="0">
                    <a:solidFill>
                      <a:schemeClr val="bg1"/>
                    </a:solidFill>
                  </a:rPr>
                  <a:t>incoming</a:t>
                </a:r>
              </a:p>
            </c:rich>
          </c:tx>
          <c:layout>
            <c:manualLayout>
              <c:xMode val="edge"/>
              <c:yMode val="edge"/>
              <c:x val="1.8911067478882951E-2"/>
              <c:y val="7.14367232984084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%" sourceLinked="0"/>
        <c:majorTickMark val="none"/>
        <c:minorTickMark val="none"/>
        <c:tickLblPos val="nextTo"/>
        <c:crossAx val="4301875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04-42C0-89C3-500913D638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04-42C0-89C3-500913D638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04-42C0-89C3-500913D638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04-42C0-89C3-500913D6389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04-42C0-89C3-500913D638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488848092996961"/>
          <c:h val="0.11982078426707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75-438F-A382-E7C255D29B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75-438F-A382-E7C255D29B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75-438F-A382-E7C255D29B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75-438F-A382-E7C255D29B4D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75-438F-A382-E7C255D29B4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488848092996961"/>
          <c:h val="0.11982078426707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DA-4B41-8C86-B9666B5893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DA-4B41-8C86-B9666B5893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DA-4B41-8C86-B9666B5893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DA-4B41-8C86-B9666B589312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DA-4B41-8C86-B9666B5893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356067742183661"/>
          <c:h val="0.11854508470700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B-47BA-8CFA-9B639C3E5F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B-47BA-8CFA-9B639C3E5F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B-47BA-8CFA-9B639C3E5F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B-47BA-8CFA-9B639C3E5F4B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DB-47BA-8CFA-9B639C3E5F4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488848092996961"/>
          <c:h val="0.11982078426707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A6-4492-83F7-BF1593136E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A6-4492-83F7-BF1593136E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A6-4492-83F7-BF1593136E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A6-4492-83F7-BF1593136EB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A6-4492-83F7-BF1593136EB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161423216333119E-2"/>
          <c:y val="0.81598298944309067"/>
          <c:w val="0.85488848092996961"/>
          <c:h val="0.119820784267079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67915770052434E-2"/>
          <c:y val="1.5146198830409354E-2"/>
          <c:w val="0.74563137394011669"/>
          <c:h val="0.890506976101671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Regulaar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8178681-F6B4-4D41-9D23-F3947D17DB6F}" type="VALUE">
                      <a:rPr lang="en-US" sz="20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rPr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B29-4861-AAD3-DB45BBE19869}"/>
                </c:ext>
              </c:extLst>
            </c:dLbl>
            <c:dLbl>
              <c:idx val="1"/>
              <c:layout>
                <c:manualLayout>
                  <c:x val="-5.9434436874310206E-3"/>
                  <c:y val="-8.3717422716294183E-3"/>
                </c:manualLayout>
              </c:layout>
              <c:tx>
                <c:rich>
                  <a:bodyPr/>
                  <a:lstStyle/>
                  <a:p>
                    <a:fld id="{F52D9CAA-4EB0-400A-AD25-C714FB527882}" type="VALUE">
                      <a:rPr lang="en-US" sz="20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rPr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89662931864892"/>
                      <c:h val="7.255509968745495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29-4861-AAD3-DB45BBE1986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1645611</c:v>
                </c:pt>
                <c:pt idx="1">
                  <c:v>1695864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8-48B9-A36E-E492A5E413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Tšarter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4B8-48B9-A36E-E492A5E413B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82D4FE7-3EAB-48E9-A8F6-E4CDF568A5ED}" type="VALUE">
                      <a:rPr lang="en-US" sz="20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rPr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29-4861-AAD3-DB45BBE1986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5142E18-CFA4-4AEA-AC42-35FD1DA35B47}" type="VALUE">
                      <a:rPr lang="en-US" sz="2000" b="0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yriad Pro Light" panose="020B0403030403020204" pitchFamily="34" charset="0"/>
                        <a:ea typeface="+mn-ea"/>
                        <a:cs typeface="+mn-cs"/>
                      </a:rPr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4B8-48B9-A36E-E492A5E413B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236225</c:v>
                </c:pt>
                <c:pt idx="1">
                  <c:v>200087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B8-48B9-A36E-E492A5E413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muud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B8-48B9-A36E-E492A5E413B1}"/>
              </c:ext>
            </c:extLst>
          </c:dPt>
          <c:cat>
            <c:strRef>
              <c:f>Sheet1!$A$2:$A$3</c:f>
              <c:strCache>
                <c:ptCount val="2"/>
                <c:pt idx="0">
                  <c:v>2015</c:v>
                </c:pt>
                <c:pt idx="1">
                  <c:v>2016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5571</c:v>
                </c:pt>
                <c:pt idx="1">
                  <c:v>5935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B8-48B9-A36E-E492A5E41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serLines>
          <c:spPr>
            <a:ln w="9525">
              <a:solidFill>
                <a:schemeClr val="bg1">
                  <a:lumMod val="50000"/>
                </a:schemeClr>
              </a:solidFill>
              <a:prstDash val="dash"/>
            </a:ln>
            <a:effectLst/>
          </c:spPr>
        </c:serLines>
        <c:axId val="515203624"/>
        <c:axId val="515198136"/>
      </c:barChart>
      <c:catAx>
        <c:axId val="515203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Myriad Pro Light" panose="020B0403030403020204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t-EE"/>
          </a:p>
        </c:txPr>
        <c:crossAx val="515198136"/>
        <c:crosses val="autoZero"/>
        <c:auto val="1"/>
        <c:lblAlgn val="ctr"/>
        <c:lblOffset val="100"/>
        <c:noMultiLvlLbl val="0"/>
      </c:catAx>
      <c:valAx>
        <c:axId val="51519813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crossAx val="51520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663446651353074"/>
          <c:y val="0.56251647980762132"/>
          <c:w val="0.22263594067476025"/>
          <c:h val="0.33477081201944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yriad Pro Light" panose="020B0403030403020204"/>
              <a:ea typeface="Verdana" panose="020B0604030504040204" pitchFamily="34" charset="0"/>
              <a:cs typeface="Verdana" panose="020B0604030504040204" pitchFamily="34" charset="0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reisijad 2015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128089</c:v>
                </c:pt>
                <c:pt idx="1">
                  <c:v>122462</c:v>
                </c:pt>
                <c:pt idx="2">
                  <c:v>162797</c:v>
                </c:pt>
                <c:pt idx="3">
                  <c:v>174527</c:v>
                </c:pt>
                <c:pt idx="4">
                  <c:v>201530</c:v>
                </c:pt>
                <c:pt idx="5">
                  <c:v>217812</c:v>
                </c:pt>
                <c:pt idx="6">
                  <c:v>231251</c:v>
                </c:pt>
                <c:pt idx="7">
                  <c:v>234237</c:v>
                </c:pt>
                <c:pt idx="8">
                  <c:v>207426</c:v>
                </c:pt>
                <c:pt idx="9">
                  <c:v>207276</c:v>
                </c:pt>
                <c:pt idx="10">
                  <c:v>145679</c:v>
                </c:pt>
                <c:pt idx="11">
                  <c:v>133734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A3-462A-9445-3FA0AC440F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127472</c:v>
                </c:pt>
                <c:pt idx="1">
                  <c:v>128120</c:v>
                </c:pt>
                <c:pt idx="2">
                  <c:v>158052</c:v>
                </c:pt>
                <c:pt idx="3">
                  <c:v>180314</c:v>
                </c:pt>
                <c:pt idx="4">
                  <c:v>201104</c:v>
                </c:pt>
                <c:pt idx="5">
                  <c:v>224723</c:v>
                </c:pt>
                <c:pt idx="6">
                  <c:v>227920</c:v>
                </c:pt>
                <c:pt idx="7">
                  <c:v>228346</c:v>
                </c:pt>
                <c:pt idx="8">
                  <c:v>215100</c:v>
                </c:pt>
                <c:pt idx="9">
                  <c:v>210735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A3-462A-9445-3FA0AC440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95233151"/>
        <c:axId val="109525103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kasv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0.0%</c:formatCode>
                <c:ptCount val="12"/>
                <c:pt idx="0">
                  <c:v>-4.8169632052713629E-3</c:v>
                </c:pt>
                <c:pt idx="1">
                  <c:v>4.6202087178063289E-2</c:v>
                </c:pt>
                <c:pt idx="2">
                  <c:v>-2.9146728748072781E-2</c:v>
                </c:pt>
                <c:pt idx="3">
                  <c:v>3.3158193288144622E-2</c:v>
                </c:pt>
                <c:pt idx="4">
                  <c:v>-2.1138292065697728E-3</c:v>
                </c:pt>
                <c:pt idx="5">
                  <c:v>3.1729197656694685E-2</c:v>
                </c:pt>
                <c:pt idx="6">
                  <c:v>-1.4404262035623616E-2</c:v>
                </c:pt>
                <c:pt idx="7">
                  <c:v>-2.5149741501129252E-2</c:v>
                </c:pt>
                <c:pt idx="8">
                  <c:v>3.6996326400740465E-2</c:v>
                </c:pt>
                <c:pt idx="9">
                  <c:v>1.6687894401667291E-2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6A3-462A-9445-3FA0AC440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256863"/>
        <c:axId val="1095254783"/>
      </c:lineChart>
      <c:catAx>
        <c:axId val="109523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095251039"/>
        <c:crosses val="autoZero"/>
        <c:auto val="1"/>
        <c:lblAlgn val="ctr"/>
        <c:lblOffset val="100"/>
        <c:noMultiLvlLbl val="0"/>
      </c:catAx>
      <c:valAx>
        <c:axId val="109525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095233151"/>
        <c:crosses val="autoZero"/>
        <c:crossBetween val="between"/>
      </c:valAx>
      <c:valAx>
        <c:axId val="1095254783"/>
        <c:scaling>
          <c:orientation val="minMax"/>
          <c:max val="0.30000000000000004"/>
          <c:min val="-0.2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095256863"/>
        <c:crosses val="max"/>
        <c:crossBetween val="between"/>
      </c:valAx>
      <c:catAx>
        <c:axId val="10952568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2547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t-EE" smtClean="0"/>
              <a:t>Reisijad regulaarlendudel 2013 </a:t>
            </a:r>
            <a:r>
              <a:rPr lang="et-EE"/>
              <a:t>- 2016</a:t>
            </a:r>
          </a:p>
        </c:rich>
      </c:tx>
      <c:layout>
        <c:manualLayout>
          <c:xMode val="edge"/>
          <c:yMode val="edge"/>
          <c:x val="8.5241030877966195E-2"/>
          <c:y val="7.5830019942024221E-2"/>
        </c:manualLayout>
      </c:layout>
      <c:overlay val="1"/>
      <c:spPr>
        <a:solidFill>
          <a:sysClr val="window" lastClr="FFFFFF"/>
        </a:solidFill>
        <a:ln w="635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184074457083769E-2"/>
          <c:y val="5.254237288135593E-2"/>
          <c:w val="0.91933815925542917"/>
          <c:h val="0.80847457627118646"/>
        </c:manualLayout>
      </c:layout>
      <c:lineChart>
        <c:grouping val="standard"/>
        <c:varyColors val="0"/>
        <c:ser>
          <c:idx val="0"/>
          <c:order val="0"/>
          <c:tx>
            <c:strRef>
              <c:f>data!$H$6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val>
            <c:numRef>
              <c:f>data!$H$7:$H$58</c:f>
              <c:numCache>
                <c:formatCode>#,##0</c:formatCode>
                <c:ptCount val="52"/>
                <c:pt idx="0">
                  <c:v>27737</c:v>
                </c:pt>
                <c:pt idx="1">
                  <c:v>26623</c:v>
                </c:pt>
                <c:pt idx="2">
                  <c:v>22361</c:v>
                </c:pt>
                <c:pt idx="3">
                  <c:v>23842</c:v>
                </c:pt>
                <c:pt idx="4">
                  <c:v>23255</c:v>
                </c:pt>
                <c:pt idx="5">
                  <c:v>24283</c:v>
                </c:pt>
                <c:pt idx="6">
                  <c:v>24456</c:v>
                </c:pt>
                <c:pt idx="7">
                  <c:v>24791</c:v>
                </c:pt>
                <c:pt idx="8">
                  <c:v>25130</c:v>
                </c:pt>
                <c:pt idx="9">
                  <c:v>26154</c:v>
                </c:pt>
                <c:pt idx="10">
                  <c:v>30081</c:v>
                </c:pt>
                <c:pt idx="11">
                  <c:v>30171</c:v>
                </c:pt>
                <c:pt idx="12">
                  <c:v>29232</c:v>
                </c:pt>
                <c:pt idx="13">
                  <c:v>31275</c:v>
                </c:pt>
                <c:pt idx="14">
                  <c:v>32532</c:v>
                </c:pt>
                <c:pt idx="15">
                  <c:v>36031</c:v>
                </c:pt>
                <c:pt idx="16">
                  <c:v>36868</c:v>
                </c:pt>
                <c:pt idx="17">
                  <c:v>33189</c:v>
                </c:pt>
                <c:pt idx="18">
                  <c:v>36192</c:v>
                </c:pt>
                <c:pt idx="19">
                  <c:v>37581</c:v>
                </c:pt>
                <c:pt idx="20">
                  <c:v>36910</c:v>
                </c:pt>
                <c:pt idx="21">
                  <c:v>38218</c:v>
                </c:pt>
                <c:pt idx="22">
                  <c:v>39531</c:v>
                </c:pt>
                <c:pt idx="23">
                  <c:v>41579</c:v>
                </c:pt>
                <c:pt idx="24">
                  <c:v>41124</c:v>
                </c:pt>
                <c:pt idx="25">
                  <c:v>41395</c:v>
                </c:pt>
                <c:pt idx="26">
                  <c:v>39945</c:v>
                </c:pt>
                <c:pt idx="27">
                  <c:v>38269</c:v>
                </c:pt>
                <c:pt idx="28">
                  <c:v>38051</c:v>
                </c:pt>
                <c:pt idx="29">
                  <c:v>37131</c:v>
                </c:pt>
                <c:pt idx="30">
                  <c:v>37189</c:v>
                </c:pt>
                <c:pt idx="31">
                  <c:v>37354</c:v>
                </c:pt>
                <c:pt idx="32">
                  <c:v>39557</c:v>
                </c:pt>
                <c:pt idx="33">
                  <c:v>39585</c:v>
                </c:pt>
                <c:pt idx="34">
                  <c:v>38819</c:v>
                </c:pt>
                <c:pt idx="35">
                  <c:v>36542</c:v>
                </c:pt>
                <c:pt idx="36">
                  <c:v>37439</c:v>
                </c:pt>
                <c:pt idx="37">
                  <c:v>37988</c:v>
                </c:pt>
                <c:pt idx="38">
                  <c:v>37461</c:v>
                </c:pt>
                <c:pt idx="39">
                  <c:v>34561</c:v>
                </c:pt>
                <c:pt idx="40">
                  <c:v>35942</c:v>
                </c:pt>
                <c:pt idx="41">
                  <c:v>37100</c:v>
                </c:pt>
                <c:pt idx="42">
                  <c:v>35076</c:v>
                </c:pt>
                <c:pt idx="43">
                  <c:v>32192</c:v>
                </c:pt>
                <c:pt idx="44">
                  <c:v>30048</c:v>
                </c:pt>
                <c:pt idx="45">
                  <c:v>27292</c:v>
                </c:pt>
                <c:pt idx="46">
                  <c:v>27811</c:v>
                </c:pt>
                <c:pt idx="47">
                  <c:v>28295</c:v>
                </c:pt>
                <c:pt idx="48">
                  <c:v>26895</c:v>
                </c:pt>
                <c:pt idx="49">
                  <c:v>27573</c:v>
                </c:pt>
                <c:pt idx="50">
                  <c:v>29044</c:v>
                </c:pt>
                <c:pt idx="51">
                  <c:v>21361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E48-4EDD-8F04-BBBD71735E47}"/>
            </c:ext>
          </c:extLst>
        </c:ser>
        <c:ser>
          <c:idx val="1"/>
          <c:order val="1"/>
          <c:tx>
            <c:strRef>
              <c:f>data!$I$6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val>
            <c:numRef>
              <c:f>data!$I$7:$I$58</c:f>
              <c:numCache>
                <c:formatCode>#,##0</c:formatCode>
                <c:ptCount val="52"/>
                <c:pt idx="0">
                  <c:v>24523</c:v>
                </c:pt>
                <c:pt idx="1">
                  <c:v>27258</c:v>
                </c:pt>
                <c:pt idx="2">
                  <c:v>22961</c:v>
                </c:pt>
                <c:pt idx="3">
                  <c:v>23639</c:v>
                </c:pt>
                <c:pt idx="4">
                  <c:v>23477</c:v>
                </c:pt>
                <c:pt idx="5">
                  <c:v>24441</c:v>
                </c:pt>
                <c:pt idx="6">
                  <c:v>25231</c:v>
                </c:pt>
                <c:pt idx="7">
                  <c:v>26936</c:v>
                </c:pt>
                <c:pt idx="8">
                  <c:v>26688</c:v>
                </c:pt>
                <c:pt idx="9">
                  <c:v>26468</c:v>
                </c:pt>
                <c:pt idx="10">
                  <c:v>29272</c:v>
                </c:pt>
                <c:pt idx="11">
                  <c:v>29038</c:v>
                </c:pt>
                <c:pt idx="12">
                  <c:v>30566</c:v>
                </c:pt>
                <c:pt idx="13">
                  <c:v>30706</c:v>
                </c:pt>
                <c:pt idx="14">
                  <c:v>33594</c:v>
                </c:pt>
                <c:pt idx="15">
                  <c:v>30254</c:v>
                </c:pt>
                <c:pt idx="16">
                  <c:v>34634</c:v>
                </c:pt>
                <c:pt idx="17">
                  <c:v>35023</c:v>
                </c:pt>
                <c:pt idx="18">
                  <c:v>37630</c:v>
                </c:pt>
                <c:pt idx="19">
                  <c:v>37414</c:v>
                </c:pt>
                <c:pt idx="20">
                  <c:v>38560</c:v>
                </c:pt>
                <c:pt idx="21">
                  <c:v>36521</c:v>
                </c:pt>
                <c:pt idx="22">
                  <c:v>38478</c:v>
                </c:pt>
                <c:pt idx="23">
                  <c:v>40667</c:v>
                </c:pt>
                <c:pt idx="24">
                  <c:v>41721</c:v>
                </c:pt>
                <c:pt idx="25">
                  <c:v>39695</c:v>
                </c:pt>
                <c:pt idx="26">
                  <c:v>42612</c:v>
                </c:pt>
                <c:pt idx="27">
                  <c:v>42356</c:v>
                </c:pt>
                <c:pt idx="28">
                  <c:v>40107</c:v>
                </c:pt>
                <c:pt idx="29">
                  <c:v>39724</c:v>
                </c:pt>
                <c:pt idx="30">
                  <c:v>40225</c:v>
                </c:pt>
                <c:pt idx="31">
                  <c:v>39876</c:v>
                </c:pt>
                <c:pt idx="32">
                  <c:v>40858</c:v>
                </c:pt>
                <c:pt idx="33">
                  <c:v>40687</c:v>
                </c:pt>
                <c:pt idx="34">
                  <c:v>40188</c:v>
                </c:pt>
                <c:pt idx="35">
                  <c:v>36054</c:v>
                </c:pt>
                <c:pt idx="36">
                  <c:v>37390</c:v>
                </c:pt>
                <c:pt idx="37">
                  <c:v>40400</c:v>
                </c:pt>
                <c:pt idx="38">
                  <c:v>39328</c:v>
                </c:pt>
                <c:pt idx="39">
                  <c:v>35416</c:v>
                </c:pt>
                <c:pt idx="40">
                  <c:v>36572</c:v>
                </c:pt>
                <c:pt idx="41">
                  <c:v>37230</c:v>
                </c:pt>
                <c:pt idx="42">
                  <c:v>35554</c:v>
                </c:pt>
                <c:pt idx="43">
                  <c:v>32584</c:v>
                </c:pt>
                <c:pt idx="44">
                  <c:v>31867</c:v>
                </c:pt>
                <c:pt idx="45">
                  <c:v>30828</c:v>
                </c:pt>
                <c:pt idx="46">
                  <c:v>30810</c:v>
                </c:pt>
                <c:pt idx="47">
                  <c:v>30721</c:v>
                </c:pt>
                <c:pt idx="48">
                  <c:v>30395</c:v>
                </c:pt>
                <c:pt idx="49">
                  <c:v>30380</c:v>
                </c:pt>
                <c:pt idx="50">
                  <c:v>31241</c:v>
                </c:pt>
                <c:pt idx="51">
                  <c:v>23140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E48-4EDD-8F04-BBBD71735E47}"/>
            </c:ext>
          </c:extLst>
        </c:ser>
        <c:ser>
          <c:idx val="2"/>
          <c:order val="2"/>
          <c:tx>
            <c:strRef>
              <c:f>data!$J$6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data!$J$7:$J$58</c:f>
              <c:numCache>
                <c:formatCode>#,##0</c:formatCode>
                <c:ptCount val="52"/>
                <c:pt idx="0">
                  <c:v>26864</c:v>
                </c:pt>
                <c:pt idx="1">
                  <c:v>28471</c:v>
                </c:pt>
                <c:pt idx="2">
                  <c:v>24855</c:v>
                </c:pt>
                <c:pt idx="3">
                  <c:v>25856</c:v>
                </c:pt>
                <c:pt idx="4">
                  <c:v>26677</c:v>
                </c:pt>
                <c:pt idx="5">
                  <c:v>26386</c:v>
                </c:pt>
                <c:pt idx="6">
                  <c:v>26744</c:v>
                </c:pt>
                <c:pt idx="7">
                  <c:v>28969</c:v>
                </c:pt>
                <c:pt idx="8">
                  <c:v>28753</c:v>
                </c:pt>
                <c:pt idx="9">
                  <c:v>29106</c:v>
                </c:pt>
                <c:pt idx="10">
                  <c:v>32402</c:v>
                </c:pt>
                <c:pt idx="11">
                  <c:v>33187</c:v>
                </c:pt>
                <c:pt idx="12">
                  <c:v>33342</c:v>
                </c:pt>
                <c:pt idx="13">
                  <c:v>30896</c:v>
                </c:pt>
                <c:pt idx="14">
                  <c:v>32297</c:v>
                </c:pt>
                <c:pt idx="15">
                  <c:v>37734</c:v>
                </c:pt>
                <c:pt idx="16">
                  <c:v>39824</c:v>
                </c:pt>
                <c:pt idx="17">
                  <c:v>38274</c:v>
                </c:pt>
                <c:pt idx="18">
                  <c:v>39937</c:v>
                </c:pt>
                <c:pt idx="19">
                  <c:v>39740</c:v>
                </c:pt>
                <c:pt idx="20">
                  <c:v>41092</c:v>
                </c:pt>
                <c:pt idx="21">
                  <c:v>42065</c:v>
                </c:pt>
                <c:pt idx="22">
                  <c:v>42018</c:v>
                </c:pt>
                <c:pt idx="23">
                  <c:v>45948</c:v>
                </c:pt>
                <c:pt idx="24">
                  <c:v>47406</c:v>
                </c:pt>
                <c:pt idx="25">
                  <c:v>42388</c:v>
                </c:pt>
                <c:pt idx="26">
                  <c:v>46191</c:v>
                </c:pt>
                <c:pt idx="27">
                  <c:v>45494</c:v>
                </c:pt>
                <c:pt idx="28">
                  <c:v>45692</c:v>
                </c:pt>
                <c:pt idx="29">
                  <c:v>44448</c:v>
                </c:pt>
                <c:pt idx="30">
                  <c:v>44757</c:v>
                </c:pt>
                <c:pt idx="31">
                  <c:v>45259</c:v>
                </c:pt>
                <c:pt idx="32">
                  <c:v>46034</c:v>
                </c:pt>
                <c:pt idx="33">
                  <c:v>45784</c:v>
                </c:pt>
                <c:pt idx="34">
                  <c:v>45793</c:v>
                </c:pt>
                <c:pt idx="35">
                  <c:v>39929</c:v>
                </c:pt>
                <c:pt idx="36">
                  <c:v>40848</c:v>
                </c:pt>
                <c:pt idx="37">
                  <c:v>42263</c:v>
                </c:pt>
                <c:pt idx="38">
                  <c:v>42011</c:v>
                </c:pt>
                <c:pt idx="39">
                  <c:v>39452</c:v>
                </c:pt>
                <c:pt idx="40">
                  <c:v>38241</c:v>
                </c:pt>
                <c:pt idx="41">
                  <c:v>42786</c:v>
                </c:pt>
                <c:pt idx="42">
                  <c:v>39862</c:v>
                </c:pt>
                <c:pt idx="43">
                  <c:v>34888</c:v>
                </c:pt>
                <c:pt idx="44">
                  <c:v>31966</c:v>
                </c:pt>
                <c:pt idx="45">
                  <c:v>30050</c:v>
                </c:pt>
                <c:pt idx="46">
                  <c:v>31201</c:v>
                </c:pt>
                <c:pt idx="47">
                  <c:v>29462</c:v>
                </c:pt>
                <c:pt idx="48">
                  <c:v>28842</c:v>
                </c:pt>
                <c:pt idx="49">
                  <c:v>29024</c:v>
                </c:pt>
                <c:pt idx="50">
                  <c:v>31451</c:v>
                </c:pt>
                <c:pt idx="51">
                  <c:v>24411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E48-4EDD-8F04-BBBD71735E47}"/>
            </c:ext>
          </c:extLst>
        </c:ser>
        <c:ser>
          <c:idx val="3"/>
          <c:order val="3"/>
          <c:tx>
            <c:strRef>
              <c:f>data!$K$6</c:f>
              <c:strCache>
                <c:ptCount val="1"/>
                <c:pt idx="0">
                  <c:v>2016</c:v>
                </c:pt>
              </c:strCache>
            </c:strRef>
          </c:tx>
          <c:spPr>
            <a:ln w="25400">
              <a:solidFill>
                <a:srgbClr val="002060"/>
              </a:solidFill>
            </a:ln>
          </c:spPr>
          <c:marker>
            <c:symbol val="diamond"/>
            <c:size val="5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val>
            <c:numRef>
              <c:f>data!$K$7:$K$58</c:f>
              <c:numCache>
                <c:formatCode>#,##0</c:formatCode>
                <c:ptCount val="52"/>
                <c:pt idx="1">
                  <c:v>29889</c:v>
                </c:pt>
                <c:pt idx="2">
                  <c:v>25627</c:v>
                </c:pt>
                <c:pt idx="3">
                  <c:v>24765</c:v>
                </c:pt>
                <c:pt idx="4">
                  <c:v>26763</c:v>
                </c:pt>
                <c:pt idx="5">
                  <c:v>25763</c:v>
                </c:pt>
                <c:pt idx="6">
                  <c:v>27602</c:v>
                </c:pt>
                <c:pt idx="7">
                  <c:v>30201</c:v>
                </c:pt>
                <c:pt idx="8">
                  <c:v>29061</c:v>
                </c:pt>
                <c:pt idx="9">
                  <c:v>29893</c:v>
                </c:pt>
                <c:pt idx="10">
                  <c:v>30817</c:v>
                </c:pt>
                <c:pt idx="11">
                  <c:v>34377</c:v>
                </c:pt>
                <c:pt idx="12">
                  <c:v>31789</c:v>
                </c:pt>
                <c:pt idx="13">
                  <c:v>34075</c:v>
                </c:pt>
                <c:pt idx="14">
                  <c:v>35270</c:v>
                </c:pt>
                <c:pt idx="15">
                  <c:v>38942</c:v>
                </c:pt>
                <c:pt idx="16">
                  <c:v>41295</c:v>
                </c:pt>
                <c:pt idx="17">
                  <c:v>40325</c:v>
                </c:pt>
                <c:pt idx="18">
                  <c:v>37547</c:v>
                </c:pt>
                <c:pt idx="19">
                  <c:v>41325</c:v>
                </c:pt>
                <c:pt idx="20">
                  <c:v>40796</c:v>
                </c:pt>
                <c:pt idx="21">
                  <c:v>43259</c:v>
                </c:pt>
                <c:pt idx="22">
                  <c:v>44360</c:v>
                </c:pt>
                <c:pt idx="23">
                  <c:v>46410</c:v>
                </c:pt>
                <c:pt idx="24">
                  <c:v>48864</c:v>
                </c:pt>
                <c:pt idx="25">
                  <c:v>44098</c:v>
                </c:pt>
                <c:pt idx="26">
                  <c:v>47266</c:v>
                </c:pt>
                <c:pt idx="27">
                  <c:v>45429</c:v>
                </c:pt>
                <c:pt idx="28">
                  <c:v>44198</c:v>
                </c:pt>
                <c:pt idx="29">
                  <c:v>44484</c:v>
                </c:pt>
                <c:pt idx="30">
                  <c:v>43887</c:v>
                </c:pt>
                <c:pt idx="31">
                  <c:v>43325</c:v>
                </c:pt>
                <c:pt idx="32">
                  <c:v>44195</c:v>
                </c:pt>
                <c:pt idx="33">
                  <c:v>46004</c:v>
                </c:pt>
                <c:pt idx="34">
                  <c:v>45791</c:v>
                </c:pt>
                <c:pt idx="35">
                  <c:v>43317</c:v>
                </c:pt>
                <c:pt idx="36">
                  <c:v>43910</c:v>
                </c:pt>
                <c:pt idx="37">
                  <c:v>44975</c:v>
                </c:pt>
                <c:pt idx="38">
                  <c:v>44844</c:v>
                </c:pt>
                <c:pt idx="39">
                  <c:v>44380</c:v>
                </c:pt>
                <c:pt idx="40">
                  <c:v>41625</c:v>
                </c:pt>
                <c:pt idx="41">
                  <c:v>40957</c:v>
                </c:pt>
                <c:pt idx="42">
                  <c:v>43598</c:v>
                </c:pt>
                <c:pt idx="43">
                  <c:v>42539</c:v>
                </c:pt>
                <c:pt idx="44">
                  <c:v>35519</c:v>
                </c:pt>
                <c:pt idx="45">
                  <c:v>34773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2E48-4EDD-8F04-BBBD71735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6887736"/>
        <c:axId val="133472760"/>
      </c:lineChart>
      <c:catAx>
        <c:axId val="51688773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t-EE" smtClean="0"/>
                  <a:t>nädal</a:t>
                </a:r>
                <a:endParaRPr lang="et-EE"/>
              </a:p>
            </c:rich>
          </c:tx>
          <c:layout>
            <c:manualLayout>
              <c:xMode val="edge"/>
              <c:yMode val="edge"/>
              <c:x val="0.50420829568435099"/>
              <c:y val="0.92249138136729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t-EE"/>
          </a:p>
        </c:txPr>
        <c:crossAx val="133472760"/>
        <c:crosses val="autoZero"/>
        <c:auto val="1"/>
        <c:lblAlgn val="ctr"/>
        <c:lblOffset val="100"/>
        <c:tickLblSkip val="2"/>
        <c:noMultiLvlLbl val="0"/>
      </c:catAx>
      <c:valAx>
        <c:axId val="133472760"/>
        <c:scaling>
          <c:orientation val="minMax"/>
          <c:min val="15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t-EE"/>
          </a:p>
        </c:txPr>
        <c:crossAx val="516887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58196721311475"/>
          <c:y val="0.59340656085700882"/>
          <c:w val="0.10655737704918034"/>
          <c:h val="0.19466245402710236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92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et-E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t-E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0.47459</cdr:y>
    </cdr:from>
    <cdr:to>
      <cdr:x>0.35116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355941"/>
          <a:ext cx="4143909" cy="2608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et-EE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rPr>
            <a:t>Nordica</a:t>
          </a:r>
          <a:r>
            <a:rPr lang="et-EE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rPr>
            <a:t> ja </a:t>
          </a:r>
          <a:r>
            <a:rPr lang="et-EE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rPr>
            <a:t>SASi</a:t>
          </a:r>
          <a:r>
            <a:rPr lang="et-EE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rPr>
            <a:t> reisijate kogumaht ületab mullust Estonian Airi reisijate arvu</a:t>
          </a:r>
        </a:p>
        <a:p xmlns:a="http://schemas.openxmlformats.org/drawingml/2006/main">
          <a:pPr>
            <a:spcBef>
              <a:spcPts val="600"/>
            </a:spcBef>
          </a:pPr>
          <a:endParaRPr lang="et-EE" sz="1600" kern="1200" dirty="0" smtClean="0">
            <a:solidFill>
              <a:schemeClr val="tx1">
                <a:lumMod val="95000"/>
                <a:lumOff val="5000"/>
              </a:schemeClr>
            </a:solidFill>
            <a:latin typeface="Myriad Pro Light" panose="020B0403030403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0.96728</cdr:x>
      <cdr:y>0.01155</cdr:y>
    </cdr:from>
    <cdr:to>
      <cdr:x>1</cdr:x>
      <cdr:y>0.24775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01906" y="70267"/>
          <a:ext cx="304487" cy="1436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t-EE" sz="900">
              <a:solidFill>
                <a:schemeClr val="bg1"/>
              </a:solidFill>
            </a:rPr>
            <a:t>Allikas:</a:t>
          </a:r>
          <a:r>
            <a:rPr lang="et-EE" sz="900" baseline="0">
              <a:solidFill>
                <a:schemeClr val="bg1"/>
              </a:solidFill>
            </a:rPr>
            <a:t> TLL Pax Survey 2016</a:t>
          </a:r>
          <a:endParaRPr lang="et-EE" sz="90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C5180-AA21-44F8-9372-32781A92379E}" type="datetimeFigureOut">
              <a:rPr lang="et-EE" smtClean="0"/>
              <a:t>16.11.2016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3D8EB-72C3-4D9E-BB71-4128404C3D0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mtClean="0"/>
              <a:t>Ühekordne sündmus mõjutab lühiajaliselt (nt BRU)</a:t>
            </a:r>
          </a:p>
          <a:p>
            <a:r>
              <a:rPr lang="et-EE" smtClean="0"/>
              <a:t>Poliitilised rahutused ja korduvad sündmused mõjutavad pikaajaliselt – langus tšarterlendude</a:t>
            </a:r>
            <a:r>
              <a:rPr lang="et-EE" baseline="0" smtClean="0"/>
              <a:t> segmendis, kuna põhiturud on ära kukkunud ja pole samas mahus asendatavad</a:t>
            </a:r>
            <a:endParaRPr lang="et-EE" smtClean="0"/>
          </a:p>
          <a:p>
            <a:r>
              <a:rPr lang="et-EE" smtClean="0"/>
              <a:t>Pariisi lendude populaarsus</a:t>
            </a:r>
            <a:r>
              <a:rPr lang="et-EE" baseline="0" smtClean="0"/>
              <a:t> on langenud</a:t>
            </a:r>
          </a:p>
          <a:p>
            <a:r>
              <a:rPr lang="et-EE" smtClean="0"/>
              <a:t>Maailm on muutunud</a:t>
            </a:r>
          </a:p>
          <a:p>
            <a:endParaRPr lang="et-EE" smtClean="0"/>
          </a:p>
          <a:p>
            <a:r>
              <a:rPr lang="et-EE" smtClean="0"/>
              <a:t>Sulgudes ohvrite</a:t>
            </a:r>
            <a:r>
              <a:rPr lang="et-EE" baseline="0" smtClean="0"/>
              <a:t> (hukkunute) arv</a:t>
            </a:r>
          </a:p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882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Ühekordne sündmus mõjutab lühiajaliselt (nt BRU)</a:t>
            </a:r>
          </a:p>
          <a:p>
            <a:r>
              <a:rPr lang="et-EE" dirty="0" smtClean="0"/>
              <a:t>Poliitilised rahutused ja korduvad sündmused mõjutavad pikaajaliselt – langus tšarterlendude</a:t>
            </a:r>
            <a:r>
              <a:rPr lang="et-EE" baseline="0" dirty="0" smtClean="0"/>
              <a:t> segmendis, kuna põhiturud on ära kukkunud ja pole samas mahus asendatavad</a:t>
            </a:r>
            <a:endParaRPr lang="et-EE" dirty="0" smtClean="0"/>
          </a:p>
          <a:p>
            <a:r>
              <a:rPr lang="et-EE" dirty="0" smtClean="0"/>
              <a:t>Pariisi lendude populaarsus</a:t>
            </a:r>
            <a:r>
              <a:rPr lang="et-EE" baseline="0" dirty="0" smtClean="0"/>
              <a:t> on langenud</a:t>
            </a:r>
          </a:p>
          <a:p>
            <a:r>
              <a:rPr lang="et-EE" dirty="0" smtClean="0"/>
              <a:t>Maailm on muutunud</a:t>
            </a:r>
          </a:p>
          <a:p>
            <a:endParaRPr lang="et-EE" dirty="0" smtClean="0"/>
          </a:p>
          <a:p>
            <a:r>
              <a:rPr lang="et-EE" dirty="0" smtClean="0"/>
              <a:t>Sulgudes ohvrite</a:t>
            </a:r>
            <a:r>
              <a:rPr lang="et-EE" baseline="0" dirty="0" smtClean="0"/>
              <a:t> (hukkunute) arv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395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9707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63162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mtClean="0"/>
              <a:t>Eesistumisest võidavad eelkõige Nordica (natuke ka BT ja AY)</a:t>
            </a:r>
          </a:p>
          <a:p>
            <a:r>
              <a:rPr lang="et-EE" smtClean="0"/>
              <a:t>Nordica uus koostöö LOTiga,	HAM lennud</a:t>
            </a:r>
          </a:p>
          <a:p>
            <a:r>
              <a:rPr lang="et-EE" smtClean="0"/>
              <a:t>Uus tulija BA</a:t>
            </a:r>
          </a:p>
          <a:p>
            <a:r>
              <a:rPr lang="et-EE" smtClean="0"/>
              <a:t>Kasv ca 8%</a:t>
            </a:r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472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2933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t-EE" smtClean="0">
                <a:solidFill>
                  <a:schemeClr val="tx1"/>
                </a:solidFill>
              </a:rPr>
              <a:t>Nordica tuleviku kindlustamine</a:t>
            </a:r>
          </a:p>
          <a:p>
            <a:pPr marL="1200150" lvl="1" indent="-487363">
              <a:buFont typeface="Arial" panose="020B0604020202020204" pitchFamily="34" charset="0"/>
              <a:buChar char="•"/>
              <a:defRPr/>
            </a:pPr>
            <a:r>
              <a:rPr lang="et-EE" sz="2800" kern="1200" smtClean="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rPr>
              <a:t>Ilma koduvedajata kasvada väga raske</a:t>
            </a:r>
          </a:p>
          <a:p>
            <a:pPr marL="0" indent="0">
              <a:buNone/>
              <a:defRPr/>
            </a:pPr>
            <a:r>
              <a:rPr lang="et-EE" smtClean="0">
                <a:solidFill>
                  <a:schemeClr val="tx1"/>
                </a:solidFill>
              </a:rPr>
              <a:t>Mahtude suurendamine sissetuleva reisijavoo osas</a:t>
            </a:r>
          </a:p>
          <a:p>
            <a:pPr marL="1200150" lvl="1" indent="-487363">
              <a:buFont typeface="Arial" panose="020B0604020202020204" pitchFamily="34" charset="0"/>
              <a:buChar char="•"/>
              <a:defRPr/>
            </a:pPr>
            <a:r>
              <a:rPr lang="et-EE" sz="2800" kern="1200" smtClean="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rPr>
              <a:t>Odavelennufirmad ainus kiiresti kasvav segment Euroopas </a:t>
            </a:r>
          </a:p>
          <a:p>
            <a:pPr marL="1200150" lvl="1" indent="-487363">
              <a:buFont typeface="Arial" panose="020B0604020202020204" pitchFamily="34" charset="0"/>
              <a:buChar char="•"/>
              <a:defRPr/>
            </a:pPr>
            <a:endParaRPr lang="et-EE" sz="2800" kern="1200" smtClean="0">
              <a:solidFill>
                <a:schemeClr val="tx1"/>
              </a:solidFill>
              <a:latin typeface="Myriad Pro Light" panose="020B0403030403020204" pitchFamily="34" charset="0"/>
              <a:ea typeface="+mn-ea"/>
              <a:cs typeface="+mn-cs"/>
            </a:endParaRPr>
          </a:p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8710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3D8EB-72C3-4D9E-BB71-4128404C3D07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849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368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t-EE"/>
              <a:t>Suurem pealkiri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3165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Alampealkiri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59" y="658293"/>
            <a:ext cx="6078682" cy="32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4466"/>
            <a:ext cx="10515600" cy="1325563"/>
          </a:xfrm>
        </p:spPr>
        <p:txBody>
          <a:bodyPr/>
          <a:lstStyle>
            <a:lvl1pPr>
              <a:defRPr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5132532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03373" y="2389909"/>
            <a:ext cx="5144077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110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7341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60" y="5514461"/>
            <a:ext cx="1867732" cy="10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26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60" y="5514461"/>
            <a:ext cx="1867732" cy="10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7550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75708"/>
            <a:ext cx="3932237" cy="27932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6648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8" y="2223655"/>
            <a:ext cx="1996930" cy="1984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91279" y="3356263"/>
            <a:ext cx="5273403" cy="85176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F15A2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Väike boldis pealkiri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31850" y="4498975"/>
            <a:ext cx="10515600" cy="17875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1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914124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7" y="2566555"/>
            <a:ext cx="4657003" cy="37199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15000" y="2227011"/>
            <a:ext cx="4448256" cy="85176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F15A2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Väike boldis pealkiri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715000" y="3411829"/>
            <a:ext cx="5632449" cy="287467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1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3064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368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/>
              <a:t>Bigger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3165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Under headline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7" y="606338"/>
            <a:ext cx="6138305" cy="32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168074"/>
            <a:ext cx="10515600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t-EE"/>
              <a:t>Headline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71" y="5174674"/>
            <a:ext cx="2461058" cy="13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168074"/>
            <a:ext cx="10515600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t-EE"/>
              <a:t>Vahepealkiri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3" y="5174674"/>
            <a:ext cx="2365374" cy="12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3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Smaller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3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graphicFrame>
        <p:nvGraphicFramePr>
          <p:cNvPr id="15" name="Chart 14"/>
          <p:cNvGraphicFramePr/>
          <p:nvPr userDrawn="1">
            <p:extLst/>
          </p:nvPr>
        </p:nvGraphicFramePr>
        <p:xfrm>
          <a:off x="1072048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 userDrawn="1">
            <p:extLst/>
          </p:nvPr>
        </p:nvGraphicFramePr>
        <p:xfrm>
          <a:off x="4524011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 userDrawn="1">
            <p:extLst/>
          </p:nvPr>
        </p:nvGraphicFramePr>
        <p:xfrm>
          <a:off x="7877057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71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Smaller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lvl="0"/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4</a:t>
            </a:r>
          </a:p>
          <a:p>
            <a:endParaRPr lang="et-EE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Smaller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5132532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5</a:t>
            </a:r>
          </a:p>
          <a:p>
            <a:endParaRPr lang="et-EE"/>
          </a:p>
          <a:p>
            <a:endParaRPr lang="et-EE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03373" y="2389909"/>
            <a:ext cx="5144077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2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31850" y="3103130"/>
            <a:ext cx="5132532" cy="307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831850" y="2242487"/>
            <a:ext cx="5132532" cy="501939"/>
          </a:xfrm>
        </p:spPr>
        <p:txBody>
          <a:bodyPr>
            <a:noAutofit/>
          </a:bodyPr>
          <a:lstStyle>
            <a:lvl1pPr>
              <a:defRPr lang="en-US" sz="3200" dirty="0" smtClean="0">
                <a:solidFill>
                  <a:srgbClr val="F15A24"/>
                </a:solidFill>
              </a:defRPr>
            </a:lvl1pPr>
          </a:lstStyle>
          <a:p>
            <a:pPr lvl="0"/>
            <a:r>
              <a:rPr lang="et-EE"/>
              <a:t>Vivamus vitae</a:t>
            </a: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130636" y="2244436"/>
            <a:ext cx="5226628" cy="3932527"/>
          </a:xfrm>
          <a:prstGeom prst="rect">
            <a:avLst/>
          </a:prstGeom>
          <a:solidFill>
            <a:srgbClr val="F2900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prstClr val="white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24732" y="2493456"/>
            <a:ext cx="5132532" cy="35228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</a:t>
            </a:r>
          </a:p>
          <a:p>
            <a:pPr lvl="0"/>
            <a:r>
              <a:rPr lang="en-US"/>
              <a:t>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</a:t>
            </a:r>
            <a:endParaRPr lang="et-EE"/>
          </a:p>
          <a:p>
            <a:pPr lvl="0"/>
            <a:endParaRPr lang="en-US"/>
          </a:p>
          <a:p>
            <a:pPr lvl="0"/>
            <a:r>
              <a:rPr lang="en-US" err="1"/>
              <a:t>Praesent</a:t>
            </a:r>
            <a:r>
              <a:rPr lang="en-US"/>
              <a:t> dolor </a:t>
            </a:r>
          </a:p>
          <a:p>
            <a:pPr lvl="0"/>
            <a:r>
              <a:rPr lang="en-US"/>
              <a:t>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6</a:t>
            </a:r>
          </a:p>
          <a:p>
            <a:endParaRPr lang="et-EE"/>
          </a:p>
          <a:p>
            <a:endParaRPr lang="et-E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4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5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5376" y="2464089"/>
            <a:ext cx="11353223" cy="4393911"/>
          </a:xfrm>
        </p:spPr>
        <p:txBody>
          <a:bodyPr anchor="t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endParaRPr lang="et-EE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9060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05376" y="2464089"/>
            <a:ext cx="11353223" cy="4393911"/>
          </a:xfrm>
        </p:spPr>
        <p:txBody>
          <a:bodyPr anchor="t">
            <a:normAutofit/>
          </a:bodyPr>
          <a:lstStyle>
            <a:lvl1pPr>
              <a:defRPr sz="7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endParaRPr lang="et-E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8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9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4466"/>
            <a:ext cx="10515600" cy="1325563"/>
          </a:xfrm>
        </p:spPr>
        <p:txBody>
          <a:bodyPr/>
          <a:lstStyle>
            <a:lvl1pPr>
              <a:defRPr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lvl="0"/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9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4466"/>
            <a:ext cx="10515600" cy="1325563"/>
          </a:xfrm>
        </p:spPr>
        <p:txBody>
          <a:bodyPr/>
          <a:lstStyle>
            <a:lvl1pPr>
              <a:defRPr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5132532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03373" y="2389909"/>
            <a:ext cx="5144077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10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11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3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10" y="5461244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Väike pealkiri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graphicFrame>
        <p:nvGraphicFramePr>
          <p:cNvPr id="15" name="Chart 14"/>
          <p:cNvGraphicFramePr/>
          <p:nvPr userDrawn="1">
            <p:extLst>
              <p:ext uri="{D42A27DB-BD31-4B8C-83A1-F6EECF244321}">
                <p14:modId xmlns:p14="http://schemas.microsoft.com/office/powerpoint/2010/main" val="4151677883"/>
              </p:ext>
            </p:extLst>
          </p:nvPr>
        </p:nvGraphicFramePr>
        <p:xfrm>
          <a:off x="1072048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 userDrawn="1">
            <p:extLst>
              <p:ext uri="{D42A27DB-BD31-4B8C-83A1-F6EECF244321}">
                <p14:modId xmlns:p14="http://schemas.microsoft.com/office/powerpoint/2010/main" val="2720388143"/>
              </p:ext>
            </p:extLst>
          </p:nvPr>
        </p:nvGraphicFramePr>
        <p:xfrm>
          <a:off x="4524011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 userDrawn="1">
            <p:extLst>
              <p:ext uri="{D42A27DB-BD31-4B8C-83A1-F6EECF244321}">
                <p14:modId xmlns:p14="http://schemas.microsoft.com/office/powerpoint/2010/main" val="2866964919"/>
              </p:ext>
            </p:extLst>
          </p:nvPr>
        </p:nvGraphicFramePr>
        <p:xfrm>
          <a:off x="7877057" y="3969327"/>
          <a:ext cx="3470393" cy="216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18298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0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10" y="5461244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0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7550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75708"/>
            <a:ext cx="3932237" cy="27932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13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5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8" y="2223655"/>
            <a:ext cx="1996930" cy="1984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91279" y="3356263"/>
            <a:ext cx="5273403" cy="85176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F15A2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Smaller headline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31850" y="4498975"/>
            <a:ext cx="10515600" cy="17875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1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4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787" y="2566555"/>
            <a:ext cx="4657003" cy="37199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15000" y="2227011"/>
            <a:ext cx="4448256" cy="85176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rgbClr val="F15A2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Smaller headline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715000" y="3411829"/>
            <a:ext cx="5632449" cy="287467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1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15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9" y="204707"/>
            <a:ext cx="1960382" cy="1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20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 sisu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74638"/>
            <a:ext cx="10261600" cy="1143000"/>
          </a:xfrm>
        </p:spPr>
        <p:txBody>
          <a:bodyPr>
            <a:normAutofit/>
          </a:bodyPr>
          <a:lstStyle>
            <a:lvl1pPr algn="l" eaLnBrk="1" fontAlgn="auto" hangingPunct="1">
              <a:spcAft>
                <a:spcPts val="0"/>
              </a:spcAft>
              <a:defRPr sz="320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et-EE"/>
              <a:t>Slaidi pealkiri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447801"/>
            <a:ext cx="4876800" cy="4343400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charset="0"/>
              <a:buNone/>
              <a:defRPr sz="2400">
                <a:solidFill>
                  <a:schemeClr val="bg1"/>
                </a:solidFill>
                <a:latin typeface="Verdana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Sisutekst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400800" y="1447800"/>
            <a:ext cx="4876800" cy="4343400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charset="0"/>
              <a:buNone/>
              <a:defRPr sz="2400">
                <a:solidFill>
                  <a:schemeClr val="bg1"/>
                </a:solidFill>
                <a:latin typeface="Verdana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Sisutekst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8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heleh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3124200"/>
            <a:ext cx="4673600" cy="1143000"/>
          </a:xfrm>
        </p:spPr>
        <p:txBody>
          <a:bodyPr>
            <a:normAutofit/>
          </a:bodyPr>
          <a:lstStyle>
            <a:lvl1pPr algn="l" eaLnBrk="1" fontAlgn="auto" hangingPunct="1">
              <a:spcAft>
                <a:spcPts val="0"/>
              </a:spcAft>
              <a:defRPr sz="32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r>
              <a:rPr lang="et-EE"/>
              <a:t>Teema pealkiri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4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ldile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447800"/>
            <a:ext cx="7315200" cy="3886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74638"/>
            <a:ext cx="10261600" cy="1143000"/>
          </a:xfrm>
        </p:spPr>
        <p:txBody>
          <a:bodyPr>
            <a:normAutofit/>
          </a:bodyPr>
          <a:lstStyle>
            <a:lvl1pPr algn="l" eaLnBrk="1" fontAlgn="auto" hangingPunct="1">
              <a:spcAft>
                <a:spcPts val="0"/>
              </a:spcAft>
              <a:defRPr sz="320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et-EE"/>
              <a:t>Slaidi pealkiri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438400" y="5334002"/>
            <a:ext cx="7315200" cy="563563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charset="0"/>
              <a:buNone/>
              <a:defRPr sz="2400">
                <a:solidFill>
                  <a:schemeClr val="bg1"/>
                </a:solidFill>
                <a:latin typeface="Verdana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Pildi kommentaar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1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le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74638"/>
            <a:ext cx="10261600" cy="1143000"/>
          </a:xfrm>
        </p:spPr>
        <p:txBody>
          <a:bodyPr>
            <a:normAutofit/>
          </a:bodyPr>
          <a:lstStyle>
            <a:lvl1pPr algn="l" eaLnBrk="1" fontAlgn="auto" hangingPunct="1">
              <a:spcAft>
                <a:spcPts val="0"/>
              </a:spcAft>
              <a:defRPr sz="260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et-EE"/>
              <a:t>Slaidi pealkiri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447800"/>
            <a:ext cx="10261600" cy="4678363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charset="0"/>
              <a:buNone/>
              <a:defRPr sz="1950">
                <a:solidFill>
                  <a:schemeClr val="bg1"/>
                </a:solidFill>
                <a:latin typeface="Verdana" pitchFamily="34" charset="0"/>
              </a:defRPr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t-EE"/>
              <a:t>Sisutekst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8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7179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Väike pealkiri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lvl="0"/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4</a:t>
            </a:r>
          </a:p>
          <a:p>
            <a:endParaRPr lang="et-E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</p:spTree>
    <p:extLst>
      <p:ext uri="{BB962C8B-B14F-4D97-AF65-F5344CB8AC3E}">
        <p14:creationId xmlns:p14="http://schemas.microsoft.com/office/powerpoint/2010/main" val="174764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9605"/>
            <a:ext cx="10515600" cy="513917"/>
          </a:xfrm>
        </p:spPr>
        <p:txBody>
          <a:bodyPr anchor="t">
            <a:normAutofit/>
          </a:bodyPr>
          <a:lstStyle>
            <a:lvl1pPr>
              <a:defRPr sz="2800">
                <a:solidFill>
                  <a:srgbClr val="F15A24"/>
                </a:solidFill>
              </a:defRPr>
            </a:lvl1pPr>
          </a:lstStyle>
          <a:p>
            <a:r>
              <a:rPr lang="et-EE"/>
              <a:t>Väike pealkiri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5132532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5</a:t>
            </a:r>
          </a:p>
          <a:p>
            <a:endParaRPr lang="et-EE"/>
          </a:p>
          <a:p>
            <a:endParaRPr lang="et-E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03373" y="2389909"/>
            <a:ext cx="5144077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9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31850" y="3103130"/>
            <a:ext cx="5132532" cy="30738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831850" y="2242487"/>
            <a:ext cx="5132532" cy="501939"/>
          </a:xfrm>
        </p:spPr>
        <p:txBody>
          <a:bodyPr>
            <a:noAutofit/>
          </a:bodyPr>
          <a:lstStyle>
            <a:lvl1pPr>
              <a:defRPr lang="en-US" sz="3200" dirty="0" smtClean="0">
                <a:solidFill>
                  <a:srgbClr val="F15A24"/>
                </a:solidFill>
              </a:defRPr>
            </a:lvl1pPr>
          </a:lstStyle>
          <a:p>
            <a:pPr lvl="0"/>
            <a:r>
              <a:rPr lang="et-EE"/>
              <a:t>Vivamus vitae</a:t>
            </a: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130636" y="2244436"/>
            <a:ext cx="5226628" cy="3932527"/>
          </a:xfrm>
          <a:prstGeom prst="rect">
            <a:avLst/>
          </a:prstGeom>
          <a:solidFill>
            <a:srgbClr val="F19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24732" y="2493456"/>
            <a:ext cx="5132532" cy="35228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</a:t>
            </a:r>
          </a:p>
          <a:p>
            <a:pPr lvl="0"/>
            <a:r>
              <a:rPr lang="en-US"/>
              <a:t>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</a:t>
            </a:r>
            <a:endParaRPr lang="et-EE"/>
          </a:p>
          <a:p>
            <a:pPr lvl="0"/>
            <a:endParaRPr lang="en-US"/>
          </a:p>
          <a:p>
            <a:pPr lvl="0"/>
            <a:r>
              <a:rPr lang="en-US" err="1"/>
              <a:t>Praesent</a:t>
            </a:r>
            <a:r>
              <a:rPr lang="en-US"/>
              <a:t> dolor </a:t>
            </a:r>
          </a:p>
          <a:p>
            <a:pPr lvl="0"/>
            <a:r>
              <a:rPr lang="en-US"/>
              <a:t>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6</a:t>
            </a:r>
          </a:p>
          <a:p>
            <a:endParaRPr lang="et-EE"/>
          </a:p>
          <a:p>
            <a:endParaRPr lang="et-E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4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</p:spTree>
    <p:extLst>
      <p:ext uri="{BB962C8B-B14F-4D97-AF65-F5344CB8AC3E}">
        <p14:creationId xmlns:p14="http://schemas.microsoft.com/office/powerpoint/2010/main" val="39966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5376" y="2464089"/>
            <a:ext cx="11353223" cy="4393911"/>
          </a:xfrm>
        </p:spPr>
        <p:txBody>
          <a:bodyPr anchor="t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endParaRPr lang="et-EE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83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05376" y="2464089"/>
            <a:ext cx="11353223" cy="4393911"/>
          </a:xfrm>
        </p:spPr>
        <p:txBody>
          <a:bodyPr anchor="t">
            <a:normAutofit/>
          </a:bodyPr>
          <a:lstStyle>
            <a:lvl1pPr>
              <a:defRPr sz="7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endParaRPr lang="et-EE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365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4" y="204707"/>
            <a:ext cx="1867732" cy="107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4466"/>
            <a:ext cx="10515600" cy="1325563"/>
          </a:xfrm>
        </p:spPr>
        <p:txBody>
          <a:bodyPr/>
          <a:lstStyle>
            <a:lvl1pPr>
              <a:defRPr>
                <a:solidFill>
                  <a:srgbClr val="F15A2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389909"/>
            <a:ext cx="10515600" cy="369974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  <a:endParaRPr lang="et-EE"/>
          </a:p>
          <a:p>
            <a:pPr lvl="0"/>
            <a:endParaRPr lang="et-E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Vivamus</a:t>
            </a:r>
            <a:r>
              <a:rPr lang="en-US"/>
              <a:t> vitae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ligula </a:t>
            </a:r>
            <a:r>
              <a:rPr lang="en-US" err="1"/>
              <a:t>sem</a:t>
            </a:r>
            <a:r>
              <a:rPr lang="en-US"/>
              <a:t>, ac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at.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vestibulum</a:t>
            </a:r>
            <a:r>
              <a:rPr lang="en-US"/>
              <a:t>,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a, </a:t>
            </a:r>
            <a:r>
              <a:rPr lang="en-US" err="1"/>
              <a:t>posuere</a:t>
            </a:r>
            <a:r>
              <a:rPr lang="en-US"/>
              <a:t> ante. </a:t>
            </a:r>
            <a:r>
              <a:rPr lang="en-US" err="1"/>
              <a:t>Praesent</a:t>
            </a:r>
            <a:r>
              <a:rPr lang="en-US"/>
              <a:t> dolor ex, </a:t>
            </a:r>
            <a:r>
              <a:rPr lang="en-US" err="1"/>
              <a:t>efficitur</a:t>
            </a:r>
            <a:r>
              <a:rPr lang="en-US"/>
              <a:t> id lacus at,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Nam </a:t>
            </a:r>
            <a:r>
              <a:rPr lang="en-US" err="1"/>
              <a:t>interdum</a:t>
            </a:r>
            <a:r>
              <a:rPr lang="en-US"/>
              <a:t>, </a:t>
            </a:r>
            <a:r>
              <a:rPr lang="en-US" err="1"/>
              <a:t>arcu</a:t>
            </a:r>
            <a:r>
              <a:rPr lang="en-US"/>
              <a:t> at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,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ex,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nisi </a:t>
            </a:r>
            <a:r>
              <a:rPr lang="en-US" err="1"/>
              <a:t>nisi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nisi. </a:t>
            </a:r>
            <a:r>
              <a:rPr lang="en-US" err="1"/>
              <a:t>Duis</a:t>
            </a:r>
            <a:r>
              <a:rPr lang="en-US"/>
              <a:t> pharetra gravida nisi, id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sed. </a:t>
            </a:r>
          </a:p>
          <a:p>
            <a:pPr lvl="0"/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292" y="48974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25.jaanuar.2016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377" y="489744"/>
            <a:ext cx="526473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15A24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t-E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4945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535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62" r:id="rId8"/>
    <p:sldLayoutId id="2147483654" r:id="rId9"/>
    <p:sldLayoutId id="2147483663" r:id="rId10"/>
    <p:sldLayoutId id="2147483655" r:id="rId11"/>
    <p:sldLayoutId id="2147483667" r:id="rId12"/>
    <p:sldLayoutId id="2147483665" r:id="rId13"/>
    <p:sldLayoutId id="2147483666" r:id="rId14"/>
    <p:sldLayoutId id="2147483656" r:id="rId15"/>
    <p:sldLayoutId id="2147483657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334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70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7825" y="2960688"/>
            <a:ext cx="9144000" cy="2387600"/>
          </a:xfrm>
        </p:spPr>
        <p:txBody>
          <a:bodyPr/>
          <a:lstStyle/>
          <a:p>
            <a:r>
              <a:rPr lang="et-EE" dirty="0" smtClean="0"/>
              <a:t>Iga lend loeb!</a:t>
            </a:r>
            <a:endParaRPr lang="et-EE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149811" y="589491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z="2000" dirty="0"/>
              <a:t>Eero Pärgmäe, CCO</a:t>
            </a:r>
          </a:p>
          <a:p>
            <a:r>
              <a:rPr lang="et-EE" sz="2000" dirty="0" smtClean="0"/>
              <a:t>November </a:t>
            </a:r>
            <a:r>
              <a:rPr lang="et-EE" sz="2000" dirty="0" smtClean="0"/>
              <a:t>2016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25924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91592" y="2360539"/>
            <a:ext cx="10958151" cy="584775"/>
          </a:xfrm>
          <a:prstGeom prst="rect">
            <a:avLst/>
          </a:prstGeom>
          <a:solidFill>
            <a:srgbClr val="F1900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t-EE" sz="3200" smtClean="0">
                <a:solidFill>
                  <a:schemeClr val="bg1"/>
                </a:solidFill>
                <a:latin typeface="Myriad Pro Light" panose="020B0403030403020204" pitchFamily="34" charset="0"/>
              </a:rPr>
              <a:t>Eesti </a:t>
            </a:r>
            <a:r>
              <a:rPr lang="et-EE" sz="3200">
                <a:solidFill>
                  <a:schemeClr val="bg1"/>
                </a:solidFill>
                <a:latin typeface="Myriad Pro Light" panose="020B0403030403020204" pitchFamily="34" charset="0"/>
              </a:rPr>
              <a:t>EL eesistumine 2017 (juuli - detsember</a:t>
            </a:r>
            <a:r>
              <a:rPr lang="et-EE" sz="3200" smtClean="0">
                <a:solidFill>
                  <a:schemeClr val="bg1"/>
                </a:solidFill>
                <a:latin typeface="Myriad Pro Light" panose="020B0403030403020204" pitchFamily="34" charset="0"/>
              </a:rPr>
              <a:t>)</a:t>
            </a:r>
            <a:endParaRPr lang="et-EE" sz="220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0915" y="509679"/>
            <a:ext cx="10299392" cy="1325563"/>
          </a:xfrm>
        </p:spPr>
        <p:txBody>
          <a:bodyPr>
            <a:noAutofit/>
          </a:bodyPr>
          <a:lstStyle/>
          <a:p>
            <a:r>
              <a:rPr lang="et-EE" sz="3200" spc="20" dirty="0" smtClean="0">
                <a:solidFill>
                  <a:srgbClr val="F15A24"/>
                </a:solidFill>
              </a:rPr>
              <a:t>Mida toob aasta 2017?</a:t>
            </a:r>
            <a:endParaRPr lang="et-EE" sz="3200" spc="20" dirty="0">
              <a:solidFill>
                <a:srgbClr val="F15A2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2" y="3302361"/>
            <a:ext cx="3920709" cy="2807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42" y="3302361"/>
            <a:ext cx="3259950" cy="28152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43" y="3302361"/>
            <a:ext cx="3386800" cy="28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683" y="457863"/>
            <a:ext cx="11979215" cy="1021644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t-EE" sz="5400" dirty="0" smtClean="0">
                <a:solidFill>
                  <a:schemeClr val="bg1"/>
                </a:solidFill>
              </a:rPr>
              <a:t>Lennujaama arengustrateegia </a:t>
            </a:r>
            <a:r>
              <a:rPr lang="et-EE" sz="5400" dirty="0" smtClean="0">
                <a:solidFill>
                  <a:schemeClr val="bg1"/>
                </a:solidFill>
              </a:rPr>
              <a:t>lähtekoht</a:t>
            </a:r>
            <a:endParaRPr lang="et-EE" sz="54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073" y="1817768"/>
            <a:ext cx="11388436" cy="279449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t-EE" sz="4400" u="sng" dirty="0" smtClean="0">
                <a:solidFill>
                  <a:schemeClr val="tx1"/>
                </a:solidFill>
              </a:rPr>
              <a:t>Kas lennujaam on:</a:t>
            </a:r>
          </a:p>
          <a:p>
            <a:pPr marL="742950" indent="-742950">
              <a:buAutoNum type="alphaUcParenR"/>
              <a:defRPr/>
            </a:pPr>
            <a:r>
              <a:rPr lang="et-EE" sz="4400" dirty="0" smtClean="0">
                <a:solidFill>
                  <a:schemeClr val="bg1"/>
                </a:solidFill>
              </a:rPr>
              <a:t>Riigi värav </a:t>
            </a:r>
            <a:r>
              <a:rPr lang="et-EE" sz="3600" dirty="0" smtClean="0">
                <a:solidFill>
                  <a:schemeClr val="bg1"/>
                </a:solidFill>
              </a:rPr>
              <a:t>(passiivne olek)</a:t>
            </a:r>
          </a:p>
          <a:p>
            <a:pPr marL="742950" indent="-742950">
              <a:buAutoNum type="alphaUcParenR"/>
              <a:defRPr/>
            </a:pPr>
            <a:r>
              <a:rPr lang="et-EE" sz="4400" dirty="0" smtClean="0">
                <a:solidFill>
                  <a:schemeClr val="bg1"/>
                </a:solidFill>
              </a:rPr>
              <a:t>Eesti </a:t>
            </a:r>
            <a:r>
              <a:rPr lang="et-EE" sz="4400" dirty="0">
                <a:solidFill>
                  <a:schemeClr val="bg1"/>
                </a:solidFill>
              </a:rPr>
              <a:t>majanduse vedur ning turismi ja ettevõtluse </a:t>
            </a:r>
            <a:r>
              <a:rPr lang="et-EE" sz="4400" dirty="0" smtClean="0">
                <a:solidFill>
                  <a:schemeClr val="bg1"/>
                </a:solidFill>
              </a:rPr>
              <a:t>kasvumootor </a:t>
            </a:r>
            <a:r>
              <a:rPr lang="et-EE" sz="3600" dirty="0" smtClean="0">
                <a:solidFill>
                  <a:schemeClr val="bg1"/>
                </a:solidFill>
              </a:rPr>
              <a:t>(aktiivne tegevus)</a:t>
            </a:r>
          </a:p>
          <a:p>
            <a:pPr>
              <a:defRPr/>
            </a:pPr>
            <a:endParaRPr lang="et-E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67266" y="421085"/>
            <a:ext cx="10438442" cy="1021644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t-EE" sz="4400" dirty="0" smtClean="0">
                <a:solidFill>
                  <a:schemeClr val="bg1"/>
                </a:solidFill>
              </a:rPr>
              <a:t>Lennujaam kui riigi majanduse vedur</a:t>
            </a:r>
            <a:endParaRPr lang="et-EE" sz="44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34911" y="1640691"/>
            <a:ext cx="8880049" cy="3242394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t-EE" sz="4400" dirty="0" smtClean="0">
                <a:solidFill>
                  <a:schemeClr val="bg1"/>
                </a:solidFill>
              </a:rPr>
              <a:t>Reisijate </a:t>
            </a:r>
            <a:r>
              <a:rPr lang="et-EE" sz="4400" dirty="0">
                <a:solidFill>
                  <a:schemeClr val="bg1"/>
                </a:solidFill>
              </a:rPr>
              <a:t>arvu kasv 5% </a:t>
            </a:r>
            <a:r>
              <a:rPr lang="et-EE" sz="4400" dirty="0" smtClean="0">
                <a:solidFill>
                  <a:schemeClr val="bg1"/>
                </a:solidFill>
              </a:rPr>
              <a:t>aastas!</a:t>
            </a:r>
            <a:endParaRPr lang="et-EE" sz="44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t-EE" sz="3600" dirty="0" smtClean="0">
                <a:solidFill>
                  <a:schemeClr val="bg1"/>
                </a:solidFill>
              </a:rPr>
              <a:t>+</a:t>
            </a:r>
            <a:r>
              <a:rPr lang="et-EE" sz="3600" dirty="0">
                <a:solidFill>
                  <a:schemeClr val="bg1"/>
                </a:solidFill>
              </a:rPr>
              <a:t>100 000 reisijat aastas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t-EE" sz="3600" dirty="0">
                <a:solidFill>
                  <a:schemeClr val="bg1"/>
                </a:solidFill>
              </a:rPr>
              <a:t>+10 </a:t>
            </a:r>
            <a:r>
              <a:rPr lang="et-EE" sz="3600" dirty="0" err="1" smtClean="0">
                <a:solidFill>
                  <a:schemeClr val="bg1"/>
                </a:solidFill>
              </a:rPr>
              <a:t>mEUR</a:t>
            </a:r>
            <a:r>
              <a:rPr lang="et-EE" sz="3600" dirty="0" smtClean="0">
                <a:solidFill>
                  <a:schemeClr val="bg1"/>
                </a:solidFill>
              </a:rPr>
              <a:t> </a:t>
            </a:r>
            <a:r>
              <a:rPr lang="et-EE" sz="3600" dirty="0">
                <a:solidFill>
                  <a:schemeClr val="bg1"/>
                </a:solidFill>
              </a:rPr>
              <a:t>otsest tulu turismisektorile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t-EE" sz="3600" dirty="0">
                <a:solidFill>
                  <a:schemeClr val="bg1"/>
                </a:solidFill>
              </a:rPr>
              <a:t>+30 </a:t>
            </a:r>
            <a:r>
              <a:rPr lang="et-EE" sz="3600" dirty="0" err="1" smtClean="0">
                <a:solidFill>
                  <a:schemeClr val="bg1"/>
                </a:solidFill>
              </a:rPr>
              <a:t>mEUR</a:t>
            </a:r>
            <a:r>
              <a:rPr lang="et-EE" sz="3600" dirty="0" smtClean="0">
                <a:solidFill>
                  <a:schemeClr val="bg1"/>
                </a:solidFill>
              </a:rPr>
              <a:t> </a:t>
            </a:r>
            <a:r>
              <a:rPr lang="et-EE" sz="3600" dirty="0">
                <a:solidFill>
                  <a:schemeClr val="bg1"/>
                </a:solidFill>
              </a:rPr>
              <a:t>kaasnevat tulu kogu riigile</a:t>
            </a:r>
          </a:p>
        </p:txBody>
      </p:sp>
    </p:spTree>
    <p:extLst>
      <p:ext uri="{BB962C8B-B14F-4D97-AF65-F5344CB8AC3E}">
        <p14:creationId xmlns:p14="http://schemas.microsoft.com/office/powerpoint/2010/main" val="958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00" y="1526879"/>
            <a:ext cx="4450825" cy="1600200"/>
          </a:xfrm>
        </p:spPr>
        <p:txBody>
          <a:bodyPr/>
          <a:lstStyle/>
          <a:p>
            <a:r>
              <a:rPr lang="et-EE" smtClean="0"/>
              <a:t>Mis sektorist tuleb kasv?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200" y="3432949"/>
            <a:ext cx="3932237" cy="279327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Kuhu lendab Eesti ärimees?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Kust tulevad investorid?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Kust tulevad välisturistid?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Kus eestlane puhkab?</a:t>
            </a:r>
          </a:p>
          <a:p>
            <a:r>
              <a:rPr lang="et-EE" sz="2400" b="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rPr>
              <a:t>Oluline: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Nordica tulevik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Incoming </a:t>
            </a: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- reisijad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0" smtClean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799393"/>
              </p:ext>
            </p:extLst>
          </p:nvPr>
        </p:nvGraphicFramePr>
        <p:xfrm>
          <a:off x="4053526" y="160256"/>
          <a:ext cx="8058773" cy="654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09639" y="5676384"/>
            <a:ext cx="335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>
                <a:solidFill>
                  <a:schemeClr val="bg1"/>
                </a:solidFill>
                <a:latin typeface="Myriad Pro Light" panose="020B0403030403020204" pitchFamily="34" charset="0"/>
              </a:rPr>
              <a:t>Lõppsihtkohtade potentsiaal</a:t>
            </a:r>
          </a:p>
        </p:txBody>
      </p:sp>
    </p:spTree>
    <p:extLst>
      <p:ext uri="{BB962C8B-B14F-4D97-AF65-F5344CB8AC3E}">
        <p14:creationId xmlns:p14="http://schemas.microsoft.com/office/powerpoint/2010/main" val="25415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522"/>
            <a:ext cx="12192000" cy="4345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43871"/>
            <a:ext cx="10515600" cy="513917"/>
          </a:xfrm>
        </p:spPr>
        <p:txBody>
          <a:bodyPr>
            <a:noAutofit/>
          </a:bodyPr>
          <a:lstStyle/>
          <a:p>
            <a:r>
              <a:rPr lang="et-EE" sz="3600" smtClean="0"/>
              <a:t>Lennujaam investeerib tulevikku</a:t>
            </a:r>
            <a:endParaRPr lang="et-EE" sz="36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t-EE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 suurt projekti summas 127 </a:t>
            </a:r>
            <a:r>
              <a:rPr lang="et-EE" sz="36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mEUR</a:t>
            </a:r>
            <a:endParaRPr lang="et-EE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et-EE" sz="3600" b="1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smtClean="0"/>
              <a:t>Lennuliiklusala </a:t>
            </a:r>
            <a:r>
              <a:rPr lang="et-EE" sz="3600"/>
              <a:t>arendusprojekt 2015 – 2020</a:t>
            </a:r>
            <a:br>
              <a:rPr lang="et-EE" sz="3600"/>
            </a:br>
            <a:endParaRPr lang="et-EE" sz="36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1244"/>
            <a:ext cx="12284221" cy="302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0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8" y="0"/>
            <a:ext cx="6112041" cy="341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9959" cy="3419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1" y="3421479"/>
            <a:ext cx="6109370" cy="3436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9" y="3419977"/>
            <a:ext cx="6112041" cy="343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81189" y="6286500"/>
          <a:ext cx="8429625" cy="571500"/>
        </p:xfrm>
        <a:graphic>
          <a:graphicData uri="http://schemas.openxmlformats.org/drawingml/2006/table">
            <a:tbl>
              <a:tblPr/>
              <a:tblGrid>
                <a:gridCol w="842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41943" marR="304194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138" y="4277680"/>
            <a:ext cx="9609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3600" smtClean="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rPr>
              <a:t>Parkimis-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3600" smtClean="0">
                <a:solidFill>
                  <a:srgbClr val="F15A24"/>
                </a:solidFill>
                <a:latin typeface="Myriad Pro Light" panose="020B0403030403020204" pitchFamily="34" charset="0"/>
                <a:ea typeface="+mj-ea"/>
                <a:cs typeface="+mj-cs"/>
              </a:rPr>
              <a:t>maja</a:t>
            </a:r>
            <a:endParaRPr lang="ru-RU" sz="3600">
              <a:solidFill>
                <a:srgbClr val="F15A24"/>
              </a:solidFill>
              <a:latin typeface="Myriad Pro Light" panose="020B0403030403020204" pitchFamily="34" charset="0"/>
              <a:ea typeface="+mj-ea"/>
              <a:cs typeface="+mj-cs"/>
            </a:endParaRPr>
          </a:p>
        </p:txBody>
      </p:sp>
      <p:pic>
        <p:nvPicPr>
          <p:cNvPr id="3081" name="Picture 13" descr="D:\Users\OlegK\Documents\Aeroport Final Prezentacia\Prezentaciaja Etapp Ministr\Vid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71" y="168137"/>
            <a:ext cx="9964429" cy="654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83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950" y="3890986"/>
            <a:ext cx="2995127" cy="513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3600">
                <a:solidFill>
                  <a:srgbClr val="F15A24"/>
                </a:solidFill>
              </a:rPr>
              <a:t>Trammiliini ühendamine </a:t>
            </a:r>
            <a:r>
              <a:rPr lang="et-EE" sz="3600" smtClean="0">
                <a:solidFill>
                  <a:srgbClr val="F15A24"/>
                </a:solidFill>
              </a:rPr>
              <a:t>lennu-jaamaga</a:t>
            </a:r>
            <a:endParaRPr lang="et-EE" sz="3600">
              <a:solidFill>
                <a:srgbClr val="F15A2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82" y="242596"/>
            <a:ext cx="12999447" cy="64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62503"/>
              </p:ext>
            </p:extLst>
          </p:nvPr>
        </p:nvGraphicFramePr>
        <p:xfrm>
          <a:off x="2304287" y="1186093"/>
          <a:ext cx="10849147" cy="657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0" name="AutoCAD Drawing" r:id="rId3" imgW="15059160" imgH="9124920" progId="AutoCAD.Drawing.20">
                  <p:embed/>
                </p:oleObj>
              </mc:Choice>
              <mc:Fallback>
                <p:oleObj name="AutoCAD Drawing" r:id="rId3" imgW="15059160" imgH="9124920" progId="AutoCAD.Drawing.2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4287" y="1186093"/>
                        <a:ext cx="10849147" cy="6573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87242" y="3593592"/>
            <a:ext cx="2473662" cy="2560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t-EE" sz="3200">
                <a:solidFill>
                  <a:srgbClr val="F15A24"/>
                </a:solidFill>
              </a:rPr>
              <a:t>Terminali laiendus </a:t>
            </a:r>
            <a:r>
              <a:rPr lang="et-EE" sz="3200" smtClean="0">
                <a:solidFill>
                  <a:srgbClr val="F15A24"/>
                </a:solidFill>
              </a:rPr>
              <a:t>2017 </a:t>
            </a:r>
            <a:br>
              <a:rPr lang="et-EE" sz="3200" smtClean="0">
                <a:solidFill>
                  <a:srgbClr val="F15A24"/>
                </a:solidFill>
              </a:rPr>
            </a:br>
            <a:r>
              <a:rPr lang="et-EE" sz="3200" smtClean="0">
                <a:solidFill>
                  <a:srgbClr val="F15A24"/>
                </a:solidFill>
              </a:rPr>
              <a:t>– </a:t>
            </a:r>
            <a:r>
              <a:rPr lang="et-EE" sz="3200">
                <a:solidFill>
                  <a:srgbClr val="F15A24"/>
                </a:solidFill>
              </a:rPr>
              <a:t>uus VIP ja julgestus</a:t>
            </a:r>
          </a:p>
        </p:txBody>
      </p:sp>
    </p:spTree>
    <p:extLst>
      <p:ext uri="{BB962C8B-B14F-4D97-AF65-F5344CB8AC3E}">
        <p14:creationId xmlns:p14="http://schemas.microsoft.com/office/powerpoint/2010/main" val="37079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2674" y="1475508"/>
            <a:ext cx="3354388" cy="1600200"/>
          </a:xfrm>
        </p:spPr>
        <p:txBody>
          <a:bodyPr/>
          <a:lstStyle/>
          <a:p>
            <a:r>
              <a:rPr lang="et-EE" smtClean="0"/>
              <a:t>Rahvusvahelised lennud S2016</a:t>
            </a:r>
            <a:endParaRPr lang="et-EE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602673" y="3378272"/>
            <a:ext cx="3231572" cy="27932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32 rahvusvahelist sihtkohta</a:t>
            </a:r>
            <a:endParaRPr lang="et-EE" sz="2000" b="0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Sh 11 hooajalist</a:t>
            </a:r>
            <a:endParaRPr lang="et-EE" sz="2000" b="0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Keskmiselt 50 lendu päevas</a:t>
            </a:r>
            <a:endParaRPr lang="et-EE" sz="2000" b="0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61" y="1714500"/>
            <a:ext cx="8583467" cy="4457051"/>
          </a:xfrm>
        </p:spPr>
      </p:pic>
    </p:spTree>
    <p:extLst>
      <p:ext uri="{BB962C8B-B14F-4D97-AF65-F5344CB8AC3E}">
        <p14:creationId xmlns:p14="http://schemas.microsoft.com/office/powerpoint/2010/main" val="25201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761"/>
            <a:ext cx="12384024" cy="7622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291" y="3233394"/>
            <a:ext cx="2168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800">
                <a:solidFill>
                  <a:schemeClr val="bg1"/>
                </a:solidFill>
                <a:latin typeface="Myriad Pro Light" panose="020B0403030403020204" pitchFamily="34" charset="0"/>
                <a:ea typeface="+mj-ea"/>
                <a:cs typeface="+mj-cs"/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24794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46508" y="2487096"/>
            <a:ext cx="4032987" cy="514350"/>
          </a:xfrm>
        </p:spPr>
        <p:txBody>
          <a:bodyPr>
            <a:noAutofit/>
          </a:bodyPr>
          <a:lstStyle/>
          <a:p>
            <a:r>
              <a:rPr lang="et-EE" sz="3200">
                <a:solidFill>
                  <a:srgbClr val="F15A24"/>
                </a:solidFill>
              </a:rPr>
              <a:t>Talvehooaeg </a:t>
            </a:r>
            <a:r>
              <a:rPr lang="et-EE" sz="3200" smtClean="0">
                <a:solidFill>
                  <a:srgbClr val="F15A24"/>
                </a:solidFill>
              </a:rPr>
              <a:t/>
            </a:r>
            <a:br>
              <a:rPr lang="et-EE" sz="3200" smtClean="0">
                <a:solidFill>
                  <a:srgbClr val="F15A24"/>
                </a:solidFill>
              </a:rPr>
            </a:br>
            <a:r>
              <a:rPr lang="et-EE" sz="3200" smtClean="0">
                <a:solidFill>
                  <a:srgbClr val="F15A24"/>
                </a:solidFill>
              </a:rPr>
              <a:t>2016/17</a:t>
            </a:r>
            <a:endParaRPr lang="et-EE" sz="3200">
              <a:solidFill>
                <a:srgbClr val="F15A24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46508" y="3896797"/>
            <a:ext cx="3496443" cy="1849486"/>
          </a:xfrm>
        </p:spPr>
        <p:txBody>
          <a:bodyPr>
            <a:normAutofit lnSpcReduction="10000"/>
          </a:bodyPr>
          <a:lstStyle/>
          <a:p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21 regulaarset rahvusvahelist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sihtkohta</a:t>
            </a:r>
          </a:p>
          <a:p>
            <a:endParaRPr lang="et-EE" sz="24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Keskmiselt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44 </a:t>
            </a: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regulaarlendu iga päev</a:t>
            </a:r>
          </a:p>
          <a:p>
            <a:endParaRPr lang="et-EE" smtClean="0"/>
          </a:p>
          <a:p>
            <a:endParaRPr lang="et-E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66" y="2117558"/>
            <a:ext cx="7976750" cy="41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20670" y="2665698"/>
            <a:ext cx="3606800" cy="36988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Egiptus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Türgi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Pariis nov.2015 (130)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Brüssel 22.03.2016 (32)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Nice 14.07.2016 (86)</a:t>
            </a:r>
          </a:p>
          <a:p>
            <a:endParaRPr lang="et-EE" sz="2400"/>
          </a:p>
          <a:p>
            <a:endParaRPr lang="et-EE" sz="24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644650"/>
            <a:ext cx="10317163" cy="514350"/>
          </a:xfrm>
        </p:spPr>
        <p:txBody>
          <a:bodyPr>
            <a:noAutofit/>
          </a:bodyPr>
          <a:lstStyle/>
          <a:p>
            <a:r>
              <a:rPr lang="et-EE" sz="3200">
                <a:solidFill>
                  <a:srgbClr val="F15A24"/>
                </a:solidFill>
              </a:rPr>
              <a:t>2016 – terrorism vs turism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70" y="2389907"/>
            <a:ext cx="8164530" cy="4195949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602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586847"/>
            <a:ext cx="3031067" cy="1309686"/>
          </a:xfrm>
        </p:spPr>
        <p:txBody>
          <a:bodyPr>
            <a:noAutofit/>
          </a:bodyPr>
          <a:lstStyle/>
          <a:p>
            <a:r>
              <a:rPr lang="et-EE" sz="3200" dirty="0" smtClean="0">
                <a:solidFill>
                  <a:srgbClr val="F15A24"/>
                </a:solidFill>
              </a:rPr>
              <a:t>Õppetunnid</a:t>
            </a:r>
            <a:br>
              <a:rPr lang="et-EE" sz="3200" dirty="0" smtClean="0">
                <a:solidFill>
                  <a:srgbClr val="F15A24"/>
                </a:solidFill>
              </a:rPr>
            </a:br>
            <a:r>
              <a:rPr lang="et-EE" sz="3200" dirty="0" smtClean="0">
                <a:solidFill>
                  <a:srgbClr val="F15A24"/>
                </a:solidFill>
              </a:rPr>
              <a:t>kogukonnale</a:t>
            </a:r>
            <a:endParaRPr lang="et-EE" sz="3200" dirty="0">
              <a:solidFill>
                <a:srgbClr val="F15A2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10247" r="11319" b="13950"/>
          <a:stretch/>
        </p:blipFill>
        <p:spPr>
          <a:xfrm>
            <a:off x="0" y="2489199"/>
            <a:ext cx="7897995" cy="436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197" r="11666" b="8889"/>
          <a:stretch/>
        </p:blipFill>
        <p:spPr>
          <a:xfrm>
            <a:off x="4394198" y="0"/>
            <a:ext cx="7797802" cy="45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33138" y="2210765"/>
            <a:ext cx="4441825" cy="811085"/>
          </a:xfrm>
        </p:spPr>
        <p:txBody>
          <a:bodyPr>
            <a:noAutofit/>
          </a:bodyPr>
          <a:lstStyle/>
          <a:p>
            <a:r>
              <a:rPr lang="et-EE" sz="3200" smtClean="0">
                <a:solidFill>
                  <a:srgbClr val="F15A24"/>
                </a:solidFill>
              </a:rPr>
              <a:t>Lennureisijate arv püsib eelmise aasta tasemel </a:t>
            </a:r>
            <a:endParaRPr lang="et-EE" sz="3200">
              <a:solidFill>
                <a:srgbClr val="F15A24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33139" y="3522659"/>
            <a:ext cx="5073810" cy="1975257"/>
          </a:xfrm>
        </p:spPr>
        <p:txBody>
          <a:bodyPr>
            <a:noAutofit/>
          </a:bodyPr>
          <a:lstStyle/>
          <a:p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Kohtade arv regulaarlendudel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+2%</a:t>
            </a:r>
            <a:endParaRPr lang="et-EE" sz="24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Reisijate arv regulaarlendudel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+3%</a:t>
            </a:r>
            <a:endParaRPr lang="et-EE" sz="24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>
              <a:tabLst>
                <a:tab pos="539750" algn="l"/>
              </a:tabLst>
            </a:pP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	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Keskmine </a:t>
            </a:r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täituvus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69%</a:t>
            </a:r>
          </a:p>
          <a:p>
            <a:r>
              <a:rPr lang="et-EE" sz="24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Tšarterreisijate arv </a:t>
            </a:r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-15%</a:t>
            </a:r>
            <a:endParaRPr lang="et-EE" sz="2400" b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403030403020204" pitchFamily="34" charset="0"/>
            </a:endParaRPr>
          </a:p>
          <a:p>
            <a:pPr lvl="1">
              <a:tabLst>
                <a:tab pos="539750" algn="l"/>
              </a:tabLst>
            </a:pPr>
            <a:r>
              <a:rPr lang="et-EE" smtClean="0">
                <a:solidFill>
                  <a:schemeClr val="tx1"/>
                </a:solidFill>
              </a:rPr>
              <a:t>	Sh Türgi reisijate arv -57%</a:t>
            </a:r>
            <a:endParaRPr lang="et-EE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304069"/>
              </p:ext>
            </p:extLst>
          </p:nvPr>
        </p:nvGraphicFramePr>
        <p:xfrm>
          <a:off x="5407450" y="1592195"/>
          <a:ext cx="6410425" cy="455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-1499017" y="5998725"/>
            <a:ext cx="53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000">
                <a:latin typeface="Myriad Pro Light" panose="020B0403030403020204" pitchFamily="34" charset="0"/>
              </a:rPr>
              <a:t>* andmed jaanuar - oktoober</a:t>
            </a:r>
          </a:p>
        </p:txBody>
      </p:sp>
    </p:spTree>
    <p:extLst>
      <p:ext uri="{BB962C8B-B14F-4D97-AF65-F5344CB8AC3E}">
        <p14:creationId xmlns:p14="http://schemas.microsoft.com/office/powerpoint/2010/main" val="27120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43674450"/>
              </p:ext>
            </p:extLst>
          </p:nvPr>
        </p:nvGraphicFramePr>
        <p:xfrm>
          <a:off x="3698754" y="119422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433139" y="1926559"/>
            <a:ext cx="2767261" cy="181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t-EE" sz="3200" smtClean="0">
                <a:solidFill>
                  <a:srgbClr val="F15A24"/>
                </a:solidFill>
              </a:rPr>
              <a:t>Aasta lõpukuudel kasv kiireneb</a:t>
            </a:r>
            <a:endParaRPr lang="et-EE" sz="3200">
              <a:solidFill>
                <a:srgbClr val="F15A24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33139" y="3768810"/>
            <a:ext cx="2989683" cy="1975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4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See on seotud eelmise aasta madala baastasemega</a:t>
            </a:r>
          </a:p>
        </p:txBody>
      </p:sp>
    </p:spTree>
    <p:extLst>
      <p:ext uri="{BB962C8B-B14F-4D97-AF65-F5344CB8AC3E}">
        <p14:creationId xmlns:p14="http://schemas.microsoft.com/office/powerpoint/2010/main" val="71614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75385" y="2389188"/>
            <a:ext cx="4066440" cy="514350"/>
          </a:xfrm>
        </p:spPr>
        <p:txBody>
          <a:bodyPr>
            <a:normAutofit/>
          </a:bodyPr>
          <a:lstStyle/>
          <a:p>
            <a:r>
              <a:rPr lang="et-EE" sz="2800">
                <a:solidFill>
                  <a:srgbClr val="F15A24"/>
                </a:solidFill>
              </a:rPr>
              <a:t>Väljavaade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75385" y="3157739"/>
            <a:ext cx="3060700" cy="27955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Vaatamata </a:t>
            </a:r>
            <a:r>
              <a:rPr lang="et-EE" sz="20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hooajalisele langusele novembris jääb pakkumine mullusest ca 10% kõrgemaks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403030403020204" pitchFamily="34" charset="0"/>
              </a:rPr>
              <a:t>Samas jätkub madalseis tšarterlendudel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063506"/>
              </p:ext>
            </p:extLst>
          </p:nvPr>
        </p:nvGraphicFramePr>
        <p:xfrm>
          <a:off x="3666225" y="1535502"/>
          <a:ext cx="8335993" cy="542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33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56836950"/>
              </p:ext>
            </p:extLst>
          </p:nvPr>
        </p:nvGraphicFramePr>
        <p:xfrm>
          <a:off x="304800" y="1715316"/>
          <a:ext cx="11800703" cy="496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055929"/>
            <a:ext cx="3836988" cy="1868103"/>
          </a:xfrm>
        </p:spPr>
        <p:txBody>
          <a:bodyPr anchor="b">
            <a:normAutofit/>
          </a:bodyPr>
          <a:lstStyle/>
          <a:p>
            <a:r>
              <a:rPr lang="et-EE" sz="3200" dirty="0" smtClean="0">
                <a:solidFill>
                  <a:srgbClr val="F15A24"/>
                </a:solidFill>
              </a:rPr>
              <a:t>Turu jaotus oktoobris</a:t>
            </a:r>
            <a:endParaRPr lang="et-EE" sz="3200" dirty="0">
              <a:solidFill>
                <a:srgbClr val="F15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ennujaam_synnipev">
      <a:dk1>
        <a:srgbClr val="000000"/>
      </a:dk1>
      <a:lt1>
        <a:sysClr val="window" lastClr="FFFFFF"/>
      </a:lt1>
      <a:dk2>
        <a:srgbClr val="F15A24"/>
      </a:dk2>
      <a:lt2>
        <a:srgbClr val="FFFFFF"/>
      </a:lt2>
      <a:accent1>
        <a:srgbClr val="EC5714"/>
      </a:accent1>
      <a:accent2>
        <a:srgbClr val="FFCF21"/>
      </a:accent2>
      <a:accent3>
        <a:srgbClr val="3F3F3F"/>
      </a:accent3>
      <a:accent4>
        <a:srgbClr val="FFFFFF"/>
      </a:accent4>
      <a:accent5>
        <a:srgbClr val="BFBFBF"/>
      </a:accent5>
      <a:accent6>
        <a:srgbClr val="FF0000"/>
      </a:accent6>
      <a:hlink>
        <a:srgbClr val="C55A11"/>
      </a:hlink>
      <a:folHlink>
        <a:srgbClr val="7F7F7F"/>
      </a:folHlink>
    </a:clrScheme>
    <a:fontScheme name="Lennujaam sünnipäev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ennujaam_synnipev">
      <a:dk1>
        <a:srgbClr val="000000"/>
      </a:dk1>
      <a:lt1>
        <a:sysClr val="window" lastClr="FFFFFF"/>
      </a:lt1>
      <a:dk2>
        <a:srgbClr val="F15A24"/>
      </a:dk2>
      <a:lt2>
        <a:srgbClr val="FFFFFF"/>
      </a:lt2>
      <a:accent1>
        <a:srgbClr val="EC5714"/>
      </a:accent1>
      <a:accent2>
        <a:srgbClr val="FFCF21"/>
      </a:accent2>
      <a:accent3>
        <a:srgbClr val="3F3F3F"/>
      </a:accent3>
      <a:accent4>
        <a:srgbClr val="FFFFFF"/>
      </a:accent4>
      <a:accent5>
        <a:srgbClr val="BFBFBF"/>
      </a:accent5>
      <a:accent6>
        <a:srgbClr val="FF0000"/>
      </a:accent6>
      <a:hlink>
        <a:srgbClr val="C55A11"/>
      </a:hlink>
      <a:folHlink>
        <a:srgbClr val="7F7F7F"/>
      </a:folHlink>
    </a:clrScheme>
    <a:fontScheme name="Lennujaam sünnipäev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401</Words>
  <Application>Microsoft Office PowerPoint</Application>
  <PresentationFormat>Widescreen</PresentationFormat>
  <Paragraphs>104</Paragraphs>
  <Slides>20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Myriad Pro</vt:lpstr>
      <vt:lpstr>Myriad Pro Light</vt:lpstr>
      <vt:lpstr>Times New Roman</vt:lpstr>
      <vt:lpstr>Verdana</vt:lpstr>
      <vt:lpstr>Wingdings</vt:lpstr>
      <vt:lpstr>Office Theme</vt:lpstr>
      <vt:lpstr>1_Office Theme</vt:lpstr>
      <vt:lpstr>AutoCAD Drawing</vt:lpstr>
      <vt:lpstr>Iga lend loeb!</vt:lpstr>
      <vt:lpstr>Rahvusvahelised lennud S2016</vt:lpstr>
      <vt:lpstr>Talvehooaeg  2016/17</vt:lpstr>
      <vt:lpstr>2016 – terrorism vs turism</vt:lpstr>
      <vt:lpstr>Õppetunnid kogukonnale</vt:lpstr>
      <vt:lpstr>Lennureisijate arv püsib eelmise aasta tasemel </vt:lpstr>
      <vt:lpstr>PowerPoint Presentation</vt:lpstr>
      <vt:lpstr>Väljavaade</vt:lpstr>
      <vt:lpstr>Turu jaotus oktoobris</vt:lpstr>
      <vt:lpstr>Mida toob aasta 2017?</vt:lpstr>
      <vt:lpstr>PowerPoint Presentation</vt:lpstr>
      <vt:lpstr>PowerPoint Presentation</vt:lpstr>
      <vt:lpstr>Mis sektorist tuleb kasv?</vt:lpstr>
      <vt:lpstr>Lennujaam investeerib tulevikku</vt:lpstr>
      <vt:lpstr>Lennuliiklusala arendusprojekt 2015 – 2020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Katrin-Annika Poell</dc:creator>
  <cp:lastModifiedBy>Eero Pärgmäe</cp:lastModifiedBy>
  <cp:revision>90</cp:revision>
  <dcterms:modified xsi:type="dcterms:W3CDTF">2016-11-16T14:16:02Z</dcterms:modified>
</cp:coreProperties>
</file>