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6"/>
  </p:notesMasterIdLst>
  <p:sldIdLst>
    <p:sldId id="256" r:id="rId2"/>
    <p:sldId id="274" r:id="rId3"/>
    <p:sldId id="257" r:id="rId4"/>
    <p:sldId id="258" r:id="rId5"/>
    <p:sldId id="259" r:id="rId6"/>
    <p:sldId id="273" r:id="rId7"/>
    <p:sldId id="260" r:id="rId8"/>
    <p:sldId id="261" r:id="rId9"/>
    <p:sldId id="275" r:id="rId10"/>
    <p:sldId id="279" r:id="rId11"/>
    <p:sldId id="262" r:id="rId12"/>
    <p:sldId id="276" r:id="rId13"/>
    <p:sldId id="263" r:id="rId14"/>
    <p:sldId id="264" r:id="rId15"/>
    <p:sldId id="265" r:id="rId16"/>
    <p:sldId id="266" r:id="rId17"/>
    <p:sldId id="271" r:id="rId18"/>
    <p:sldId id="272" r:id="rId19"/>
    <p:sldId id="267" r:id="rId20"/>
    <p:sldId id="268" r:id="rId21"/>
    <p:sldId id="269" r:id="rId22"/>
    <p:sldId id="277" r:id="rId23"/>
    <p:sldId id="278" r:id="rId24"/>
    <p:sldId id="27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4" d="100"/>
          <a:sy n="84" d="100"/>
        </p:scale>
        <p:origin x="6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3CF8E3-A148-499E-BA5F-0FE8152BFE07}" type="datetimeFigureOut">
              <a:rPr lang="et-EE" smtClean="0"/>
              <a:t>14.11.2017</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7876D-1AD1-4028-87CF-A8A0C23B4D21}" type="slidenum">
              <a:rPr lang="et-EE" smtClean="0"/>
              <a:t>‹#›</a:t>
            </a:fld>
            <a:endParaRPr lang="et-EE"/>
          </a:p>
        </p:txBody>
      </p:sp>
    </p:spTree>
    <p:extLst>
      <p:ext uri="{BB962C8B-B14F-4D97-AF65-F5344CB8AC3E}">
        <p14:creationId xmlns:p14="http://schemas.microsoft.com/office/powerpoint/2010/main" val="3884261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Tutvustus, Euroopa Parlamendi poolt 2016 aasta 14 aprillil heaks</a:t>
            </a:r>
            <a:r>
              <a:rPr lang="et-EE" baseline="0" dirty="0" smtClean="0"/>
              <a:t> kiidetud Isikuandmete kaitse </a:t>
            </a:r>
            <a:r>
              <a:rPr lang="et-EE" baseline="0" dirty="0" err="1" smtClean="0"/>
              <a:t>üldmäärus</a:t>
            </a:r>
            <a:r>
              <a:rPr lang="et-EE" baseline="0" dirty="0" smtClean="0"/>
              <a:t>.</a:t>
            </a:r>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1</a:t>
            </a:fld>
            <a:endParaRPr lang="et-EE"/>
          </a:p>
        </p:txBody>
      </p:sp>
    </p:spTree>
    <p:extLst>
      <p:ext uri="{BB962C8B-B14F-4D97-AF65-F5344CB8AC3E}">
        <p14:creationId xmlns:p14="http://schemas.microsoft.com/office/powerpoint/2010/main" val="1596552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Kasutaja eraelu puhul – tuleb hoida andmed kasutajakesksed.</a:t>
            </a:r>
          </a:p>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18</a:t>
            </a:fld>
            <a:endParaRPr lang="et-EE"/>
          </a:p>
        </p:txBody>
      </p:sp>
    </p:spTree>
    <p:extLst>
      <p:ext uri="{BB962C8B-B14F-4D97-AF65-F5344CB8AC3E}">
        <p14:creationId xmlns:p14="http://schemas.microsoft.com/office/powerpoint/2010/main" val="356470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Kuna</a:t>
            </a:r>
            <a:r>
              <a:rPr lang="et-EE" baseline="0" dirty="0" smtClean="0"/>
              <a:t> tegemist kogu avaliku sektori ja (justki) osa erasektori puudutava otsekohalduva regulatsiooniga, panin ritta mõned tähtsamad põhimõtted. </a:t>
            </a:r>
          </a:p>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3</a:t>
            </a:fld>
            <a:endParaRPr lang="et-EE"/>
          </a:p>
        </p:txBody>
      </p:sp>
    </p:spTree>
    <p:extLst>
      <p:ext uri="{BB962C8B-B14F-4D97-AF65-F5344CB8AC3E}">
        <p14:creationId xmlns:p14="http://schemas.microsoft.com/office/powerpoint/2010/main" val="3224603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Andmete töötlemiseks peab olema mingi seaduslik alus. </a:t>
            </a:r>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4</a:t>
            </a:fld>
            <a:endParaRPr lang="et-EE"/>
          </a:p>
        </p:txBody>
      </p:sp>
    </p:spTree>
    <p:extLst>
      <p:ext uri="{BB962C8B-B14F-4D97-AF65-F5344CB8AC3E}">
        <p14:creationId xmlns:p14="http://schemas.microsoft.com/office/powerpoint/2010/main" val="293994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Selgus, läbipaistvus ja täpsus mh andmete iseloomus, liikumises, neid </a:t>
            </a:r>
            <a:r>
              <a:rPr lang="et-EE" dirty="0" err="1" smtClean="0"/>
              <a:t>käitlevates</a:t>
            </a:r>
            <a:r>
              <a:rPr lang="et-EE" dirty="0" smtClean="0"/>
              <a:t> isikutes, andmega tehtavates operatsioonides, andmete hoiutingimustes, turvameetmetes ning kolmandatele isikutele andmise puhul nendest ettevaatusabinõudest, millised on kasutusele võetud, et kolmandad isikud nende andmetega seotud andmekaitsealaseid norme ei rikuks.</a:t>
            </a:r>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s</a:t>
            </a:r>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5</a:t>
            </a:fld>
            <a:endParaRPr lang="et-EE"/>
          </a:p>
        </p:txBody>
      </p:sp>
    </p:spTree>
    <p:extLst>
      <p:ext uri="{BB962C8B-B14F-4D97-AF65-F5344CB8AC3E}">
        <p14:creationId xmlns:p14="http://schemas.microsoft.com/office/powerpoint/2010/main" val="2712330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Kui</a:t>
            </a:r>
            <a:r>
              <a:rPr lang="et-EE" baseline="0" dirty="0" smtClean="0"/>
              <a:t> nullist siis ülevalt alla,  </a:t>
            </a:r>
            <a:r>
              <a:rPr lang="et-EE" baseline="0" dirty="0" err="1" smtClean="0"/>
              <a:t>üldmäärus</a:t>
            </a:r>
            <a:r>
              <a:rPr lang="et-EE" baseline="0" dirty="0" smtClean="0"/>
              <a:t> näeb ette ka teatavat võimalust reeglistiku koondamiseks. </a:t>
            </a:r>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6</a:t>
            </a:fld>
            <a:endParaRPr lang="et-EE"/>
          </a:p>
        </p:txBody>
      </p:sp>
    </p:spTree>
    <p:extLst>
      <p:ext uri="{BB962C8B-B14F-4D97-AF65-F5344CB8AC3E}">
        <p14:creationId xmlns:p14="http://schemas.microsoft.com/office/powerpoint/2010/main" val="3646091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dirty="0" smtClean="0"/>
              <a:t>1. kas on sedavõrd palju andmeid vaja lepingu täitmiseks? 2. kas andmeid on vaja hoida sedavõrd kaua? 3. ka selle</a:t>
            </a:r>
            <a:r>
              <a:rPr lang="et-EE" sz="1200" baseline="0" dirty="0" smtClean="0"/>
              <a:t> teenuse osutamiseks on vaja sedavõrd palju andmeid töödelda? 4. kas vastab tegelikule eesmärgile?</a:t>
            </a:r>
            <a:endParaRPr lang="et-EE" sz="1200" dirty="0" smtClean="0"/>
          </a:p>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7</a:t>
            </a:fld>
            <a:endParaRPr lang="et-EE"/>
          </a:p>
        </p:txBody>
      </p:sp>
    </p:spTree>
    <p:extLst>
      <p:ext uri="{BB962C8B-B14F-4D97-AF65-F5344CB8AC3E}">
        <p14:creationId xmlns:p14="http://schemas.microsoft.com/office/powerpoint/2010/main" val="410178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8</a:t>
            </a:fld>
            <a:endParaRPr lang="et-EE"/>
          </a:p>
        </p:txBody>
      </p:sp>
    </p:spTree>
    <p:extLst>
      <p:ext uri="{BB962C8B-B14F-4D97-AF65-F5344CB8AC3E}">
        <p14:creationId xmlns:p14="http://schemas.microsoft.com/office/powerpoint/2010/main" val="2923691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smtClean="0"/>
              <a:t>1. Dokument kus on hinnatud ja analüüsitud, milliseid isikuandmeid ja milliste vahenditega ettevõte tegevuse eesmärkide täitmiseks töötleb ning kas ja milliseid organisatsioonilisi, füüsilisi ja infotehnilisi turvameetmeid rakendab.  2. Mõjuhinnang on oluline tööriist, mis annab organisatsiooniülese teadmise andmetöötlustoimingutest </a:t>
            </a:r>
            <a:r>
              <a:rPr lang="et-EE" b="1" u="sng" dirty="0" smtClean="0"/>
              <a:t>tervikuna</a:t>
            </a:r>
            <a:r>
              <a:rPr lang="et-EE" dirty="0" smtClean="0"/>
              <a:t>. See võimaldab </a:t>
            </a:r>
            <a:r>
              <a:rPr lang="et-EE" dirty="0" err="1" smtClean="0"/>
              <a:t>AKI`l</a:t>
            </a:r>
            <a:r>
              <a:rPr lang="et-EE" dirty="0" smtClean="0"/>
              <a:t>  hinnata, kas andmete kaitseks rakendatavad asjakohased meetmed on piisavad, et üksikisikule tekkivat võimalikku kõrget privaatsusriivet leevendada vastuvõetavale tasemele.</a:t>
            </a:r>
          </a:p>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14</a:t>
            </a:fld>
            <a:endParaRPr lang="et-EE"/>
          </a:p>
        </p:txBody>
      </p:sp>
    </p:spTree>
    <p:extLst>
      <p:ext uri="{BB962C8B-B14F-4D97-AF65-F5344CB8AC3E}">
        <p14:creationId xmlns:p14="http://schemas.microsoft.com/office/powerpoint/2010/main" val="186819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Mõned teist tunnevad ära ehk meie küsimustikule</a:t>
            </a:r>
            <a:r>
              <a:rPr lang="et-EE" baseline="0" dirty="0" smtClean="0"/>
              <a:t> saadetud vastusest teatavad seosed selle loeteluga…</a:t>
            </a:r>
          </a:p>
          <a:p>
            <a:endParaRPr lang="et-EE" dirty="0"/>
          </a:p>
        </p:txBody>
      </p:sp>
      <p:sp>
        <p:nvSpPr>
          <p:cNvPr id="4" name="Slaidinumbri kohatäide 3"/>
          <p:cNvSpPr>
            <a:spLocks noGrp="1"/>
          </p:cNvSpPr>
          <p:nvPr>
            <p:ph type="sldNum" sz="quarter" idx="10"/>
          </p:nvPr>
        </p:nvSpPr>
        <p:spPr/>
        <p:txBody>
          <a:bodyPr/>
          <a:lstStyle/>
          <a:p>
            <a:fld id="{D0E7876D-1AD1-4028-87CF-A8A0C23B4D21}" type="slidenum">
              <a:rPr lang="et-EE" smtClean="0"/>
              <a:t>15</a:t>
            </a:fld>
            <a:endParaRPr lang="et-EE"/>
          </a:p>
        </p:txBody>
      </p:sp>
    </p:spTree>
    <p:extLst>
      <p:ext uri="{BB962C8B-B14F-4D97-AF65-F5344CB8AC3E}">
        <p14:creationId xmlns:p14="http://schemas.microsoft.com/office/powerpoint/2010/main" val="371105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smtClean="0"/>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300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48A87A34-81AB-432B-8DAE-1953F412C126}"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443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48A87A34-81AB-432B-8DAE-1953F412C126}" type="datetimeFigureOut">
              <a:rPr lang="en-US" smtClean="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3372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smtClean="0"/>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22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6331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smtClean="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3558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998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471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smtClean="0"/>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423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098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228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145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526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311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smtClean="0"/>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0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412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11/14/2017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87890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ki.ee/et/andmekaitse-reform/" TargetMode="External"/><Relationship Id="rId2" Type="http://schemas.openxmlformats.org/officeDocument/2006/relationships/hyperlink" Target="http://eur-lex.europa.eu/legal-content/ET/TXT/HTML/?uri=CELEX:32016R0679&amp;from=ET" TargetMode="External"/><Relationship Id="rId1" Type="http://schemas.openxmlformats.org/officeDocument/2006/relationships/slideLayout" Target="../slideLayouts/slideLayout2.xml"/><Relationship Id="rId5" Type="http://schemas.openxmlformats.org/officeDocument/2006/relationships/hyperlink" Target="https://www.vahtiohje.fi/c/document_library/get_file?uuid=c97ee414-1fc0-4a91-969c-2ef0657605d1&amp;groupId=10128" TargetMode="External"/><Relationship Id="rId4" Type="http://schemas.openxmlformats.org/officeDocument/2006/relationships/hyperlink" Target="http://ec.europa.eu/newsroom/just/item-detail.cfm?item_id=50083"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mailto:riho@lepitaja.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133856" y="813816"/>
            <a:ext cx="10082783" cy="3115689"/>
          </a:xfrm>
        </p:spPr>
        <p:txBody>
          <a:bodyPr>
            <a:normAutofit/>
          </a:bodyPr>
          <a:lstStyle/>
          <a:p>
            <a:pPr algn="ctr"/>
            <a:r>
              <a:rPr lang="et-EE" dirty="0" smtClean="0"/>
              <a:t>Uus </a:t>
            </a:r>
            <a:r>
              <a:rPr lang="et-EE" dirty="0" smtClean="0"/>
              <a:t>Andmekaitse </a:t>
            </a:r>
            <a:r>
              <a:rPr lang="et-EE" dirty="0" smtClean="0"/>
              <a:t>Üldmäärus.</a:t>
            </a:r>
            <a:br>
              <a:rPr lang="et-EE" dirty="0" smtClean="0"/>
            </a:br>
            <a:r>
              <a:rPr lang="et-EE" dirty="0" smtClean="0"/>
              <a:t/>
            </a:r>
            <a:br>
              <a:rPr lang="et-EE" dirty="0" smtClean="0"/>
            </a:br>
            <a:r>
              <a:rPr lang="et-EE" dirty="0" smtClean="0"/>
              <a:t>Reisiettevõtjate aspekt.</a:t>
            </a:r>
            <a:endParaRPr lang="et-EE" dirty="0"/>
          </a:p>
        </p:txBody>
      </p:sp>
      <p:sp>
        <p:nvSpPr>
          <p:cNvPr id="3" name="Alapealkiri 2"/>
          <p:cNvSpPr>
            <a:spLocks noGrp="1"/>
          </p:cNvSpPr>
          <p:nvPr>
            <p:ph type="subTitle" idx="1"/>
          </p:nvPr>
        </p:nvSpPr>
        <p:spPr>
          <a:xfrm>
            <a:off x="1664208" y="4663440"/>
            <a:ext cx="9464040" cy="2121408"/>
          </a:xfrm>
        </p:spPr>
        <p:txBody>
          <a:bodyPr>
            <a:normAutofit/>
          </a:bodyPr>
          <a:lstStyle/>
          <a:p>
            <a:pPr algn="ctr"/>
            <a:r>
              <a:rPr lang="et-EE" sz="2100" dirty="0" smtClean="0"/>
              <a:t>Eesti Turismifirmade Liit</a:t>
            </a:r>
            <a:r>
              <a:rPr lang="et-EE" sz="2100" dirty="0" smtClean="0"/>
              <a:t> </a:t>
            </a:r>
          </a:p>
          <a:p>
            <a:pPr algn="ctr"/>
            <a:r>
              <a:rPr lang="et-EE" sz="2100" dirty="0"/>
              <a:t>16.11.2017</a:t>
            </a:r>
          </a:p>
          <a:p>
            <a:pPr algn="r"/>
            <a:endParaRPr lang="et-EE" dirty="0" smtClean="0"/>
          </a:p>
          <a:p>
            <a:pPr algn="r"/>
            <a:r>
              <a:rPr lang="et-EE" dirty="0" smtClean="0"/>
              <a:t>Riho </a:t>
            </a:r>
            <a:r>
              <a:rPr lang="et-EE" dirty="0" err="1" smtClean="0"/>
              <a:t>Friedrichs</a:t>
            </a:r>
            <a:endParaRPr lang="et-EE" dirty="0" smtClean="0"/>
          </a:p>
          <a:p>
            <a:pPr algn="r"/>
            <a:r>
              <a:rPr lang="et-EE" dirty="0" smtClean="0"/>
              <a:t>OÜ </a:t>
            </a:r>
            <a:r>
              <a:rPr lang="et-EE" dirty="0" err="1" smtClean="0"/>
              <a:t>Ratio</a:t>
            </a:r>
            <a:r>
              <a:rPr lang="et-EE" dirty="0" smtClean="0"/>
              <a:t> </a:t>
            </a:r>
            <a:r>
              <a:rPr lang="et-EE" dirty="0" err="1" smtClean="0"/>
              <a:t>Legis</a:t>
            </a:r>
            <a:r>
              <a:rPr lang="et-EE" dirty="0" smtClean="0"/>
              <a:t> </a:t>
            </a:r>
          </a:p>
        </p:txBody>
      </p:sp>
    </p:spTree>
    <p:extLst>
      <p:ext uri="{BB962C8B-B14F-4D97-AF65-F5344CB8AC3E}">
        <p14:creationId xmlns:p14="http://schemas.microsoft.com/office/powerpoint/2010/main" val="3196881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Autofit/>
          </a:bodyPr>
          <a:lstStyle/>
          <a:p>
            <a:r>
              <a:rPr lang="et-EE" sz="4400" dirty="0"/>
              <a:t>Eraldi turvalisusest lepingupartnerite puhul </a:t>
            </a:r>
            <a:r>
              <a:rPr lang="et-EE" sz="4400" dirty="0" smtClean="0"/>
              <a:t>II</a:t>
            </a:r>
            <a:endParaRPr lang="et-EE" sz="4400" dirty="0"/>
          </a:p>
        </p:txBody>
      </p:sp>
      <p:sp>
        <p:nvSpPr>
          <p:cNvPr id="3" name="Sisu kohatäide 2"/>
          <p:cNvSpPr>
            <a:spLocks noGrp="1"/>
          </p:cNvSpPr>
          <p:nvPr>
            <p:ph idx="1"/>
          </p:nvPr>
        </p:nvSpPr>
        <p:spPr>
          <a:xfrm>
            <a:off x="2304288" y="2743200"/>
            <a:ext cx="9200324" cy="3611880"/>
          </a:xfrm>
        </p:spPr>
        <p:txBody>
          <a:bodyPr>
            <a:normAutofit/>
          </a:bodyPr>
          <a:lstStyle/>
          <a:p>
            <a:r>
              <a:rPr lang="et-EE" sz="3200" dirty="0" smtClean="0"/>
              <a:t>Vaba edastamise võimaluse puudumisel vajalik :</a:t>
            </a:r>
          </a:p>
          <a:p>
            <a:pPr marL="0" indent="0">
              <a:buNone/>
            </a:pPr>
            <a:endParaRPr lang="et-EE" sz="3200" dirty="0"/>
          </a:p>
          <a:p>
            <a:pPr>
              <a:buAutoNum type="alphaLcParenR"/>
            </a:pPr>
            <a:r>
              <a:rPr lang="et-EE" sz="3200" dirty="0" smtClean="0"/>
              <a:t> regulatsioon </a:t>
            </a:r>
            <a:r>
              <a:rPr lang="et-EE" sz="3200" dirty="0"/>
              <a:t>lepingus või </a:t>
            </a:r>
          </a:p>
          <a:p>
            <a:pPr>
              <a:buAutoNum type="alphaLcParenR"/>
            </a:pPr>
            <a:r>
              <a:rPr lang="et-EE" sz="3200" dirty="0" smtClean="0"/>
              <a:t> </a:t>
            </a:r>
            <a:r>
              <a:rPr lang="et-EE" sz="3200" dirty="0"/>
              <a:t>andmesubjekti nõusolek andmete edastamiseks </a:t>
            </a:r>
          </a:p>
          <a:p>
            <a:endParaRPr lang="et-EE" dirty="0"/>
          </a:p>
        </p:txBody>
      </p:sp>
    </p:spTree>
    <p:extLst>
      <p:ext uri="{BB962C8B-B14F-4D97-AF65-F5344CB8AC3E}">
        <p14:creationId xmlns:p14="http://schemas.microsoft.com/office/powerpoint/2010/main" val="1067479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Andmesubjekti õigused</a:t>
            </a:r>
            <a:endParaRPr lang="et-EE" dirty="0"/>
          </a:p>
        </p:txBody>
      </p:sp>
      <p:sp>
        <p:nvSpPr>
          <p:cNvPr id="3" name="Sisu kohatäide 2"/>
          <p:cNvSpPr>
            <a:spLocks noGrp="1"/>
          </p:cNvSpPr>
          <p:nvPr>
            <p:ph idx="1"/>
          </p:nvPr>
        </p:nvSpPr>
        <p:spPr>
          <a:xfrm>
            <a:off x="1380744" y="1289304"/>
            <a:ext cx="9666667" cy="5916168"/>
          </a:xfrm>
        </p:spPr>
        <p:txBody>
          <a:bodyPr>
            <a:normAutofit lnSpcReduction="10000"/>
          </a:bodyPr>
          <a:lstStyle/>
          <a:p>
            <a:r>
              <a:rPr lang="et-EE" sz="2400" dirty="0" smtClean="0"/>
              <a:t>ÕIGUS TEABELE - ise saada tasuta teavet (eesmärk, andmete liigid, vastuvõtjad säilitamise aeg, kaebamise võimalus jms) ja olla teavitatud</a:t>
            </a:r>
          </a:p>
          <a:p>
            <a:r>
              <a:rPr lang="et-EE" sz="2400" dirty="0" smtClean="0"/>
              <a:t>ÕIGUS OLLA UNUSTATUD(ajafaktor)</a:t>
            </a:r>
          </a:p>
          <a:p>
            <a:r>
              <a:rPr lang="et-EE" sz="2400" dirty="0" smtClean="0"/>
              <a:t>ÕIGUS ANDMETE PARANDAMISELE (ebaõige, mittetäielik) </a:t>
            </a:r>
          </a:p>
          <a:p>
            <a:r>
              <a:rPr lang="et-EE" sz="2400" dirty="0" smtClean="0"/>
              <a:t>ÕIGUS ANDMETE ÜLEANDMISELE (struktureeritus, levinud </a:t>
            </a:r>
            <a:r>
              <a:rPr lang="et-EE" sz="2400" dirty="0"/>
              <a:t>v</a:t>
            </a:r>
            <a:r>
              <a:rPr lang="et-EE" sz="2400" dirty="0" smtClean="0"/>
              <a:t>orming, masinloetav)</a:t>
            </a:r>
          </a:p>
          <a:p>
            <a:r>
              <a:rPr lang="et-EE" sz="2400" dirty="0" smtClean="0"/>
              <a:t>ÕIGUS TÖÖTLEMISE PIIRAMISELE (õigsus, ebaseaduslikkus, vajalikkus)</a:t>
            </a:r>
          </a:p>
          <a:p>
            <a:r>
              <a:rPr lang="et-EE" sz="2400" dirty="0" smtClean="0"/>
              <a:t>ÕIGUS VASTUVÄITELE (tagajärg - peatab andmete töötlemise õiguse v.a. õigusnõuded või ülekaalukas põhjus)</a:t>
            </a:r>
          </a:p>
          <a:p>
            <a:r>
              <a:rPr lang="et-EE" sz="2400" dirty="0" smtClean="0"/>
              <a:t>ÕIGUS NÕUSOLEKU TAGASIVÕTMISELE</a:t>
            </a:r>
          </a:p>
          <a:p>
            <a:r>
              <a:rPr lang="et-EE" sz="2400" dirty="0" smtClean="0"/>
              <a:t>ÕIGUS AUTOMATISEERITUD TÖÖTLUSEL PÕHINEVA OTSUSE TEGEMISE KEELAMISELE</a:t>
            </a:r>
            <a:endParaRPr lang="et-EE" sz="2000" dirty="0" smtClean="0"/>
          </a:p>
          <a:p>
            <a:endParaRPr lang="et-EE" dirty="0"/>
          </a:p>
        </p:txBody>
      </p:sp>
    </p:spTree>
    <p:extLst>
      <p:ext uri="{BB962C8B-B14F-4D97-AF65-F5344CB8AC3E}">
        <p14:creationId xmlns:p14="http://schemas.microsoft.com/office/powerpoint/2010/main" val="2286104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Andmekaitsespetsialist (DPO)</a:t>
            </a:r>
            <a:endParaRPr lang="et-EE" dirty="0"/>
          </a:p>
        </p:txBody>
      </p:sp>
      <p:sp>
        <p:nvSpPr>
          <p:cNvPr id="3" name="Sisu kohatäide 2"/>
          <p:cNvSpPr>
            <a:spLocks noGrp="1"/>
          </p:cNvSpPr>
          <p:nvPr>
            <p:ph idx="1"/>
          </p:nvPr>
        </p:nvSpPr>
        <p:spPr>
          <a:xfrm>
            <a:off x="1197864" y="1472184"/>
            <a:ext cx="10306748" cy="5148072"/>
          </a:xfrm>
        </p:spPr>
        <p:txBody>
          <a:bodyPr>
            <a:noAutofit/>
          </a:bodyPr>
          <a:lstStyle/>
          <a:p>
            <a:r>
              <a:rPr lang="et-EE" sz="2800" dirty="0" smtClean="0"/>
              <a:t>Kohustuslik, kui põhitegevus </a:t>
            </a:r>
            <a:r>
              <a:rPr lang="et-EE" sz="2800" dirty="0"/>
              <a:t>on </a:t>
            </a:r>
            <a:r>
              <a:rPr lang="et-EE" sz="2800" b="1" u="sng" dirty="0"/>
              <a:t>ulatuslik</a:t>
            </a:r>
            <a:r>
              <a:rPr lang="et-EE" sz="2800" dirty="0"/>
              <a:t>, </a:t>
            </a:r>
            <a:r>
              <a:rPr lang="et-EE" sz="2800" b="1" u="sng" dirty="0"/>
              <a:t>korrapärane</a:t>
            </a:r>
            <a:r>
              <a:rPr lang="et-EE" sz="2800" dirty="0"/>
              <a:t>, </a:t>
            </a:r>
            <a:r>
              <a:rPr lang="et-EE" sz="2800" b="1" u="sng" dirty="0"/>
              <a:t>süstemaatiline</a:t>
            </a:r>
            <a:r>
              <a:rPr lang="et-EE" sz="2800" dirty="0"/>
              <a:t> </a:t>
            </a:r>
            <a:r>
              <a:rPr lang="et-EE" sz="2800" b="1" u="sng" dirty="0"/>
              <a:t>jälgimine</a:t>
            </a:r>
            <a:r>
              <a:rPr lang="et-EE" sz="2800" dirty="0"/>
              <a:t> </a:t>
            </a:r>
          </a:p>
          <a:p>
            <a:r>
              <a:rPr lang="et-EE" sz="2800" dirty="0"/>
              <a:t>S</a:t>
            </a:r>
            <a:r>
              <a:rPr lang="et-EE" sz="2800" dirty="0" smtClean="0"/>
              <a:t>iin </a:t>
            </a:r>
            <a:r>
              <a:rPr lang="et-EE" sz="2800" dirty="0"/>
              <a:t>põhitegevus ei ole </a:t>
            </a:r>
            <a:r>
              <a:rPr lang="et-EE" sz="2800" dirty="0" smtClean="0"/>
              <a:t>põhitegevus, vaid võtmetegevus</a:t>
            </a:r>
            <a:r>
              <a:rPr lang="et-EE" sz="2800" dirty="0"/>
              <a:t>, milleta ei saa igapäevaseid tegevuseesmärke </a:t>
            </a:r>
            <a:r>
              <a:rPr lang="et-EE" sz="2800" dirty="0" smtClean="0"/>
              <a:t>täita.</a:t>
            </a:r>
          </a:p>
          <a:p>
            <a:r>
              <a:rPr lang="et-EE" sz="2800" dirty="0" smtClean="0"/>
              <a:t>AKI </a:t>
            </a:r>
            <a:r>
              <a:rPr lang="et-EE" sz="2800" dirty="0"/>
              <a:t>internetilehel selliste tegevusaladena – mh </a:t>
            </a:r>
            <a:r>
              <a:rPr lang="et-EE" sz="2800" b="1" dirty="0"/>
              <a:t>otseturustus</a:t>
            </a:r>
            <a:r>
              <a:rPr lang="et-EE" sz="2800" dirty="0"/>
              <a:t>, </a:t>
            </a:r>
            <a:r>
              <a:rPr lang="et-EE" sz="2800" b="1" dirty="0"/>
              <a:t>kindlustustoote jaoks riski hindamine</a:t>
            </a:r>
            <a:r>
              <a:rPr lang="et-EE" sz="2800" dirty="0"/>
              <a:t>, </a:t>
            </a:r>
            <a:r>
              <a:rPr lang="et-EE" sz="2800" b="1" dirty="0" smtClean="0"/>
              <a:t>lojaalsusprogrammid</a:t>
            </a:r>
            <a:endParaRPr lang="et-EE" sz="2800" dirty="0" smtClean="0"/>
          </a:p>
          <a:p>
            <a:r>
              <a:rPr lang="et-EE" sz="2800" dirty="0" smtClean="0"/>
              <a:t>….aga </a:t>
            </a:r>
            <a:r>
              <a:rPr lang="et-EE" sz="2800" dirty="0"/>
              <a:t>ka eriliiki andmed nt </a:t>
            </a:r>
            <a:r>
              <a:rPr lang="et-EE" sz="2800" b="1" dirty="0" smtClean="0"/>
              <a:t>terviseandmete </a:t>
            </a:r>
            <a:r>
              <a:rPr lang="et-EE" sz="2800" b="1" dirty="0" smtClean="0"/>
              <a:t>töötlemine</a:t>
            </a:r>
          </a:p>
          <a:p>
            <a:r>
              <a:rPr lang="et-EE" sz="2800" dirty="0"/>
              <a:t>T</a:t>
            </a:r>
            <a:r>
              <a:rPr lang="et-EE" sz="2800" dirty="0" smtClean="0"/>
              <a:t>öötajate </a:t>
            </a:r>
            <a:r>
              <a:rPr lang="et-EE" sz="2800" dirty="0" smtClean="0"/>
              <a:t>jälgimine (nt </a:t>
            </a:r>
            <a:r>
              <a:rPr lang="et-EE" sz="2800" b="1" dirty="0" smtClean="0"/>
              <a:t>uksekaardid</a:t>
            </a:r>
            <a:r>
              <a:rPr lang="et-EE" sz="2800" dirty="0" smtClean="0"/>
              <a:t>!)</a:t>
            </a:r>
            <a:endParaRPr lang="et-EE" sz="2800" dirty="0"/>
          </a:p>
        </p:txBody>
      </p:sp>
    </p:spTree>
    <p:extLst>
      <p:ext uri="{BB962C8B-B14F-4D97-AF65-F5344CB8AC3E}">
        <p14:creationId xmlns:p14="http://schemas.microsoft.com/office/powerpoint/2010/main" val="816204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609345" y="585216"/>
            <a:ext cx="9895268" cy="1319784"/>
          </a:xfrm>
        </p:spPr>
        <p:txBody>
          <a:bodyPr>
            <a:noAutofit/>
          </a:bodyPr>
          <a:lstStyle/>
          <a:p>
            <a:pPr algn="ctr"/>
            <a:r>
              <a:rPr lang="et-EE" dirty="0" smtClean="0"/>
              <a:t>Andmekaitsespetsialist</a:t>
            </a:r>
            <a:r>
              <a:rPr lang="et-EE" dirty="0"/>
              <a:t> </a:t>
            </a:r>
            <a:r>
              <a:rPr lang="et-EE" dirty="0" smtClean="0"/>
              <a:t>?</a:t>
            </a:r>
            <a:endParaRPr lang="et-EE" dirty="0"/>
          </a:p>
        </p:txBody>
      </p:sp>
      <p:sp>
        <p:nvSpPr>
          <p:cNvPr id="3" name="Sisu kohatäide 2"/>
          <p:cNvSpPr>
            <a:spLocks noGrp="1"/>
          </p:cNvSpPr>
          <p:nvPr>
            <p:ph idx="1"/>
          </p:nvPr>
        </p:nvSpPr>
        <p:spPr>
          <a:xfrm>
            <a:off x="1362456" y="1261872"/>
            <a:ext cx="9684955" cy="5529697"/>
          </a:xfrm>
        </p:spPr>
        <p:txBody>
          <a:bodyPr>
            <a:noAutofit/>
          </a:bodyPr>
          <a:lstStyle/>
          <a:p>
            <a:r>
              <a:rPr lang="et-EE" sz="3200" dirty="0"/>
              <a:t>Töötaja, osakond või sisse ostetud teenus</a:t>
            </a:r>
          </a:p>
          <a:p>
            <a:r>
              <a:rPr lang="et-EE" sz="3200" dirty="0" smtClean="0"/>
              <a:t>Kontaktisik</a:t>
            </a:r>
            <a:endParaRPr lang="et-EE" sz="3200" dirty="0" smtClean="0"/>
          </a:p>
          <a:p>
            <a:r>
              <a:rPr lang="et-EE" sz="3200" dirty="0" smtClean="0"/>
              <a:t>Sõltumatu </a:t>
            </a:r>
          </a:p>
          <a:p>
            <a:r>
              <a:rPr lang="et-EE" sz="3200" dirty="0" smtClean="0"/>
              <a:t>Ei </a:t>
            </a:r>
            <a:r>
              <a:rPr lang="et-EE" sz="3200" dirty="0" smtClean="0"/>
              <a:t>vastuta </a:t>
            </a:r>
          </a:p>
          <a:p>
            <a:r>
              <a:rPr lang="et-EE" sz="3200" dirty="0"/>
              <a:t>E</a:t>
            </a:r>
            <a:r>
              <a:rPr lang="et-EE" sz="3200" dirty="0" smtClean="0"/>
              <a:t>i tohi mõjutada ega karistada</a:t>
            </a:r>
            <a:endParaRPr lang="et-EE" sz="3200" dirty="0"/>
          </a:p>
          <a:p>
            <a:r>
              <a:rPr lang="et-EE" sz="3200" dirty="0" smtClean="0"/>
              <a:t>Tingimusteta ligipääs ja kaasatus</a:t>
            </a:r>
          </a:p>
          <a:p>
            <a:r>
              <a:rPr lang="et-EE" sz="3200" dirty="0" smtClean="0"/>
              <a:t>Koolitab personali</a:t>
            </a:r>
          </a:p>
          <a:p>
            <a:r>
              <a:rPr lang="et-EE" sz="3200" dirty="0" smtClean="0"/>
              <a:t>Konfidentsiaalsuskohustus</a:t>
            </a:r>
          </a:p>
          <a:p>
            <a:r>
              <a:rPr lang="et-EE" sz="3200" dirty="0" smtClean="0"/>
              <a:t>Ei tee kõike</a:t>
            </a:r>
            <a:endParaRPr lang="et-EE" sz="3200" dirty="0"/>
          </a:p>
        </p:txBody>
      </p:sp>
    </p:spTree>
    <p:extLst>
      <p:ext uri="{BB962C8B-B14F-4D97-AF65-F5344CB8AC3E}">
        <p14:creationId xmlns:p14="http://schemas.microsoft.com/office/powerpoint/2010/main" val="3537658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MÕJUHINNANG</a:t>
            </a:r>
            <a:r>
              <a:rPr lang="et-EE" dirty="0"/>
              <a:t> </a:t>
            </a:r>
            <a:r>
              <a:rPr lang="et-EE" dirty="0" smtClean="0"/>
              <a:t>?</a:t>
            </a:r>
            <a:endParaRPr lang="et-EE" dirty="0"/>
          </a:p>
        </p:txBody>
      </p:sp>
      <p:sp>
        <p:nvSpPr>
          <p:cNvPr id="3" name="Sisu kohatäide 2"/>
          <p:cNvSpPr>
            <a:spLocks noGrp="1"/>
          </p:cNvSpPr>
          <p:nvPr>
            <p:ph idx="1"/>
          </p:nvPr>
        </p:nvSpPr>
        <p:spPr>
          <a:xfrm>
            <a:off x="1764792" y="2386584"/>
            <a:ext cx="9739820" cy="3524638"/>
          </a:xfrm>
        </p:spPr>
        <p:txBody>
          <a:bodyPr>
            <a:normAutofit/>
          </a:bodyPr>
          <a:lstStyle/>
          <a:p>
            <a:r>
              <a:rPr lang="et-EE" sz="4400" dirty="0" smtClean="0"/>
              <a:t>Riskianalüüs</a:t>
            </a:r>
          </a:p>
          <a:p>
            <a:r>
              <a:rPr lang="et-EE" sz="4400" dirty="0" smtClean="0"/>
              <a:t>Tööriist </a:t>
            </a:r>
            <a:r>
              <a:rPr lang="et-EE" sz="4400" dirty="0" err="1" smtClean="0"/>
              <a:t>AKI`le</a:t>
            </a:r>
            <a:r>
              <a:rPr lang="et-EE" sz="4400" dirty="0" smtClean="0"/>
              <a:t> </a:t>
            </a:r>
          </a:p>
          <a:p>
            <a:r>
              <a:rPr lang="et-EE" sz="4400" dirty="0" smtClean="0"/>
              <a:t>Pole ühekordne toiming </a:t>
            </a:r>
            <a:endParaRPr lang="et-EE" sz="4400" dirty="0"/>
          </a:p>
        </p:txBody>
      </p:sp>
    </p:spTree>
    <p:extLst>
      <p:ext uri="{BB962C8B-B14F-4D97-AF65-F5344CB8AC3E}">
        <p14:creationId xmlns:p14="http://schemas.microsoft.com/office/powerpoint/2010/main" val="2977104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MÕJUHINNANGU PEAB TEGEMA KUI</a:t>
            </a:r>
            <a:endParaRPr lang="et-EE" dirty="0"/>
          </a:p>
        </p:txBody>
      </p:sp>
      <p:sp>
        <p:nvSpPr>
          <p:cNvPr id="3" name="Sisu kohatäide 2"/>
          <p:cNvSpPr>
            <a:spLocks noGrp="1"/>
          </p:cNvSpPr>
          <p:nvPr>
            <p:ph idx="1"/>
          </p:nvPr>
        </p:nvSpPr>
        <p:spPr>
          <a:xfrm>
            <a:off x="923544" y="1408176"/>
            <a:ext cx="11036808" cy="5449823"/>
          </a:xfrm>
        </p:spPr>
        <p:txBody>
          <a:bodyPr>
            <a:normAutofit/>
          </a:bodyPr>
          <a:lstStyle/>
          <a:p>
            <a:pPr marL="0" indent="0">
              <a:buNone/>
            </a:pPr>
            <a:r>
              <a:rPr lang="et-EE" sz="3200" dirty="0" smtClean="0"/>
              <a:t>töötlemise</a:t>
            </a:r>
            <a:r>
              <a:rPr lang="et-EE" sz="3200" dirty="0"/>
              <a:t> </a:t>
            </a:r>
            <a:r>
              <a:rPr lang="et-EE" sz="3200" b="1" u="sng" dirty="0"/>
              <a:t>laadi</a:t>
            </a:r>
            <a:r>
              <a:rPr lang="et-EE" sz="3200" dirty="0"/>
              <a:t>, </a:t>
            </a:r>
            <a:r>
              <a:rPr lang="et-EE" sz="3200" b="1" u="sng" dirty="0"/>
              <a:t>ulatust</a:t>
            </a:r>
            <a:r>
              <a:rPr lang="et-EE" sz="3200" dirty="0"/>
              <a:t>, </a:t>
            </a:r>
            <a:r>
              <a:rPr lang="et-EE" sz="3200" b="1" u="sng" dirty="0"/>
              <a:t>konteksti</a:t>
            </a:r>
            <a:r>
              <a:rPr lang="et-EE" sz="3200" dirty="0"/>
              <a:t> ja </a:t>
            </a:r>
            <a:r>
              <a:rPr lang="et-EE" sz="3200" b="1" u="sng" dirty="0"/>
              <a:t>eesmärke</a:t>
            </a:r>
            <a:r>
              <a:rPr lang="et-EE" sz="3200" dirty="0"/>
              <a:t> </a:t>
            </a:r>
            <a:r>
              <a:rPr lang="et-EE" sz="3200" dirty="0" smtClean="0"/>
              <a:t>arvesse </a:t>
            </a:r>
            <a:r>
              <a:rPr lang="et-EE" sz="3200" dirty="0"/>
              <a:t>võttes tekib </a:t>
            </a:r>
            <a:r>
              <a:rPr lang="et-EE" sz="3200" b="1" u="sng" dirty="0"/>
              <a:t>tõenäoliselt</a:t>
            </a:r>
            <a:r>
              <a:rPr lang="et-EE" sz="3200" dirty="0"/>
              <a:t> füüsilistele isikute õigustele ja vabadustele </a:t>
            </a:r>
            <a:r>
              <a:rPr lang="et-EE" sz="3200" b="1" u="sng" dirty="0"/>
              <a:t>suur oht</a:t>
            </a:r>
            <a:r>
              <a:rPr lang="et-EE" sz="3200" dirty="0"/>
              <a:t> </a:t>
            </a:r>
            <a:endParaRPr lang="et-EE" sz="3200" dirty="0" smtClean="0"/>
          </a:p>
          <a:p>
            <a:pPr marL="0" indent="0">
              <a:buNone/>
            </a:pPr>
            <a:endParaRPr lang="et-EE" sz="2800" dirty="0" smtClean="0"/>
          </a:p>
          <a:p>
            <a:pPr marL="0" indent="0">
              <a:buNone/>
            </a:pPr>
            <a:r>
              <a:rPr lang="et-EE" sz="2800" dirty="0" smtClean="0"/>
              <a:t>AKI näidisloetelus </a:t>
            </a:r>
          </a:p>
          <a:p>
            <a:pPr>
              <a:buFontTx/>
              <a:buChar char="-"/>
            </a:pPr>
            <a:r>
              <a:rPr lang="et-EE" sz="2800" dirty="0" smtClean="0"/>
              <a:t>füüsilisele isikule</a:t>
            </a:r>
            <a:r>
              <a:rPr lang="et-EE" sz="2800" b="1" dirty="0" smtClean="0"/>
              <a:t> kindlustustoodete </a:t>
            </a:r>
            <a:r>
              <a:rPr lang="et-EE" sz="2800" dirty="0" smtClean="0"/>
              <a:t>või </a:t>
            </a:r>
            <a:r>
              <a:rPr lang="et-EE" sz="2800" b="1" dirty="0" smtClean="0"/>
              <a:t>– teenuste osutamine </a:t>
            </a:r>
            <a:r>
              <a:rPr lang="et-EE" sz="2800" dirty="0" smtClean="0"/>
              <a:t>(seltsid, </a:t>
            </a:r>
            <a:r>
              <a:rPr lang="et-EE" sz="2800" b="1" dirty="0" smtClean="0"/>
              <a:t>vahendajad</a:t>
            </a:r>
            <a:r>
              <a:rPr lang="et-EE" sz="2800" dirty="0" smtClean="0"/>
              <a:t>); </a:t>
            </a:r>
          </a:p>
          <a:p>
            <a:pPr>
              <a:buFontTx/>
              <a:buChar char="-"/>
            </a:pPr>
            <a:r>
              <a:rPr lang="et-EE" sz="2800" b="1" dirty="0" smtClean="0"/>
              <a:t>finants</a:t>
            </a:r>
            <a:r>
              <a:rPr lang="et-EE" sz="2800" dirty="0" smtClean="0"/>
              <a:t>- või </a:t>
            </a:r>
            <a:r>
              <a:rPr lang="et-EE" sz="2800" b="1" dirty="0" smtClean="0"/>
              <a:t>krediidivõimelisuse hindamine</a:t>
            </a:r>
            <a:r>
              <a:rPr lang="et-EE" sz="2800" dirty="0" smtClean="0"/>
              <a:t>; </a:t>
            </a:r>
          </a:p>
          <a:p>
            <a:pPr>
              <a:buFontTx/>
              <a:buChar char="-"/>
            </a:pPr>
            <a:r>
              <a:rPr lang="et-EE" sz="2800" b="1" dirty="0" smtClean="0"/>
              <a:t>kliendikaardiga</a:t>
            </a:r>
            <a:r>
              <a:rPr lang="et-EE" sz="2800" dirty="0" smtClean="0"/>
              <a:t> ostuandmete töötlemine; </a:t>
            </a:r>
          </a:p>
          <a:p>
            <a:pPr>
              <a:buFontTx/>
              <a:buChar char="-"/>
            </a:pPr>
            <a:r>
              <a:rPr lang="et-EE" sz="2800" b="1" dirty="0" err="1" smtClean="0"/>
              <a:t>e-poes</a:t>
            </a:r>
            <a:r>
              <a:rPr lang="et-EE" sz="2800" dirty="0" smtClean="0"/>
              <a:t> registreeritud kasutajate andmetöötlus</a:t>
            </a:r>
            <a:r>
              <a:rPr lang="et-EE" dirty="0" smtClean="0"/>
              <a:t>;</a:t>
            </a:r>
            <a:endParaRPr lang="et-EE" dirty="0"/>
          </a:p>
        </p:txBody>
      </p:sp>
    </p:spTree>
    <p:extLst>
      <p:ext uri="{BB962C8B-B14F-4D97-AF65-F5344CB8AC3E}">
        <p14:creationId xmlns:p14="http://schemas.microsoft.com/office/powerpoint/2010/main" val="2696702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Millal peab Mõjuhinnangu tegema?</a:t>
            </a:r>
            <a:endParaRPr lang="et-EE" dirty="0"/>
          </a:p>
        </p:txBody>
      </p:sp>
      <p:sp>
        <p:nvSpPr>
          <p:cNvPr id="3" name="Sisu kohatäide 2"/>
          <p:cNvSpPr>
            <a:spLocks noGrp="1"/>
          </p:cNvSpPr>
          <p:nvPr>
            <p:ph idx="1"/>
          </p:nvPr>
        </p:nvSpPr>
        <p:spPr>
          <a:xfrm>
            <a:off x="1581912" y="1417320"/>
            <a:ext cx="10058400" cy="5312664"/>
          </a:xfrm>
        </p:spPr>
        <p:txBody>
          <a:bodyPr>
            <a:normAutofit/>
          </a:bodyPr>
          <a:lstStyle/>
          <a:p>
            <a:r>
              <a:rPr lang="et-EE" sz="3200" dirty="0"/>
              <a:t>M</a:t>
            </a:r>
            <a:r>
              <a:rPr lang="et-EE" sz="3200" dirty="0" smtClean="0"/>
              <a:t>õjuhinnang </a:t>
            </a:r>
            <a:r>
              <a:rPr lang="et-EE" sz="3200" dirty="0"/>
              <a:t>tuleb teha kõikide </a:t>
            </a:r>
            <a:r>
              <a:rPr lang="et-EE" sz="3200" b="1" dirty="0" smtClean="0"/>
              <a:t>uute andmetöötlustoimingute </a:t>
            </a:r>
            <a:r>
              <a:rPr lang="et-EE" sz="3200" b="1" dirty="0"/>
              <a:t>osas</a:t>
            </a:r>
            <a:r>
              <a:rPr lang="et-EE" sz="3200" dirty="0"/>
              <a:t>, millega andmetöötleja alustab </a:t>
            </a:r>
            <a:r>
              <a:rPr lang="et-EE" sz="3200" b="1" dirty="0"/>
              <a:t>peale</a:t>
            </a:r>
            <a:r>
              <a:rPr lang="et-EE" sz="3200" dirty="0"/>
              <a:t> 25. maid </a:t>
            </a:r>
            <a:r>
              <a:rPr lang="et-EE" sz="3200" dirty="0" smtClean="0"/>
              <a:t>2018</a:t>
            </a:r>
          </a:p>
          <a:p>
            <a:r>
              <a:rPr lang="et-EE" sz="3200" dirty="0" smtClean="0"/>
              <a:t>Uus tehnoloogia, tarkvara vms uus isikuandmete töötlust kätkev </a:t>
            </a:r>
            <a:r>
              <a:rPr lang="et-EE" sz="3200" dirty="0" smtClean="0"/>
              <a:t>lahendus </a:t>
            </a:r>
            <a:endParaRPr lang="et-EE" sz="3200" dirty="0" smtClean="0"/>
          </a:p>
          <a:p>
            <a:r>
              <a:rPr lang="et-EE" sz="3200" dirty="0" smtClean="0"/>
              <a:t>Eelnevale </a:t>
            </a:r>
            <a:r>
              <a:rPr lang="et-EE" sz="3200" dirty="0" smtClean="0"/>
              <a:t>perioodile s.t</a:t>
            </a:r>
            <a:r>
              <a:rPr lang="et-EE" sz="3200" dirty="0" smtClean="0"/>
              <a:t>. kuni 25.05.2018 tuleb teha </a:t>
            </a:r>
            <a:r>
              <a:rPr lang="et-EE" sz="3200" b="1" dirty="0" smtClean="0"/>
              <a:t>vastavusaudit</a:t>
            </a:r>
            <a:r>
              <a:rPr lang="et-EE" sz="3200" dirty="0" smtClean="0"/>
              <a:t>, et aru saada kuhu uues andmekaitseruumis üldse asetutakse ja millega alates 25.05.2018 arvestama peab </a:t>
            </a:r>
          </a:p>
          <a:p>
            <a:pPr marL="0" indent="0">
              <a:buNone/>
            </a:pPr>
            <a:endParaRPr lang="et-EE" dirty="0"/>
          </a:p>
        </p:txBody>
      </p:sp>
    </p:spTree>
    <p:extLst>
      <p:ext uri="{BB962C8B-B14F-4D97-AF65-F5344CB8AC3E}">
        <p14:creationId xmlns:p14="http://schemas.microsoft.com/office/powerpoint/2010/main" val="228740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Vaikimisi andmekaitse</a:t>
            </a:r>
            <a:endParaRPr lang="et-EE" dirty="0"/>
          </a:p>
        </p:txBody>
      </p:sp>
      <p:sp>
        <p:nvSpPr>
          <p:cNvPr id="3" name="Sisu kohatäide 2"/>
          <p:cNvSpPr>
            <a:spLocks noGrp="1"/>
          </p:cNvSpPr>
          <p:nvPr>
            <p:ph idx="1"/>
          </p:nvPr>
        </p:nvSpPr>
        <p:spPr>
          <a:xfrm>
            <a:off x="1499616" y="2340864"/>
            <a:ext cx="10004996" cy="3570358"/>
          </a:xfrm>
        </p:spPr>
        <p:txBody>
          <a:bodyPr>
            <a:normAutofit fontScale="92500"/>
          </a:bodyPr>
          <a:lstStyle/>
          <a:p>
            <a:r>
              <a:rPr lang="et-EE" sz="2800" dirty="0"/>
              <a:t>isikuandmeid </a:t>
            </a:r>
            <a:r>
              <a:rPr lang="et-EE" sz="2800" b="1" dirty="0"/>
              <a:t>ei tohi </a:t>
            </a:r>
            <a:r>
              <a:rPr lang="et-EE" sz="2800" b="1" dirty="0" smtClean="0"/>
              <a:t>saada </a:t>
            </a:r>
            <a:r>
              <a:rPr lang="et-EE" sz="2800" b="1" dirty="0"/>
              <a:t>valimatult ja vaikimisi</a:t>
            </a:r>
            <a:r>
              <a:rPr lang="et-EE" sz="2800" dirty="0"/>
              <a:t>, ilma asjaomase inimese sekkumiseta või teadmata </a:t>
            </a:r>
            <a:endParaRPr lang="et-EE" sz="2800" dirty="0" smtClean="0"/>
          </a:p>
          <a:p>
            <a:r>
              <a:rPr lang="et-EE" sz="2800" dirty="0" smtClean="0"/>
              <a:t>Näiteks :</a:t>
            </a:r>
            <a:endParaRPr lang="et-EE" sz="2800" dirty="0" smtClean="0"/>
          </a:p>
          <a:p>
            <a:pPr>
              <a:buFontTx/>
              <a:buChar char="-"/>
            </a:pPr>
            <a:r>
              <a:rPr lang="et-EE" sz="2800" dirty="0" smtClean="0"/>
              <a:t>eeltäidetud </a:t>
            </a:r>
            <a:r>
              <a:rPr lang="et-EE" sz="2800" dirty="0" smtClean="0"/>
              <a:t>„</a:t>
            </a:r>
            <a:r>
              <a:rPr lang="et-EE" sz="2800" dirty="0" smtClean="0"/>
              <a:t>linnuke“</a:t>
            </a:r>
          </a:p>
          <a:p>
            <a:pPr>
              <a:buFontTx/>
              <a:buChar char="-"/>
            </a:pPr>
            <a:r>
              <a:rPr lang="et-EE" sz="2800" dirty="0" smtClean="0"/>
              <a:t>vaikimisi </a:t>
            </a:r>
            <a:r>
              <a:rPr lang="et-EE" sz="2800" dirty="0" smtClean="0"/>
              <a:t>elukoha aadresside küsimine, kui seda ei ole vaja</a:t>
            </a:r>
          </a:p>
          <a:p>
            <a:pPr>
              <a:buFontTx/>
              <a:buChar char="-"/>
            </a:pPr>
            <a:r>
              <a:rPr lang="et-EE" sz="2800" dirty="0"/>
              <a:t>a</a:t>
            </a:r>
            <a:r>
              <a:rPr lang="et-EE" sz="2800" dirty="0" smtClean="0"/>
              <a:t>sjakohatud küsimused (nt küsimused impulssostude kohta)</a:t>
            </a:r>
          </a:p>
          <a:p>
            <a:endParaRPr lang="et-EE" dirty="0"/>
          </a:p>
        </p:txBody>
      </p:sp>
    </p:spTree>
    <p:extLst>
      <p:ext uri="{BB962C8B-B14F-4D97-AF65-F5344CB8AC3E}">
        <p14:creationId xmlns:p14="http://schemas.microsoft.com/office/powerpoint/2010/main" val="770115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Lõimitud andmekaitse</a:t>
            </a:r>
            <a:endParaRPr lang="et-EE" dirty="0"/>
          </a:p>
        </p:txBody>
      </p:sp>
      <p:sp>
        <p:nvSpPr>
          <p:cNvPr id="3" name="Sisu kohatäide 2"/>
          <p:cNvSpPr>
            <a:spLocks noGrp="1"/>
          </p:cNvSpPr>
          <p:nvPr>
            <p:ph idx="1"/>
          </p:nvPr>
        </p:nvSpPr>
        <p:spPr>
          <a:xfrm>
            <a:off x="1691640" y="1527048"/>
            <a:ext cx="9812972" cy="5330952"/>
          </a:xfrm>
        </p:spPr>
        <p:txBody>
          <a:bodyPr>
            <a:normAutofit/>
          </a:bodyPr>
          <a:lstStyle/>
          <a:p>
            <a:r>
              <a:rPr lang="et-EE" sz="2800" dirty="0" smtClean="0"/>
              <a:t>Ennetav</a:t>
            </a:r>
          </a:p>
          <a:p>
            <a:r>
              <a:rPr lang="et-EE" sz="2800" dirty="0" smtClean="0"/>
              <a:t>Püsiseisund</a:t>
            </a:r>
          </a:p>
          <a:p>
            <a:r>
              <a:rPr lang="et-EE" sz="2800" dirty="0" smtClean="0"/>
              <a:t>Süsteemi ülesehituse osa</a:t>
            </a:r>
          </a:p>
          <a:p>
            <a:r>
              <a:rPr lang="et-EE" sz="2800" dirty="0" smtClean="0"/>
              <a:t>Pluss-summa, võidavad kõik</a:t>
            </a:r>
          </a:p>
          <a:p>
            <a:r>
              <a:rPr lang="et-EE" sz="2800" dirty="0" smtClean="0"/>
              <a:t>Kaitse kogu elueaks</a:t>
            </a:r>
          </a:p>
          <a:p>
            <a:r>
              <a:rPr lang="et-EE" sz="2800" dirty="0" smtClean="0"/>
              <a:t>Nähtav ja läbipaistev</a:t>
            </a:r>
          </a:p>
          <a:p>
            <a:r>
              <a:rPr lang="et-EE" sz="2800" dirty="0" smtClean="0"/>
              <a:t>Kasutaja eraelu austus</a:t>
            </a:r>
          </a:p>
          <a:p>
            <a:r>
              <a:rPr lang="et-EE" sz="2800" dirty="0" smtClean="0"/>
              <a:t>Aastakell</a:t>
            </a:r>
          </a:p>
          <a:p>
            <a:endParaRPr lang="et-EE" sz="2800" dirty="0" smtClean="0"/>
          </a:p>
          <a:p>
            <a:endParaRPr lang="et-EE" sz="2800" dirty="0"/>
          </a:p>
        </p:txBody>
      </p:sp>
    </p:spTree>
    <p:extLst>
      <p:ext uri="{BB962C8B-B14F-4D97-AF65-F5344CB8AC3E}">
        <p14:creationId xmlns:p14="http://schemas.microsoft.com/office/powerpoint/2010/main" val="3375545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smtClean="0"/>
              <a:t>Üldmääruse</a:t>
            </a:r>
            <a:r>
              <a:rPr lang="et-EE" dirty="0" smtClean="0"/>
              <a:t> rikkumise puhul</a:t>
            </a:r>
            <a:endParaRPr lang="et-EE" dirty="0"/>
          </a:p>
        </p:txBody>
      </p:sp>
      <p:sp>
        <p:nvSpPr>
          <p:cNvPr id="3" name="Sisu kohatäide 2"/>
          <p:cNvSpPr>
            <a:spLocks noGrp="1"/>
          </p:cNvSpPr>
          <p:nvPr>
            <p:ph idx="1"/>
          </p:nvPr>
        </p:nvSpPr>
        <p:spPr>
          <a:xfrm>
            <a:off x="1444752" y="1472184"/>
            <a:ext cx="10059860" cy="5385816"/>
          </a:xfrm>
        </p:spPr>
        <p:txBody>
          <a:bodyPr>
            <a:normAutofit/>
          </a:bodyPr>
          <a:lstStyle/>
          <a:p>
            <a:r>
              <a:rPr lang="et-EE" sz="3600" dirty="0" err="1" smtClean="0"/>
              <a:t>AKI`le</a:t>
            </a:r>
            <a:r>
              <a:rPr lang="et-EE" sz="3600" dirty="0" smtClean="0"/>
              <a:t> </a:t>
            </a:r>
            <a:r>
              <a:rPr lang="et-EE" sz="3600" dirty="0" smtClean="0"/>
              <a:t>rikkumisteavitus - veebiteenus</a:t>
            </a:r>
            <a:endParaRPr lang="et-EE" sz="3600" dirty="0" smtClean="0"/>
          </a:p>
          <a:p>
            <a:r>
              <a:rPr lang="et-EE" sz="3600" dirty="0" smtClean="0"/>
              <a:t>Andmesubjekti teavitamine</a:t>
            </a:r>
          </a:p>
          <a:p>
            <a:r>
              <a:rPr lang="et-EE" sz="3600" dirty="0"/>
              <a:t>D</a:t>
            </a:r>
            <a:r>
              <a:rPr lang="et-EE" sz="3600" dirty="0" smtClean="0"/>
              <a:t>okumenteerimiskohustus</a:t>
            </a:r>
          </a:p>
          <a:p>
            <a:r>
              <a:rPr lang="et-EE" sz="3600" dirty="0" smtClean="0"/>
              <a:t>Süüteo/haldusvastutus</a:t>
            </a:r>
          </a:p>
          <a:p>
            <a:r>
              <a:rPr lang="et-EE" sz="3600" dirty="0" smtClean="0"/>
              <a:t>Tsiviilõiguslik vastutus</a:t>
            </a:r>
          </a:p>
          <a:p>
            <a:r>
              <a:rPr lang="et-EE" sz="3600" dirty="0" smtClean="0"/>
              <a:t>Tänane AKI praktika</a:t>
            </a:r>
          </a:p>
          <a:p>
            <a:endParaRPr lang="et-EE" dirty="0"/>
          </a:p>
        </p:txBody>
      </p:sp>
    </p:spTree>
    <p:extLst>
      <p:ext uri="{BB962C8B-B14F-4D97-AF65-F5344CB8AC3E}">
        <p14:creationId xmlns:p14="http://schemas.microsoft.com/office/powerpoint/2010/main" val="370139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Mõttelaadi muutus</a:t>
            </a:r>
            <a:endParaRPr lang="et-EE" sz="4800" dirty="0"/>
          </a:p>
        </p:txBody>
      </p:sp>
      <p:sp>
        <p:nvSpPr>
          <p:cNvPr id="3" name="Sisu kohatäide 2"/>
          <p:cNvSpPr>
            <a:spLocks noGrp="1"/>
          </p:cNvSpPr>
          <p:nvPr>
            <p:ph idx="1"/>
          </p:nvPr>
        </p:nvSpPr>
        <p:spPr>
          <a:xfrm>
            <a:off x="2304288" y="1636776"/>
            <a:ext cx="9637776" cy="4937760"/>
          </a:xfrm>
        </p:spPr>
        <p:txBody>
          <a:bodyPr>
            <a:normAutofit lnSpcReduction="10000"/>
          </a:bodyPr>
          <a:lstStyle/>
          <a:p>
            <a:endParaRPr lang="et-EE" dirty="0" smtClean="0"/>
          </a:p>
          <a:p>
            <a:endParaRPr lang="et-EE" dirty="0"/>
          </a:p>
          <a:p>
            <a:r>
              <a:rPr lang="et-EE" sz="4400" dirty="0"/>
              <a:t>A</a:t>
            </a:r>
            <a:r>
              <a:rPr lang="et-EE" sz="4400" dirty="0" smtClean="0"/>
              <a:t>ndmesubjektil peab olema kontroll oma andmete üle</a:t>
            </a:r>
          </a:p>
          <a:p>
            <a:pPr marL="0" indent="0">
              <a:buNone/>
            </a:pPr>
            <a:endParaRPr lang="et-EE" sz="4400" dirty="0" smtClean="0"/>
          </a:p>
          <a:p>
            <a:r>
              <a:rPr lang="et-EE" sz="4400" dirty="0"/>
              <a:t>I</a:t>
            </a:r>
            <a:r>
              <a:rPr lang="et-EE" sz="4400" dirty="0" smtClean="0"/>
              <a:t>sikuandmete kaitse kohustus on liikunud avalikust sektorist erasektorisse </a:t>
            </a:r>
            <a:endParaRPr lang="et-EE" sz="4400" dirty="0"/>
          </a:p>
        </p:txBody>
      </p:sp>
    </p:spTree>
    <p:extLst>
      <p:ext uri="{BB962C8B-B14F-4D97-AF65-F5344CB8AC3E}">
        <p14:creationId xmlns:p14="http://schemas.microsoft.com/office/powerpoint/2010/main" val="766420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MILLEST ALUSTADA?</a:t>
            </a:r>
            <a:endParaRPr lang="et-EE" dirty="0"/>
          </a:p>
        </p:txBody>
      </p:sp>
      <p:sp>
        <p:nvSpPr>
          <p:cNvPr id="3" name="Sisu kohatäide 2"/>
          <p:cNvSpPr>
            <a:spLocks noGrp="1"/>
          </p:cNvSpPr>
          <p:nvPr>
            <p:ph idx="1"/>
          </p:nvPr>
        </p:nvSpPr>
        <p:spPr>
          <a:xfrm>
            <a:off x="1580324" y="1219199"/>
            <a:ext cx="10192335" cy="5638801"/>
          </a:xfrm>
        </p:spPr>
        <p:txBody>
          <a:bodyPr>
            <a:normAutofit fontScale="92500"/>
          </a:bodyPr>
          <a:lstStyle/>
          <a:p>
            <a:pPr marL="0" indent="0">
              <a:buNone/>
            </a:pPr>
            <a:endParaRPr lang="et-EE" dirty="0" smtClean="0"/>
          </a:p>
          <a:p>
            <a:pPr marL="0" indent="0">
              <a:buNone/>
            </a:pPr>
            <a:r>
              <a:rPr lang="et-EE" sz="3600" dirty="0" smtClean="0"/>
              <a:t>- DPO</a:t>
            </a:r>
          </a:p>
          <a:p>
            <a:pPr marL="0" indent="0">
              <a:buNone/>
            </a:pPr>
            <a:r>
              <a:rPr lang="et-EE" sz="3600" dirty="0" smtClean="0"/>
              <a:t>- Vastavusaudit (andmetöötluse tervikhindamine)</a:t>
            </a:r>
          </a:p>
          <a:p>
            <a:pPr marL="0" indent="0">
              <a:buNone/>
            </a:pPr>
            <a:r>
              <a:rPr lang="et-EE" sz="3600" dirty="0" smtClean="0"/>
              <a:t>- </a:t>
            </a:r>
            <a:r>
              <a:rPr lang="et-EE" sz="3600" dirty="0"/>
              <a:t>A</a:t>
            </a:r>
            <a:r>
              <a:rPr lang="et-EE" sz="3600" dirty="0" smtClean="0"/>
              <a:t>ndmetöötlus</a:t>
            </a:r>
            <a:r>
              <a:rPr lang="et-EE" sz="3600" dirty="0" smtClean="0"/>
              <a:t>, dokumendid ja </a:t>
            </a:r>
            <a:r>
              <a:rPr lang="et-EE" sz="3600" dirty="0" smtClean="0"/>
              <a:t>lepingud viia </a:t>
            </a:r>
            <a:r>
              <a:rPr lang="et-EE" sz="3600" dirty="0" smtClean="0"/>
              <a:t>kooskõlla </a:t>
            </a:r>
            <a:r>
              <a:rPr lang="et-EE" sz="3600" dirty="0" err="1"/>
              <a:t>Ü</a:t>
            </a:r>
            <a:r>
              <a:rPr lang="et-EE" sz="3600" dirty="0" err="1" smtClean="0"/>
              <a:t>ldmäärusega</a:t>
            </a:r>
            <a:r>
              <a:rPr lang="et-EE" sz="3600" dirty="0" smtClean="0"/>
              <a:t>. Vajadusel eelkonsultatsioonid </a:t>
            </a:r>
            <a:r>
              <a:rPr lang="et-EE" sz="3600" dirty="0" err="1" smtClean="0"/>
              <a:t>AKI`ga</a:t>
            </a:r>
            <a:endParaRPr lang="et-EE" sz="3600" dirty="0" smtClean="0"/>
          </a:p>
          <a:p>
            <a:pPr>
              <a:buFontTx/>
              <a:buChar char="-"/>
            </a:pPr>
            <a:r>
              <a:rPr lang="et-EE" sz="3600" dirty="0" smtClean="0"/>
              <a:t>Koolitamine, andmete ülekandmine, IT turvalisus</a:t>
            </a:r>
          </a:p>
          <a:p>
            <a:pPr>
              <a:buFontTx/>
              <a:buChar char="-"/>
            </a:pPr>
            <a:r>
              <a:rPr lang="et-EE" sz="3600" dirty="0" smtClean="0"/>
              <a:t>Tulevikku suunatuna – lõimitud ja vaikimisi andmekaitse </a:t>
            </a:r>
          </a:p>
          <a:p>
            <a:pPr marL="457200" indent="-457200">
              <a:buAutoNum type="arabicPeriod"/>
            </a:pPr>
            <a:endParaRPr lang="et-EE" dirty="0" smtClean="0"/>
          </a:p>
          <a:p>
            <a:pPr marL="457200" indent="-457200">
              <a:buAutoNum type="arabicPeriod"/>
            </a:pPr>
            <a:endParaRPr lang="et-EE" dirty="0" smtClean="0"/>
          </a:p>
          <a:p>
            <a:pPr marL="0" indent="0">
              <a:buNone/>
            </a:pPr>
            <a:endParaRPr lang="et-EE" dirty="0" smtClean="0"/>
          </a:p>
          <a:p>
            <a:endParaRPr lang="et-EE" dirty="0" smtClean="0"/>
          </a:p>
          <a:p>
            <a:endParaRPr lang="et-EE" dirty="0"/>
          </a:p>
        </p:txBody>
      </p:sp>
    </p:spTree>
    <p:extLst>
      <p:ext uri="{BB962C8B-B14F-4D97-AF65-F5344CB8AC3E}">
        <p14:creationId xmlns:p14="http://schemas.microsoft.com/office/powerpoint/2010/main" val="3910264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MILLEGA ARVESTADA?</a:t>
            </a:r>
            <a:endParaRPr lang="et-EE" dirty="0"/>
          </a:p>
        </p:txBody>
      </p:sp>
      <p:sp>
        <p:nvSpPr>
          <p:cNvPr id="3" name="Sisu kohatäide 2"/>
          <p:cNvSpPr>
            <a:spLocks noGrp="1"/>
          </p:cNvSpPr>
          <p:nvPr>
            <p:ph idx="1"/>
          </p:nvPr>
        </p:nvSpPr>
        <p:spPr>
          <a:xfrm>
            <a:off x="1216152" y="1472184"/>
            <a:ext cx="10625328" cy="5148072"/>
          </a:xfrm>
        </p:spPr>
        <p:txBody>
          <a:bodyPr>
            <a:noAutofit/>
          </a:bodyPr>
          <a:lstStyle/>
          <a:p>
            <a:r>
              <a:rPr lang="et-EE" sz="2800" dirty="0" smtClean="0"/>
              <a:t>Varuda aega - mahukas </a:t>
            </a:r>
            <a:r>
              <a:rPr lang="et-EE" sz="2800" dirty="0" smtClean="0"/>
              <a:t>ja pikaajaline</a:t>
            </a:r>
          </a:p>
          <a:p>
            <a:r>
              <a:rPr lang="et-EE" sz="2800" dirty="0" smtClean="0"/>
              <a:t>Varuda ressursse – esemeline ja isikuline kapital </a:t>
            </a:r>
            <a:endParaRPr lang="et-EE" sz="2800" dirty="0" smtClean="0"/>
          </a:p>
          <a:p>
            <a:r>
              <a:rPr lang="et-EE" sz="2800" dirty="0" smtClean="0"/>
              <a:t>Kaasaaitamiskohustus juhatuse tasemel</a:t>
            </a:r>
          </a:p>
          <a:p>
            <a:r>
              <a:rPr lang="et-EE" sz="2800" dirty="0" smtClean="0"/>
              <a:t>Tagada l</a:t>
            </a:r>
            <a:r>
              <a:rPr lang="et-EE" sz="2800" dirty="0" smtClean="0"/>
              <a:t>äbiviija sõltumatus </a:t>
            </a:r>
          </a:p>
          <a:p>
            <a:r>
              <a:rPr lang="et-EE" sz="2800" dirty="0" smtClean="0"/>
              <a:t>Töötajaid </a:t>
            </a:r>
            <a:r>
              <a:rPr lang="et-EE" sz="2800" dirty="0" smtClean="0"/>
              <a:t>tuleb õpetada. Ise õppida. </a:t>
            </a:r>
            <a:r>
              <a:rPr lang="et-EE" sz="2800" dirty="0"/>
              <a:t>J</a:t>
            </a:r>
            <a:r>
              <a:rPr lang="et-EE" sz="2800" dirty="0" smtClean="0"/>
              <a:t>uhendid. Eeskirjad </a:t>
            </a:r>
          </a:p>
          <a:p>
            <a:r>
              <a:rPr lang="et-EE" sz="2800" dirty="0" smtClean="0"/>
              <a:t>Igas äriprotsessis </a:t>
            </a:r>
            <a:r>
              <a:rPr lang="et-EE" sz="2800" dirty="0" smtClean="0"/>
              <a:t>arvestada </a:t>
            </a:r>
            <a:r>
              <a:rPr lang="et-EE" sz="2800" dirty="0" smtClean="0"/>
              <a:t>lõimitud ja </a:t>
            </a:r>
            <a:r>
              <a:rPr lang="et-EE" sz="2800" dirty="0" smtClean="0"/>
              <a:t>vaikimisi põhimõttega</a:t>
            </a:r>
            <a:endParaRPr lang="et-EE" sz="2800" dirty="0" smtClean="0"/>
          </a:p>
          <a:p>
            <a:r>
              <a:rPr lang="et-EE" sz="2800" dirty="0" smtClean="0"/>
              <a:t>Andmed </a:t>
            </a:r>
            <a:r>
              <a:rPr lang="et-EE" sz="2800" dirty="0" smtClean="0"/>
              <a:t>on igal </a:t>
            </a:r>
            <a:r>
              <a:rPr lang="et-EE" sz="2800" dirty="0" smtClean="0"/>
              <a:t>pool! (</a:t>
            </a:r>
            <a:r>
              <a:rPr lang="et-EE" sz="2800" dirty="0" err="1" smtClean="0"/>
              <a:t>külalisteraamatud</a:t>
            </a:r>
            <a:r>
              <a:rPr lang="et-EE" sz="2800" dirty="0" smtClean="0"/>
              <a:t>, </a:t>
            </a:r>
            <a:r>
              <a:rPr lang="et-EE" sz="2800" dirty="0" err="1" smtClean="0"/>
              <a:t>cv-d</a:t>
            </a:r>
            <a:r>
              <a:rPr lang="et-EE" sz="2800" dirty="0"/>
              <a:t> </a:t>
            </a:r>
            <a:r>
              <a:rPr lang="et-EE" sz="2800" dirty="0" smtClean="0"/>
              <a:t>jne)</a:t>
            </a:r>
          </a:p>
          <a:p>
            <a:r>
              <a:rPr lang="et-EE" sz="2800" dirty="0" smtClean="0"/>
              <a:t>Praktika puudub </a:t>
            </a:r>
            <a:endParaRPr lang="et-EE" sz="2800" dirty="0"/>
          </a:p>
        </p:txBody>
      </p:sp>
    </p:spTree>
    <p:extLst>
      <p:ext uri="{BB962C8B-B14F-4D97-AF65-F5344CB8AC3E}">
        <p14:creationId xmlns:p14="http://schemas.microsoft.com/office/powerpoint/2010/main" val="1558357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Koostöö katuseorganisatsiooniga?</a:t>
            </a:r>
            <a:endParaRPr lang="et-EE" dirty="0"/>
          </a:p>
        </p:txBody>
      </p:sp>
      <p:sp>
        <p:nvSpPr>
          <p:cNvPr id="3" name="Sisu kohatäide 2"/>
          <p:cNvSpPr>
            <a:spLocks noGrp="1"/>
          </p:cNvSpPr>
          <p:nvPr>
            <p:ph idx="1"/>
          </p:nvPr>
        </p:nvSpPr>
        <p:spPr>
          <a:xfrm>
            <a:off x="1280160" y="1325880"/>
            <a:ext cx="10224452" cy="5623560"/>
          </a:xfrm>
        </p:spPr>
        <p:txBody>
          <a:bodyPr>
            <a:normAutofit lnSpcReduction="10000"/>
          </a:bodyPr>
          <a:lstStyle/>
          <a:p>
            <a:pPr marL="0" indent="0">
              <a:buNone/>
            </a:pPr>
            <a:r>
              <a:rPr lang="et-EE" sz="2800" dirty="0" smtClean="0"/>
              <a:t>1. </a:t>
            </a:r>
            <a:r>
              <a:rPr lang="et-EE" sz="2800" dirty="0" err="1" smtClean="0"/>
              <a:t>Üldmääruse</a:t>
            </a:r>
            <a:r>
              <a:rPr lang="et-EE" sz="2800" dirty="0" smtClean="0"/>
              <a:t> sissejuhatus (p 98) kutsub üles katuseorganisatsioone koostama toimimisjuhendeid </a:t>
            </a:r>
          </a:p>
          <a:p>
            <a:pPr marL="0" indent="0">
              <a:buNone/>
            </a:pPr>
            <a:r>
              <a:rPr lang="et-EE" sz="2800" dirty="0" smtClean="0"/>
              <a:t>Võimalikud ühised juhised (koostöös </a:t>
            </a:r>
            <a:r>
              <a:rPr lang="et-EE" sz="2800" dirty="0" err="1" smtClean="0"/>
              <a:t>AKIga</a:t>
            </a:r>
            <a:r>
              <a:rPr lang="et-EE" sz="2800" dirty="0" smtClean="0"/>
              <a:t>):</a:t>
            </a:r>
          </a:p>
          <a:p>
            <a:pPr>
              <a:buFontTx/>
              <a:buChar char="-"/>
            </a:pPr>
            <a:r>
              <a:rPr lang="et-EE" sz="2800" dirty="0" err="1" smtClean="0"/>
              <a:t>Policy</a:t>
            </a:r>
            <a:endParaRPr lang="et-EE" sz="2800" dirty="0"/>
          </a:p>
          <a:p>
            <a:pPr>
              <a:buFontTx/>
              <a:buChar char="-"/>
            </a:pPr>
            <a:r>
              <a:rPr lang="et-EE" sz="2800" dirty="0" err="1" smtClean="0"/>
              <a:t>Sise</a:t>
            </a:r>
            <a:r>
              <a:rPr lang="et-EE" sz="2800" dirty="0" smtClean="0"/>
              <a:t>-eeskirjade </a:t>
            </a:r>
            <a:r>
              <a:rPr lang="et-EE" sz="2800" dirty="0" smtClean="0"/>
              <a:t>andmekaitse osa</a:t>
            </a:r>
          </a:p>
          <a:p>
            <a:pPr>
              <a:buFontTx/>
              <a:buChar char="-"/>
            </a:pPr>
            <a:r>
              <a:rPr lang="et-EE" sz="2800" dirty="0" smtClean="0"/>
              <a:t>Konkreetsemad </a:t>
            </a:r>
            <a:r>
              <a:rPr lang="et-EE" sz="2800" dirty="0" smtClean="0"/>
              <a:t>juhendit</a:t>
            </a:r>
            <a:r>
              <a:rPr lang="et-EE" sz="2800" dirty="0"/>
              <a:t>e</a:t>
            </a:r>
            <a:r>
              <a:rPr lang="et-EE" sz="2800" dirty="0" smtClean="0"/>
              <a:t> vormid</a:t>
            </a:r>
            <a:endParaRPr lang="et-EE" sz="2800" dirty="0" smtClean="0"/>
          </a:p>
          <a:p>
            <a:pPr>
              <a:buFontTx/>
              <a:buChar char="-"/>
            </a:pPr>
            <a:r>
              <a:rPr lang="et-EE" sz="2800" dirty="0" smtClean="0"/>
              <a:t>Teatiste </a:t>
            </a:r>
            <a:r>
              <a:rPr lang="et-EE" sz="2800" dirty="0" smtClean="0"/>
              <a:t>vormid </a:t>
            </a:r>
          </a:p>
          <a:p>
            <a:pPr>
              <a:buFontTx/>
              <a:buChar char="-"/>
            </a:pPr>
            <a:r>
              <a:rPr lang="et-EE" sz="2800" dirty="0"/>
              <a:t>N</a:t>
            </a:r>
            <a:r>
              <a:rPr lang="et-EE" sz="2800" dirty="0" smtClean="0"/>
              <a:t>õusolekute </a:t>
            </a:r>
            <a:r>
              <a:rPr lang="et-EE" sz="2800" dirty="0" smtClean="0"/>
              <a:t>blanketid</a:t>
            </a:r>
          </a:p>
          <a:p>
            <a:pPr>
              <a:buFontTx/>
              <a:buChar char="-"/>
            </a:pPr>
            <a:r>
              <a:rPr lang="et-EE" sz="2800" dirty="0" smtClean="0"/>
              <a:t>Lepingutes standardklauslid (NON EU + vastutav-volitatud)</a:t>
            </a:r>
          </a:p>
          <a:p>
            <a:pPr marL="0" indent="0">
              <a:buNone/>
            </a:pPr>
            <a:r>
              <a:rPr lang="et-EE" sz="2800" dirty="0" smtClean="0"/>
              <a:t>2. Koolitused</a:t>
            </a:r>
            <a:endParaRPr lang="et-EE" sz="2800" dirty="0"/>
          </a:p>
        </p:txBody>
      </p:sp>
    </p:spTree>
    <p:extLst>
      <p:ext uri="{BB962C8B-B14F-4D97-AF65-F5344CB8AC3E}">
        <p14:creationId xmlns:p14="http://schemas.microsoft.com/office/powerpoint/2010/main" val="3327196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Asjakohased viited</a:t>
            </a:r>
            <a:endParaRPr lang="et-EE" dirty="0"/>
          </a:p>
        </p:txBody>
      </p:sp>
      <p:sp>
        <p:nvSpPr>
          <p:cNvPr id="3" name="Sisu kohatäide 2"/>
          <p:cNvSpPr>
            <a:spLocks noGrp="1"/>
          </p:cNvSpPr>
          <p:nvPr>
            <p:ph idx="1"/>
          </p:nvPr>
        </p:nvSpPr>
        <p:spPr/>
        <p:txBody>
          <a:bodyPr/>
          <a:lstStyle/>
          <a:p>
            <a:r>
              <a:rPr lang="et-EE" dirty="0">
                <a:hlinkClick r:id="rId2"/>
              </a:rPr>
              <a:t>http://eur-lex.europa.eu/legal-content/ET/TXT/HTML/?</a:t>
            </a:r>
            <a:r>
              <a:rPr lang="et-EE" dirty="0" smtClean="0">
                <a:hlinkClick r:id="rId2"/>
              </a:rPr>
              <a:t>uri=CELEX:32016R0679&amp;from=ET</a:t>
            </a:r>
            <a:r>
              <a:rPr lang="et-EE" dirty="0" smtClean="0"/>
              <a:t> (määrus tekstina)</a:t>
            </a:r>
            <a:endParaRPr lang="et-EE" dirty="0"/>
          </a:p>
          <a:p>
            <a:r>
              <a:rPr lang="et-EE" dirty="0" smtClean="0">
                <a:hlinkClick r:id="rId3"/>
              </a:rPr>
              <a:t>http</a:t>
            </a:r>
            <a:r>
              <a:rPr lang="et-EE" dirty="0">
                <a:hlinkClick r:id="rId3"/>
              </a:rPr>
              <a:t>://</a:t>
            </a:r>
            <a:r>
              <a:rPr lang="et-EE" dirty="0" smtClean="0">
                <a:hlinkClick r:id="rId3"/>
              </a:rPr>
              <a:t>www.aki.ee/et/andmekaitse-reform/</a:t>
            </a:r>
            <a:r>
              <a:rPr lang="et-EE" dirty="0" smtClean="0"/>
              <a:t> (juhendid, soovitused)</a:t>
            </a:r>
          </a:p>
          <a:p>
            <a:r>
              <a:rPr lang="et-EE" dirty="0">
                <a:hlinkClick r:id="rId4"/>
              </a:rPr>
              <a:t>http://</a:t>
            </a:r>
            <a:r>
              <a:rPr lang="et-EE" dirty="0" smtClean="0">
                <a:hlinkClick r:id="rId4"/>
              </a:rPr>
              <a:t>ec.europa.eu/newsroom/just/item-detail.cfm?item_id=50083</a:t>
            </a:r>
            <a:r>
              <a:rPr lang="et-EE" dirty="0" smtClean="0"/>
              <a:t> (W29 lehekülg) </a:t>
            </a:r>
          </a:p>
          <a:p>
            <a:r>
              <a:rPr lang="et-EE" dirty="0">
                <a:hlinkClick r:id="rId5"/>
              </a:rPr>
              <a:t>https://</a:t>
            </a:r>
            <a:r>
              <a:rPr lang="et-EE" dirty="0" smtClean="0">
                <a:hlinkClick r:id="rId5"/>
              </a:rPr>
              <a:t>www.vahtiohje.fi/c/document_library/get_file?uuid=c97ee414-1fc0-4a91-969c-2ef0657605d1&amp;groupId=10128</a:t>
            </a:r>
            <a:r>
              <a:rPr lang="et-EE" dirty="0" smtClean="0"/>
              <a:t> (Soome järelevalveorgani kokkuvõte)</a:t>
            </a:r>
          </a:p>
          <a:p>
            <a:endParaRPr lang="et-EE" dirty="0" smtClean="0"/>
          </a:p>
          <a:p>
            <a:endParaRPr lang="et-EE" dirty="0"/>
          </a:p>
        </p:txBody>
      </p:sp>
    </p:spTree>
    <p:extLst>
      <p:ext uri="{BB962C8B-B14F-4D97-AF65-F5344CB8AC3E}">
        <p14:creationId xmlns:p14="http://schemas.microsoft.com/office/powerpoint/2010/main" val="489229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112265" y="1380744"/>
            <a:ext cx="8916860" cy="752856"/>
          </a:xfrm>
        </p:spPr>
        <p:txBody>
          <a:bodyPr>
            <a:normAutofit fontScale="90000"/>
          </a:bodyPr>
          <a:lstStyle/>
          <a:p>
            <a:pPr algn="ctr"/>
            <a:r>
              <a:rPr lang="et-EE" sz="4800" dirty="0" smtClean="0"/>
              <a:t>TÄNAN KUULAMAST !</a:t>
            </a:r>
            <a:endParaRPr lang="et-EE" sz="4800" dirty="0"/>
          </a:p>
        </p:txBody>
      </p:sp>
      <p:sp>
        <p:nvSpPr>
          <p:cNvPr id="3" name="Sisu kohatäide 2"/>
          <p:cNvSpPr>
            <a:spLocks noGrp="1"/>
          </p:cNvSpPr>
          <p:nvPr>
            <p:ph idx="1"/>
          </p:nvPr>
        </p:nvSpPr>
        <p:spPr>
          <a:xfrm>
            <a:off x="2020824" y="2615184"/>
            <a:ext cx="9483788" cy="3296038"/>
          </a:xfrm>
        </p:spPr>
        <p:txBody>
          <a:bodyPr>
            <a:normAutofit fontScale="85000" lnSpcReduction="20000"/>
          </a:bodyPr>
          <a:lstStyle/>
          <a:p>
            <a:pPr marL="0" indent="0">
              <a:buNone/>
            </a:pPr>
            <a:endParaRPr lang="et-EE" dirty="0" smtClean="0"/>
          </a:p>
          <a:p>
            <a:pPr marL="0" indent="0" algn="ctr">
              <a:buNone/>
            </a:pPr>
            <a:r>
              <a:rPr lang="et-EE" sz="4800" dirty="0" smtClean="0"/>
              <a:t>KÜSIMUSED ?</a:t>
            </a:r>
            <a:endParaRPr lang="et-EE" sz="4800" dirty="0"/>
          </a:p>
          <a:p>
            <a:pPr marL="0" indent="0">
              <a:buNone/>
            </a:pPr>
            <a:endParaRPr lang="et-EE" dirty="0" smtClean="0"/>
          </a:p>
          <a:p>
            <a:pPr marL="0" indent="0">
              <a:buNone/>
            </a:pPr>
            <a:endParaRPr lang="et-EE" dirty="0"/>
          </a:p>
          <a:p>
            <a:pPr marL="0" indent="0" algn="r">
              <a:buNone/>
            </a:pPr>
            <a:r>
              <a:rPr lang="et-EE" dirty="0" smtClean="0"/>
              <a:t>Riho </a:t>
            </a:r>
            <a:r>
              <a:rPr lang="et-EE" dirty="0" err="1" smtClean="0"/>
              <a:t>Friedrichs</a:t>
            </a:r>
            <a:endParaRPr lang="et-EE" dirty="0" smtClean="0"/>
          </a:p>
          <a:p>
            <a:pPr marL="0" indent="0" algn="r">
              <a:buNone/>
            </a:pPr>
            <a:r>
              <a:rPr lang="et-EE" dirty="0" smtClean="0"/>
              <a:t>OÜ </a:t>
            </a:r>
            <a:r>
              <a:rPr lang="et-EE" dirty="0" err="1" smtClean="0"/>
              <a:t>Ratio</a:t>
            </a:r>
            <a:r>
              <a:rPr lang="et-EE" dirty="0" smtClean="0"/>
              <a:t> </a:t>
            </a:r>
            <a:r>
              <a:rPr lang="et-EE" dirty="0" err="1" smtClean="0"/>
              <a:t>Legis</a:t>
            </a:r>
            <a:r>
              <a:rPr lang="et-EE" dirty="0" smtClean="0"/>
              <a:t> </a:t>
            </a:r>
          </a:p>
          <a:p>
            <a:pPr marL="0" indent="0" algn="r">
              <a:buNone/>
            </a:pPr>
            <a:r>
              <a:rPr lang="et-EE" dirty="0" smtClean="0"/>
              <a:t>jurist</a:t>
            </a:r>
          </a:p>
          <a:p>
            <a:pPr marL="0" indent="0" algn="r">
              <a:buNone/>
            </a:pPr>
            <a:r>
              <a:rPr lang="et-EE" dirty="0" smtClean="0">
                <a:hlinkClick r:id="rId2"/>
              </a:rPr>
              <a:t>riho@lepitaja.ee</a:t>
            </a:r>
            <a:endParaRPr lang="et-EE" dirty="0" smtClean="0"/>
          </a:p>
          <a:p>
            <a:pPr marL="0" indent="0" algn="r">
              <a:buNone/>
            </a:pPr>
            <a:r>
              <a:rPr lang="et-EE" dirty="0" smtClean="0"/>
              <a:t>+372 507 47 91</a:t>
            </a:r>
            <a:endParaRPr lang="et-EE" dirty="0"/>
          </a:p>
        </p:txBody>
      </p:sp>
    </p:spTree>
    <p:extLst>
      <p:ext uri="{BB962C8B-B14F-4D97-AF65-F5344CB8AC3E}">
        <p14:creationId xmlns:p14="http://schemas.microsoft.com/office/powerpoint/2010/main" val="2004873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Põhimõtted, mida järgida</a:t>
            </a:r>
            <a:endParaRPr lang="et-EE" sz="4800" dirty="0"/>
          </a:p>
        </p:txBody>
      </p:sp>
      <p:sp>
        <p:nvSpPr>
          <p:cNvPr id="3" name="Sisu kohatäide 2"/>
          <p:cNvSpPr>
            <a:spLocks noGrp="1"/>
          </p:cNvSpPr>
          <p:nvPr>
            <p:ph idx="1"/>
          </p:nvPr>
        </p:nvSpPr>
        <p:spPr>
          <a:xfrm>
            <a:off x="1920240" y="2133600"/>
            <a:ext cx="9584372" cy="4632960"/>
          </a:xfrm>
        </p:spPr>
        <p:txBody>
          <a:bodyPr>
            <a:normAutofit/>
          </a:bodyPr>
          <a:lstStyle/>
          <a:p>
            <a:r>
              <a:rPr lang="et-EE" sz="4000" dirty="0" smtClean="0"/>
              <a:t>Seaduslikkus</a:t>
            </a:r>
          </a:p>
          <a:p>
            <a:r>
              <a:rPr lang="et-EE" sz="4000" dirty="0" smtClean="0"/>
              <a:t>Reguleeritus</a:t>
            </a:r>
          </a:p>
          <a:p>
            <a:r>
              <a:rPr lang="et-EE" sz="4000" dirty="0"/>
              <a:t>M</a:t>
            </a:r>
            <a:r>
              <a:rPr lang="et-EE" sz="4000" dirty="0" smtClean="0"/>
              <a:t>inimaalsus</a:t>
            </a:r>
          </a:p>
          <a:p>
            <a:r>
              <a:rPr lang="et-EE" sz="4000" dirty="0"/>
              <a:t>T</a:t>
            </a:r>
            <a:r>
              <a:rPr lang="et-EE" sz="4000" dirty="0" smtClean="0"/>
              <a:t>urvalisus</a:t>
            </a:r>
          </a:p>
          <a:p>
            <a:r>
              <a:rPr lang="et-EE" sz="4000" dirty="0" smtClean="0"/>
              <a:t>Andmesubjekti õiguste tagatus</a:t>
            </a:r>
          </a:p>
          <a:p>
            <a:pPr marL="0" indent="0">
              <a:buNone/>
            </a:pPr>
            <a:endParaRPr lang="et-EE" dirty="0" smtClean="0"/>
          </a:p>
          <a:p>
            <a:endParaRPr lang="et-EE" dirty="0"/>
          </a:p>
        </p:txBody>
      </p:sp>
    </p:spTree>
    <p:extLst>
      <p:ext uri="{BB962C8B-B14F-4D97-AF65-F5344CB8AC3E}">
        <p14:creationId xmlns:p14="http://schemas.microsoft.com/office/powerpoint/2010/main" val="409752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Seaduslikkus</a:t>
            </a:r>
            <a:endParaRPr lang="et-EE" sz="4800" dirty="0"/>
          </a:p>
        </p:txBody>
      </p:sp>
      <p:sp>
        <p:nvSpPr>
          <p:cNvPr id="3" name="Sisu kohatäide 2"/>
          <p:cNvSpPr>
            <a:spLocks noGrp="1"/>
          </p:cNvSpPr>
          <p:nvPr>
            <p:ph idx="1"/>
          </p:nvPr>
        </p:nvSpPr>
        <p:spPr>
          <a:xfrm>
            <a:off x="1481328" y="2133600"/>
            <a:ext cx="10023284" cy="4724400"/>
          </a:xfrm>
        </p:spPr>
        <p:txBody>
          <a:bodyPr>
            <a:noAutofit/>
          </a:bodyPr>
          <a:lstStyle/>
          <a:p>
            <a:r>
              <a:rPr lang="et-EE" sz="2800" u="sng" dirty="0" smtClean="0"/>
              <a:t>Seadus</a:t>
            </a:r>
            <a:r>
              <a:rPr lang="et-EE" sz="2800" dirty="0" smtClean="0"/>
              <a:t> (NT turismiseadus § 24 külastajakaardile kandavad andmed, maksukorralduse seadus § 25-4 töötamise registrisse kandavad andmed jne) </a:t>
            </a:r>
          </a:p>
          <a:p>
            <a:r>
              <a:rPr lang="et-EE" sz="2800" u="sng" dirty="0" smtClean="0"/>
              <a:t>Leping</a:t>
            </a:r>
            <a:r>
              <a:rPr lang="et-EE" sz="2800" dirty="0" smtClean="0"/>
              <a:t> (nt andmeid vaja, et täita reisijaveo-, majutuse vms lepingut)</a:t>
            </a:r>
          </a:p>
          <a:p>
            <a:r>
              <a:rPr lang="et-EE" sz="2800" u="sng" dirty="0" smtClean="0"/>
              <a:t>Nõusolek</a:t>
            </a:r>
            <a:r>
              <a:rPr lang="et-EE" sz="2800" dirty="0" smtClean="0"/>
              <a:t> (andmesubjekt on andnud andmete käitlemiseks ise täiendava nõusoleku, nt reisipakkumiste saamiseks)</a:t>
            </a:r>
          </a:p>
          <a:p>
            <a:r>
              <a:rPr lang="et-EE" sz="2800" u="sng" dirty="0" smtClean="0"/>
              <a:t>Õigustatud huvi </a:t>
            </a:r>
            <a:r>
              <a:rPr lang="et-EE" sz="2800" dirty="0" smtClean="0"/>
              <a:t>(nt töötaja värbamisele eelnev andmete kogumine, eluline vajadus, avalik huvi) </a:t>
            </a:r>
          </a:p>
        </p:txBody>
      </p:sp>
    </p:spTree>
    <p:extLst>
      <p:ext uri="{BB962C8B-B14F-4D97-AF65-F5344CB8AC3E}">
        <p14:creationId xmlns:p14="http://schemas.microsoft.com/office/powerpoint/2010/main" val="1392497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REGULEERITUS</a:t>
            </a:r>
            <a:endParaRPr lang="et-EE" sz="4800" dirty="0"/>
          </a:p>
        </p:txBody>
      </p:sp>
      <p:sp>
        <p:nvSpPr>
          <p:cNvPr id="3" name="Sisu kohatäide 2"/>
          <p:cNvSpPr>
            <a:spLocks noGrp="1"/>
          </p:cNvSpPr>
          <p:nvPr>
            <p:ph idx="1"/>
          </p:nvPr>
        </p:nvSpPr>
        <p:spPr>
          <a:xfrm>
            <a:off x="1141412" y="1604865"/>
            <a:ext cx="9905999" cy="4805266"/>
          </a:xfrm>
        </p:spPr>
        <p:txBody>
          <a:bodyPr>
            <a:noAutofit/>
          </a:bodyPr>
          <a:lstStyle/>
          <a:p>
            <a:r>
              <a:rPr lang="et-EE" sz="4000" dirty="0" smtClean="0"/>
              <a:t>Sünnist surmani tõendatus</a:t>
            </a:r>
            <a:endParaRPr lang="et-EE" sz="4000" b="1" u="sng" dirty="0" smtClean="0"/>
          </a:p>
          <a:p>
            <a:r>
              <a:rPr lang="et-EE" sz="4000" dirty="0" smtClean="0"/>
              <a:t>Selgus, läbipaistvus ja täpsus</a:t>
            </a:r>
          </a:p>
          <a:p>
            <a:r>
              <a:rPr lang="et-EE" sz="4000" dirty="0" smtClean="0"/>
              <a:t>Eraldi </a:t>
            </a:r>
            <a:r>
              <a:rPr lang="et-EE" sz="4000" dirty="0" smtClean="0"/>
              <a:t>dokumendid (protsessi kirjeldus)</a:t>
            </a:r>
            <a:endParaRPr lang="et-EE" sz="4000" dirty="0" smtClean="0"/>
          </a:p>
          <a:p>
            <a:r>
              <a:rPr lang="et-EE" sz="4000" dirty="0" smtClean="0"/>
              <a:t>Õiglus</a:t>
            </a:r>
          </a:p>
          <a:p>
            <a:r>
              <a:rPr lang="et-EE" sz="4000" dirty="0" smtClean="0"/>
              <a:t>Töötlemise register</a:t>
            </a:r>
          </a:p>
          <a:p>
            <a:r>
              <a:rPr lang="et-EE" sz="4000" dirty="0" smtClean="0"/>
              <a:t>Rikkumiste register</a:t>
            </a:r>
            <a:endParaRPr lang="et-EE" sz="4000" dirty="0"/>
          </a:p>
        </p:txBody>
      </p:sp>
    </p:spTree>
    <p:extLst>
      <p:ext uri="{BB962C8B-B14F-4D97-AF65-F5344CB8AC3E}">
        <p14:creationId xmlns:p14="http://schemas.microsoft.com/office/powerpoint/2010/main" val="2741767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err="1" smtClean="0"/>
              <a:t>Sisereeglid</a:t>
            </a:r>
            <a:endParaRPr lang="et-EE" sz="4800" dirty="0"/>
          </a:p>
        </p:txBody>
      </p:sp>
      <p:sp>
        <p:nvSpPr>
          <p:cNvPr id="3" name="Sisu kohatäide 2"/>
          <p:cNvSpPr>
            <a:spLocks noGrp="1"/>
          </p:cNvSpPr>
          <p:nvPr>
            <p:ph idx="1"/>
          </p:nvPr>
        </p:nvSpPr>
        <p:spPr>
          <a:xfrm>
            <a:off x="1947672" y="1600200"/>
            <a:ext cx="9556940" cy="5321808"/>
          </a:xfrm>
        </p:spPr>
        <p:txBody>
          <a:bodyPr>
            <a:noAutofit/>
          </a:bodyPr>
          <a:lstStyle/>
          <a:p>
            <a:r>
              <a:rPr lang="et-EE" sz="2800" dirty="0" smtClean="0"/>
              <a:t>Poliitika (</a:t>
            </a:r>
            <a:r>
              <a:rPr lang="et-EE" sz="2800" dirty="0" err="1" smtClean="0"/>
              <a:t>policy</a:t>
            </a:r>
            <a:r>
              <a:rPr lang="et-EE" sz="2800" dirty="0" smtClean="0"/>
              <a:t>)</a:t>
            </a:r>
          </a:p>
          <a:p>
            <a:r>
              <a:rPr lang="et-EE" sz="2800" dirty="0" smtClean="0"/>
              <a:t>Eeskirjad</a:t>
            </a:r>
          </a:p>
          <a:p>
            <a:r>
              <a:rPr lang="et-EE" sz="2800" dirty="0" smtClean="0"/>
              <a:t>Korrad (füüsilisel andmekandjal asuvate isikuandmete hoidmise kord, andmesubjektidele vastamise kord, andmete töötlemise registri pidamise kord jne) </a:t>
            </a:r>
          </a:p>
          <a:p>
            <a:r>
              <a:rPr lang="et-EE" sz="2800" dirty="0" smtClean="0"/>
              <a:t>Juhendid (uksekaardi kasutusjuhend, paroolikaardi hoidmise juhend, andmevara tagastamise juhend töölepingu lõppemisel, jne) </a:t>
            </a:r>
          </a:p>
          <a:p>
            <a:r>
              <a:rPr lang="et-EE" sz="2800" strike="sngStrike" dirty="0" smtClean="0"/>
              <a:t> Ametijuhend</a:t>
            </a:r>
            <a:endParaRPr lang="et-EE" sz="2800" strike="sngStrike" dirty="0"/>
          </a:p>
        </p:txBody>
      </p:sp>
    </p:spTree>
    <p:extLst>
      <p:ext uri="{BB962C8B-B14F-4D97-AF65-F5344CB8AC3E}">
        <p14:creationId xmlns:p14="http://schemas.microsoft.com/office/powerpoint/2010/main" val="24844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Käidelda nii vähe kui vajalik</a:t>
            </a:r>
            <a:endParaRPr lang="et-EE" sz="4800" dirty="0"/>
          </a:p>
        </p:txBody>
      </p:sp>
      <p:sp>
        <p:nvSpPr>
          <p:cNvPr id="3" name="Sisu kohatäide 2"/>
          <p:cNvSpPr>
            <a:spLocks noGrp="1"/>
          </p:cNvSpPr>
          <p:nvPr>
            <p:ph idx="1"/>
          </p:nvPr>
        </p:nvSpPr>
        <p:spPr>
          <a:xfrm>
            <a:off x="1453896" y="2295144"/>
            <a:ext cx="10050716" cy="3616078"/>
          </a:xfrm>
        </p:spPr>
        <p:txBody>
          <a:bodyPr>
            <a:normAutofit/>
          </a:bodyPr>
          <a:lstStyle/>
          <a:p>
            <a:r>
              <a:rPr lang="et-EE" sz="4000" dirty="0" smtClean="0"/>
              <a:t>Minimaalne vajalik andmete maht</a:t>
            </a:r>
          </a:p>
          <a:p>
            <a:r>
              <a:rPr lang="et-EE" sz="4000" dirty="0" smtClean="0"/>
              <a:t>Minimaalne hoiuaeg</a:t>
            </a:r>
          </a:p>
          <a:p>
            <a:r>
              <a:rPr lang="et-EE" sz="4000" dirty="0" smtClean="0"/>
              <a:t>Minimaalne operatsioonide arv</a:t>
            </a:r>
          </a:p>
          <a:p>
            <a:r>
              <a:rPr lang="et-EE" sz="4000" dirty="0" smtClean="0"/>
              <a:t>Piiratud eesmärgiga</a:t>
            </a:r>
            <a:endParaRPr lang="et-EE" sz="4000" dirty="0"/>
          </a:p>
        </p:txBody>
      </p:sp>
    </p:spTree>
    <p:extLst>
      <p:ext uri="{BB962C8B-B14F-4D97-AF65-F5344CB8AC3E}">
        <p14:creationId xmlns:p14="http://schemas.microsoft.com/office/powerpoint/2010/main" val="1977182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800" dirty="0" smtClean="0"/>
              <a:t>Turvaline käitlemine</a:t>
            </a:r>
            <a:endParaRPr lang="et-EE" sz="4800" dirty="0"/>
          </a:p>
        </p:txBody>
      </p:sp>
      <p:sp>
        <p:nvSpPr>
          <p:cNvPr id="3" name="Sisu kohatäide 2"/>
          <p:cNvSpPr>
            <a:spLocks noGrp="1"/>
          </p:cNvSpPr>
          <p:nvPr>
            <p:ph idx="1"/>
          </p:nvPr>
        </p:nvSpPr>
        <p:spPr>
          <a:xfrm>
            <a:off x="1453896" y="1709928"/>
            <a:ext cx="10050716" cy="4626864"/>
          </a:xfrm>
        </p:spPr>
        <p:txBody>
          <a:bodyPr>
            <a:noAutofit/>
          </a:bodyPr>
          <a:lstStyle/>
          <a:p>
            <a:r>
              <a:rPr lang="et-EE" sz="2800" dirty="0" smtClean="0"/>
              <a:t>Konkreetset vastutavad isikud kindlaks määrata, füüsilise ligipääsu piiramine </a:t>
            </a:r>
          </a:p>
          <a:p>
            <a:r>
              <a:rPr lang="et-EE" sz="2800" dirty="0" err="1" smtClean="0"/>
              <a:t>Anonüümimine</a:t>
            </a:r>
            <a:r>
              <a:rPr lang="et-EE" sz="2800" dirty="0" smtClean="0"/>
              <a:t>, </a:t>
            </a:r>
            <a:r>
              <a:rPr lang="et-EE" sz="2800" dirty="0" err="1" smtClean="0"/>
              <a:t>pseudonüümimine</a:t>
            </a:r>
            <a:endParaRPr lang="et-EE" sz="2800" dirty="0" smtClean="0"/>
          </a:p>
          <a:p>
            <a:r>
              <a:rPr lang="et-EE" sz="2800" dirty="0"/>
              <a:t>T</a:t>
            </a:r>
            <a:r>
              <a:rPr lang="et-EE" sz="2800" dirty="0" smtClean="0"/>
              <a:t>urvaprogrammid, krüpteerimine</a:t>
            </a:r>
          </a:p>
          <a:p>
            <a:r>
              <a:rPr lang="et-EE" sz="2800" dirty="0" smtClean="0"/>
              <a:t>Turvalised hoiutingimused (lukud, seifid jne)</a:t>
            </a:r>
          </a:p>
          <a:p>
            <a:r>
              <a:rPr lang="et-EE" sz="2800" dirty="0" smtClean="0"/>
              <a:t>Turvaline kustutamine, hävitamine</a:t>
            </a:r>
          </a:p>
          <a:p>
            <a:r>
              <a:rPr lang="et-EE" sz="2800" dirty="0"/>
              <a:t>V</a:t>
            </a:r>
            <a:r>
              <a:rPr lang="et-EE" sz="2800" dirty="0" smtClean="0"/>
              <a:t>astutav töötleja, volitatud töötleja, </a:t>
            </a:r>
          </a:p>
          <a:p>
            <a:r>
              <a:rPr lang="et-EE" sz="2800" dirty="0" smtClean="0"/>
              <a:t>Lepingutingimused</a:t>
            </a:r>
            <a:endParaRPr lang="et-EE" sz="2800" dirty="0"/>
          </a:p>
        </p:txBody>
      </p:sp>
    </p:spTree>
    <p:extLst>
      <p:ext uri="{BB962C8B-B14F-4D97-AF65-F5344CB8AC3E}">
        <p14:creationId xmlns:p14="http://schemas.microsoft.com/office/powerpoint/2010/main" val="404965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806541" y="267494"/>
            <a:ext cx="8911687" cy="1280890"/>
          </a:xfrm>
        </p:spPr>
        <p:txBody>
          <a:bodyPr>
            <a:noAutofit/>
          </a:bodyPr>
          <a:lstStyle/>
          <a:p>
            <a:r>
              <a:rPr lang="et-EE" sz="4800" dirty="0" smtClean="0"/>
              <a:t>Eraldi turvalisusest lepingupartnerite </a:t>
            </a:r>
            <a:r>
              <a:rPr lang="et-EE" sz="4800" dirty="0" smtClean="0"/>
              <a:t>puhul I</a:t>
            </a:r>
            <a:endParaRPr lang="et-EE" sz="4800" dirty="0"/>
          </a:p>
        </p:txBody>
      </p:sp>
      <p:sp>
        <p:nvSpPr>
          <p:cNvPr id="3" name="Sisu kohatäide 2"/>
          <p:cNvSpPr>
            <a:spLocks noGrp="1"/>
          </p:cNvSpPr>
          <p:nvPr>
            <p:ph idx="1"/>
          </p:nvPr>
        </p:nvSpPr>
        <p:spPr>
          <a:xfrm>
            <a:off x="1527048" y="2286000"/>
            <a:ext cx="9977564" cy="4434840"/>
          </a:xfrm>
        </p:spPr>
        <p:txBody>
          <a:bodyPr>
            <a:noAutofit/>
          </a:bodyPr>
          <a:lstStyle/>
          <a:p>
            <a:r>
              <a:rPr lang="et-EE" sz="3200" dirty="0" smtClean="0"/>
              <a:t>Vaba edastamine: </a:t>
            </a:r>
          </a:p>
          <a:p>
            <a:pPr marL="0" indent="0">
              <a:buNone/>
            </a:pPr>
            <a:r>
              <a:rPr lang="et-EE" sz="3200" dirty="0" smtClean="0"/>
              <a:t>1. EU+ Norra, Liechtenstein, Island</a:t>
            </a:r>
          </a:p>
          <a:p>
            <a:pPr marL="0" indent="0">
              <a:buNone/>
            </a:pPr>
            <a:r>
              <a:rPr lang="et-EE" sz="3200" dirty="0" smtClean="0"/>
              <a:t>2. 3-dad riigid, milliste osas Euroopa Komisjon on otsustanud, et kaitse on siseriiklikult piisav: Andorra, Argentiina, Fääri saared, Iisrael, Mani saar, Jersey, Uus- Meremaa, Uruguay, Šveits</a:t>
            </a:r>
          </a:p>
          <a:p>
            <a:pPr marL="0" indent="0">
              <a:buNone/>
            </a:pPr>
            <a:r>
              <a:rPr lang="et-EE" sz="3200" dirty="0" smtClean="0"/>
              <a:t>3. Eraldi USA – </a:t>
            </a:r>
            <a:r>
              <a:rPr lang="et-EE" sz="3200" dirty="0" err="1" smtClean="0"/>
              <a:t>Privacy</a:t>
            </a:r>
            <a:r>
              <a:rPr lang="et-EE" sz="3200" dirty="0" smtClean="0"/>
              <a:t> </a:t>
            </a:r>
            <a:r>
              <a:rPr lang="et-EE" sz="3200" dirty="0" err="1" smtClean="0"/>
              <a:t>Shield</a:t>
            </a:r>
            <a:r>
              <a:rPr lang="et-EE" sz="3200" dirty="0" smtClean="0"/>
              <a:t>- </a:t>
            </a:r>
            <a:r>
              <a:rPr lang="et-EE" sz="3200" dirty="0" err="1" smtClean="0"/>
              <a:t>self</a:t>
            </a:r>
            <a:r>
              <a:rPr lang="et-EE" sz="3200" dirty="0" smtClean="0"/>
              <a:t>–</a:t>
            </a:r>
            <a:r>
              <a:rPr lang="et-EE" sz="3200" dirty="0" err="1" smtClean="0"/>
              <a:t>certification</a:t>
            </a:r>
            <a:endParaRPr lang="et-EE" sz="3200" dirty="0"/>
          </a:p>
        </p:txBody>
      </p:sp>
    </p:spTree>
    <p:extLst>
      <p:ext uri="{BB962C8B-B14F-4D97-AF65-F5344CB8AC3E}">
        <p14:creationId xmlns:p14="http://schemas.microsoft.com/office/powerpoint/2010/main" val="312049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Rohukõrred">
  <a:themeElements>
    <a:clrScheme name="Rohukõrred">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Rohukõrred">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hukõrred">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5281</TotalTime>
  <Words>985</Words>
  <Application>Microsoft Office PowerPoint</Application>
  <PresentationFormat>Laiekraan</PresentationFormat>
  <Paragraphs>186</Paragraphs>
  <Slides>24</Slides>
  <Notes>10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24</vt:i4>
      </vt:variant>
    </vt:vector>
  </HeadingPairs>
  <TitlesOfParts>
    <vt:vector size="29" baseType="lpstr">
      <vt:lpstr>Arial</vt:lpstr>
      <vt:lpstr>Calibri</vt:lpstr>
      <vt:lpstr>Century Gothic</vt:lpstr>
      <vt:lpstr>Wingdings 3</vt:lpstr>
      <vt:lpstr>Rohukõrred</vt:lpstr>
      <vt:lpstr>Uus Andmekaitse Üldmäärus.  Reisiettevõtjate aspekt.</vt:lpstr>
      <vt:lpstr>Mõttelaadi muutus</vt:lpstr>
      <vt:lpstr>Põhimõtted, mida järgida</vt:lpstr>
      <vt:lpstr>Seaduslikkus</vt:lpstr>
      <vt:lpstr>REGULEERITUS</vt:lpstr>
      <vt:lpstr>Sisereeglid</vt:lpstr>
      <vt:lpstr>Käidelda nii vähe kui vajalik</vt:lpstr>
      <vt:lpstr>Turvaline käitlemine</vt:lpstr>
      <vt:lpstr>Eraldi turvalisusest lepingupartnerite puhul I</vt:lpstr>
      <vt:lpstr>Eraldi turvalisusest lepingupartnerite puhul II</vt:lpstr>
      <vt:lpstr>Andmesubjekti õigused</vt:lpstr>
      <vt:lpstr>Andmekaitsespetsialist (DPO)</vt:lpstr>
      <vt:lpstr>Andmekaitsespetsialist ?</vt:lpstr>
      <vt:lpstr>MÕJUHINNANG ?</vt:lpstr>
      <vt:lpstr>MÕJUHINNANGU PEAB TEGEMA KUI</vt:lpstr>
      <vt:lpstr>Millal peab Mõjuhinnangu tegema?</vt:lpstr>
      <vt:lpstr>Vaikimisi andmekaitse</vt:lpstr>
      <vt:lpstr>Lõimitud andmekaitse</vt:lpstr>
      <vt:lpstr>Üldmääruse rikkumise puhul</vt:lpstr>
      <vt:lpstr>MILLEST ALUSTADA?</vt:lpstr>
      <vt:lpstr>MILLEGA ARVESTADA?</vt:lpstr>
      <vt:lpstr>Koostöö katuseorganisatsiooniga?</vt:lpstr>
      <vt:lpstr>Asjakohased viited</vt:lpstr>
      <vt:lpstr>TÄNAN KUULAMAST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Uue Andmekaitse Üldmääruse jõustumisega kaasnevad Erisused.  Reisiettevõtjate aspekt.</dc:title>
  <dc:creator>riho friedrichs</dc:creator>
  <cp:lastModifiedBy>riho friedrichs</cp:lastModifiedBy>
  <cp:revision>79</cp:revision>
  <dcterms:created xsi:type="dcterms:W3CDTF">2017-10-14T12:32:53Z</dcterms:created>
  <dcterms:modified xsi:type="dcterms:W3CDTF">2017-11-14T18:03:06Z</dcterms:modified>
</cp:coreProperties>
</file>