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Pakettreisidirektiiv</a:t>
            </a:r>
            <a:br>
              <a:rPr lang="et-EE" dirty="0" smtClean="0"/>
            </a:br>
            <a:r>
              <a:rPr lang="et-EE" dirty="0" err="1" smtClean="0"/>
              <a:t>turs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võs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Indrek Teppo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335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Ei kohaldu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2200" dirty="0" smtClean="0"/>
              <a:t>Juhuslik, mittekasumlik eesmärk, piiratud arv, avalikkuse keeld</a:t>
            </a:r>
          </a:p>
          <a:p>
            <a:r>
              <a:rPr lang="et-EE" sz="2200" dirty="0" err="1" smtClean="0"/>
              <a:t>üldleping</a:t>
            </a:r>
            <a:r>
              <a:rPr lang="et-EE" sz="2200" dirty="0" smtClean="0"/>
              <a:t> </a:t>
            </a:r>
            <a:r>
              <a:rPr lang="et-EE" sz="2200" dirty="0"/>
              <a:t>ettevõtja korraldab ärireise teisele majandus- ja kutsetegevuses tegutsevale </a:t>
            </a:r>
            <a:r>
              <a:rPr lang="et-EE" sz="2200" dirty="0" smtClean="0"/>
              <a:t>isikule</a:t>
            </a:r>
          </a:p>
          <a:p>
            <a:r>
              <a:rPr lang="et-EE" sz="2200" dirty="0" smtClean="0"/>
              <a:t>kestus </a:t>
            </a:r>
            <a:r>
              <a:rPr lang="et-EE" sz="2200" dirty="0"/>
              <a:t>vähem kui 24 tundi, </a:t>
            </a:r>
            <a:r>
              <a:rPr lang="et-EE" sz="2200" dirty="0" smtClean="0"/>
              <a:t>v.a. kui sisaldavad </a:t>
            </a:r>
            <a:r>
              <a:rPr lang="et-EE" sz="2200" dirty="0"/>
              <a:t>öist </a:t>
            </a:r>
            <a:r>
              <a:rPr lang="et-EE" sz="2200" dirty="0" smtClean="0"/>
              <a:t>majutust</a:t>
            </a: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30065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reisiettevõtjad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2200" dirty="0"/>
              <a:t>Reisikorraldaja </a:t>
            </a:r>
            <a:r>
              <a:rPr lang="et-EE" sz="2200" dirty="0" smtClean="0"/>
              <a:t>- </a:t>
            </a:r>
            <a:r>
              <a:rPr lang="et-EE" sz="2200" dirty="0"/>
              <a:t>koostab </a:t>
            </a:r>
            <a:r>
              <a:rPr lang="et-EE" sz="2200" dirty="0" smtClean="0"/>
              <a:t>ja </a:t>
            </a:r>
            <a:r>
              <a:rPr lang="et-EE" sz="2200" dirty="0"/>
              <a:t>pakub </a:t>
            </a:r>
            <a:r>
              <a:rPr lang="et-EE" sz="2200" dirty="0" smtClean="0"/>
              <a:t>pakettreise müügiks, müüb </a:t>
            </a:r>
            <a:r>
              <a:rPr lang="et-EE" sz="2200" dirty="0"/>
              <a:t>ise või teise reisiettevõtja </a:t>
            </a:r>
            <a:r>
              <a:rPr lang="et-EE" sz="2200" dirty="0" smtClean="0"/>
              <a:t>kaudu või kes </a:t>
            </a:r>
            <a:r>
              <a:rPr lang="et-EE" sz="2200" dirty="0"/>
              <a:t>edastab reisijat puudutavad andmed teisele </a:t>
            </a:r>
            <a:r>
              <a:rPr lang="et-EE" sz="2200" dirty="0" smtClean="0"/>
              <a:t>ettevõtjale.</a:t>
            </a:r>
          </a:p>
          <a:p>
            <a:r>
              <a:rPr lang="et-EE" sz="2200" dirty="0"/>
              <a:t>Reisivahendaja - </a:t>
            </a:r>
            <a:r>
              <a:rPr lang="et-EE" sz="2200" dirty="0" smtClean="0"/>
              <a:t>pakub </a:t>
            </a:r>
            <a:r>
              <a:rPr lang="et-EE" sz="2200" dirty="0"/>
              <a:t>müügiks või müüb reisikorraldaja </a:t>
            </a:r>
            <a:r>
              <a:rPr lang="et-EE" sz="2200" dirty="0" smtClean="0"/>
              <a:t>pakettreise</a:t>
            </a:r>
            <a:r>
              <a:rPr lang="et-EE" sz="2200" dirty="0"/>
              <a:t>. </a:t>
            </a:r>
            <a:r>
              <a:rPr lang="et-EE" sz="2200" dirty="0" smtClean="0"/>
              <a:t> Kui </a:t>
            </a:r>
            <a:r>
              <a:rPr lang="et-EE" sz="2200" dirty="0"/>
              <a:t>väljaspool Euroopa Majanduspiirkonda asutatud </a:t>
            </a:r>
            <a:r>
              <a:rPr lang="et-EE" sz="2200" dirty="0" smtClean="0"/>
              <a:t>reisiettevõtja </a:t>
            </a:r>
            <a:r>
              <a:rPr lang="et-EE" sz="2200" dirty="0"/>
              <a:t>pakettreise, </a:t>
            </a:r>
            <a:r>
              <a:rPr lang="et-EE" sz="2200" dirty="0" smtClean="0"/>
              <a:t>kohaldatakse reisikorraldajale </a:t>
            </a:r>
            <a:r>
              <a:rPr lang="et-EE" sz="2200" dirty="0"/>
              <a:t>kehtestatud nõudeid</a:t>
            </a:r>
            <a:r>
              <a:rPr lang="et-EE" sz="2200" dirty="0" smtClean="0"/>
              <a:t>.</a:t>
            </a: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231081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pakettreis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sz="2100" dirty="0" smtClean="0"/>
              <a:t>Klassikaline - vähemalt </a:t>
            </a:r>
            <a:r>
              <a:rPr lang="et-EE" sz="2100" dirty="0"/>
              <a:t>kahe eri liiki reisiteenuse kogum samaks reisiks, </a:t>
            </a:r>
            <a:r>
              <a:rPr lang="et-EE" sz="2100" dirty="0" smtClean="0"/>
              <a:t>pandud kokku enne </a:t>
            </a:r>
            <a:r>
              <a:rPr lang="et-EE" sz="2100" dirty="0"/>
              <a:t>ühe lepingu sõlmimist kõikide reisiteenuste </a:t>
            </a:r>
            <a:r>
              <a:rPr lang="et-EE" sz="2100" dirty="0" smtClean="0"/>
              <a:t>kohta</a:t>
            </a:r>
          </a:p>
          <a:p>
            <a:r>
              <a:rPr lang="et-EE" sz="2100" dirty="0"/>
              <a:t>Uus </a:t>
            </a:r>
            <a:r>
              <a:rPr lang="et-EE" sz="2100" dirty="0" smtClean="0"/>
              <a:t>- olenemata </a:t>
            </a:r>
            <a:r>
              <a:rPr lang="et-EE" sz="2100" dirty="0"/>
              <a:t>eraldi lepingute sõlmimisest üksikute reisiteenuste </a:t>
            </a:r>
            <a:r>
              <a:rPr lang="et-EE" sz="2100" dirty="0" err="1"/>
              <a:t>osutajatega</a:t>
            </a:r>
            <a:r>
              <a:rPr lang="et-EE" sz="2100" dirty="0"/>
              <a:t>:</a:t>
            </a:r>
          </a:p>
          <a:p>
            <a:pPr marL="457200" indent="-457200">
              <a:buAutoNum type="alphaLcParenR"/>
            </a:pPr>
            <a:r>
              <a:rPr lang="et-EE" sz="2100" dirty="0" smtClean="0"/>
              <a:t>reisija </a:t>
            </a:r>
            <a:r>
              <a:rPr lang="et-EE" sz="2100" dirty="0"/>
              <a:t>valib reisiteenused ühest </a:t>
            </a:r>
            <a:r>
              <a:rPr lang="et-EE" sz="2100" u="sng" dirty="0"/>
              <a:t>müügikohast enne, kui annab nõusoleku maksmise </a:t>
            </a:r>
            <a:r>
              <a:rPr lang="et-EE" sz="2100" u="sng" dirty="0" smtClean="0"/>
              <a:t>kohta</a:t>
            </a:r>
            <a:r>
              <a:rPr lang="et-EE" sz="2100" dirty="0" smtClean="0"/>
              <a:t>;</a:t>
            </a:r>
          </a:p>
          <a:p>
            <a:pPr marL="457200" indent="-457200">
              <a:buAutoNum type="alphaLcParenR"/>
            </a:pPr>
            <a:r>
              <a:rPr lang="et-EE" sz="2100" dirty="0" smtClean="0"/>
              <a:t>Tehakse </a:t>
            </a:r>
            <a:r>
              <a:rPr lang="et-EE" sz="2100" dirty="0" smtClean="0"/>
              <a:t>pakkumine</a:t>
            </a:r>
            <a:r>
              <a:rPr lang="et-EE" sz="2100" dirty="0"/>
              <a:t>, </a:t>
            </a:r>
            <a:r>
              <a:rPr lang="et-EE" sz="2100" dirty="0" smtClean="0"/>
              <a:t>sõlmitakse leping </a:t>
            </a:r>
            <a:r>
              <a:rPr lang="et-EE" sz="2100" u="sng" dirty="0"/>
              <a:t>või </a:t>
            </a:r>
            <a:r>
              <a:rPr lang="et-EE" sz="2100" u="sng" dirty="0" smtClean="0"/>
              <a:t>võetakse tasu </a:t>
            </a:r>
            <a:r>
              <a:rPr lang="et-EE" sz="2100" u="sng" dirty="0"/>
              <a:t>ühtse või koguhinna </a:t>
            </a:r>
            <a:r>
              <a:rPr lang="et-EE" sz="2100" u="sng" dirty="0" smtClean="0"/>
              <a:t>alusel</a:t>
            </a:r>
            <a:r>
              <a:rPr lang="et-EE" sz="2100" dirty="0" smtClean="0"/>
              <a:t>.</a:t>
            </a:r>
            <a:endParaRPr lang="et-EE" sz="21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85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pakettreis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reisiteenused valitakse eri </a:t>
            </a:r>
            <a:r>
              <a:rPr lang="et-EE" sz="2400" dirty="0"/>
              <a:t>ettevõtjatelt omavahel seotud internetipõhiste </a:t>
            </a:r>
            <a:r>
              <a:rPr lang="et-EE" sz="2400" dirty="0" smtClean="0"/>
              <a:t>broneerimistoimingutega,</a:t>
            </a:r>
          </a:p>
          <a:p>
            <a:r>
              <a:rPr lang="et-EE" sz="2400" dirty="0" smtClean="0"/>
              <a:t>kui esimese lepingu sõlminud ettevõtja annab </a:t>
            </a:r>
            <a:r>
              <a:rPr lang="et-EE" sz="2400" dirty="0"/>
              <a:t>reisija nime, makse tegemiseks vajalikud andmed ja e-posti aadressi edasi teisele ettevõtjale ning leping teise ettevõtjaga sõlmitakse 24 tunni jooksul pärast esimese reisiteenuse broneeringu </a:t>
            </a:r>
            <a:r>
              <a:rPr lang="et-EE" sz="2400" dirty="0" smtClean="0"/>
              <a:t>kinnitamist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18852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Pakett ei ole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regulaarset </a:t>
            </a:r>
            <a:r>
              <a:rPr lang="et-EE" sz="2800" dirty="0"/>
              <a:t>reisijavedu teostavas transpordivahendis samal ajal reisijaveoteenusega </a:t>
            </a:r>
            <a:r>
              <a:rPr lang="et-EE" sz="2800" dirty="0" smtClean="0"/>
              <a:t>pakutav </a:t>
            </a:r>
            <a:r>
              <a:rPr lang="et-EE" sz="2800" dirty="0"/>
              <a:t>majutus- ja </a:t>
            </a:r>
            <a:r>
              <a:rPr lang="et-EE" sz="2800" dirty="0" smtClean="0"/>
              <a:t>toitlustusteenus, </a:t>
            </a:r>
            <a:r>
              <a:rPr lang="et-EE" sz="2800" dirty="0"/>
              <a:t>kui põhiteenus on reisijavedu</a:t>
            </a:r>
            <a:r>
              <a:rPr lang="et-EE" sz="2800" dirty="0" smtClean="0"/>
              <a:t>.</a:t>
            </a:r>
          </a:p>
          <a:p>
            <a:r>
              <a:rPr lang="et-EE" sz="2800" dirty="0" smtClean="0"/>
              <a:t>Kui teine teenus ei moodusta vähemalt 25% koguväärtusest</a:t>
            </a:r>
          </a:p>
          <a:p>
            <a:r>
              <a:rPr lang="et-EE" sz="2800" dirty="0" smtClean="0"/>
              <a:t>Valitakse ja ostetakse pärast reisiteenuse osutamise algust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04125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Seotud reisikorraldusteenused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t-EE" dirty="0" smtClean="0"/>
              <a:t>Seotud </a:t>
            </a:r>
            <a:r>
              <a:rPr lang="et-EE" dirty="0"/>
              <a:t>reisikorraldusteenused </a:t>
            </a:r>
            <a:r>
              <a:rPr lang="et-EE" dirty="0" smtClean="0"/>
              <a:t>- vähemalt </a:t>
            </a:r>
            <a:r>
              <a:rPr lang="et-EE" dirty="0"/>
              <a:t>2</a:t>
            </a:r>
            <a:r>
              <a:rPr lang="et-EE" dirty="0" smtClean="0"/>
              <a:t> </a:t>
            </a:r>
            <a:r>
              <a:rPr lang="et-EE" dirty="0"/>
              <a:t>eri liiki reisiteenust samaks </a:t>
            </a:r>
            <a:r>
              <a:rPr lang="et-EE" dirty="0" smtClean="0"/>
              <a:t>reisiks kui eraldi </a:t>
            </a:r>
            <a:r>
              <a:rPr lang="et-EE" dirty="0"/>
              <a:t>lepingud üksikute reisiteenuste </a:t>
            </a:r>
            <a:r>
              <a:rPr lang="et-EE" dirty="0" err="1"/>
              <a:t>osutajatega</a:t>
            </a:r>
            <a:r>
              <a:rPr lang="et-EE" dirty="0"/>
              <a:t>, </a:t>
            </a:r>
            <a:r>
              <a:rPr lang="et-EE" dirty="0" smtClean="0"/>
              <a:t>kui </a:t>
            </a:r>
            <a:r>
              <a:rPr lang="et-EE" dirty="0"/>
              <a:t>reisiettevõtja hõlbustab:</a:t>
            </a:r>
          </a:p>
          <a:p>
            <a:pPr marL="0" indent="0">
              <a:buNone/>
            </a:pPr>
            <a:r>
              <a:rPr lang="et-EE" dirty="0" smtClean="0"/>
              <a:t>- iga </a:t>
            </a:r>
            <a:r>
              <a:rPr lang="et-EE" dirty="0"/>
              <a:t>reisiteenuse eraldi valimist ja </a:t>
            </a:r>
            <a:r>
              <a:rPr lang="et-EE" b="1" u="sng" dirty="0" smtClean="0"/>
              <a:t>eraldi </a:t>
            </a:r>
            <a:r>
              <a:rPr lang="et-EE" b="1" u="sng" dirty="0"/>
              <a:t>maksmist </a:t>
            </a:r>
            <a:r>
              <a:rPr lang="et-EE" dirty="0"/>
              <a:t>müügikoha ühekordsel külastamisel või sellega ühenduse võtmisel või</a:t>
            </a:r>
          </a:p>
          <a:p>
            <a:pPr marL="0" indent="0">
              <a:buNone/>
            </a:pPr>
            <a:r>
              <a:rPr lang="et-EE" dirty="0" smtClean="0"/>
              <a:t>- sihipärasel </a:t>
            </a:r>
            <a:r>
              <a:rPr lang="et-EE" dirty="0"/>
              <a:t>viisil reisijal vähemalt ühe täiendava reisiteenuse lepingu sõlmimist teise ettevõtjaga, kui </a:t>
            </a:r>
            <a:r>
              <a:rPr lang="et-EE" dirty="0" smtClean="0"/>
              <a:t>teine leping sõlmitakse 24 </a:t>
            </a:r>
            <a:r>
              <a:rPr lang="et-EE" dirty="0"/>
              <a:t>tunni jooksul </a:t>
            </a:r>
            <a:r>
              <a:rPr lang="et-EE" dirty="0" smtClean="0"/>
              <a:t>1-se teenuse kinnitamisest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1449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vastutus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 smtClean="0"/>
              <a:t>Pakettreis – 			täisvastutus, kuni reisiteenuste osutamise lõppemiseni			</a:t>
            </a:r>
          </a:p>
          <a:p>
            <a:r>
              <a:rPr lang="et-EE" dirty="0" smtClean="0"/>
              <a:t>Seotud reisikorraldus – 	nõuetekohase vahenduse vastutus, </a:t>
            </a:r>
            <a:r>
              <a:rPr lang="et-EE" dirty="0" smtClean="0"/>
              <a:t>enda maksejõuetuse 					vastutus </a:t>
            </a:r>
            <a:r>
              <a:rPr lang="et-EE" dirty="0" smtClean="0"/>
              <a:t>kuni </a:t>
            </a:r>
            <a:r>
              <a:rPr lang="et-EE" dirty="0" smtClean="0"/>
              <a:t>tasu edasi </a:t>
            </a:r>
            <a:r>
              <a:rPr lang="et-EE" dirty="0" smtClean="0"/>
              <a:t>maksmiseni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0262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Tagatisega tegevusalad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Reisikorraldus</a:t>
            </a:r>
          </a:p>
          <a:p>
            <a:r>
              <a:rPr lang="et-EE" sz="2800" dirty="0" smtClean="0"/>
              <a:t>Seotud reisikorraldusteenuste pakkumine</a:t>
            </a:r>
          </a:p>
          <a:p>
            <a:r>
              <a:rPr lang="et-EE" sz="2800" dirty="0" smtClean="0"/>
              <a:t>Pakettreiside vahendajatele tagatise nõuded ei rakendu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971379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152</TotalTime>
  <Words>295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Pakettreisidirektiiv turs võs</vt:lpstr>
      <vt:lpstr>Ei kohaldu</vt:lpstr>
      <vt:lpstr>reisiettevõtjad</vt:lpstr>
      <vt:lpstr>pakettreis</vt:lpstr>
      <vt:lpstr>pakettreis</vt:lpstr>
      <vt:lpstr>Pakett ei ole</vt:lpstr>
      <vt:lpstr>Seotud reisikorraldusteenused</vt:lpstr>
      <vt:lpstr>vastutus</vt:lpstr>
      <vt:lpstr>Tagatisega tegevusalad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pakettreisidirektiiv</dc:title>
  <dc:creator>Indrek Teppo</dc:creator>
  <cp:lastModifiedBy>Indrek Teppo</cp:lastModifiedBy>
  <cp:revision>10</cp:revision>
  <dcterms:created xsi:type="dcterms:W3CDTF">2017-05-15T21:14:12Z</dcterms:created>
  <dcterms:modified xsi:type="dcterms:W3CDTF">2017-05-16T13:08:50Z</dcterms:modified>
</cp:coreProperties>
</file>