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76" r:id="rId5"/>
    <p:sldId id="272" r:id="rId6"/>
    <p:sldId id="285" r:id="rId7"/>
    <p:sldId id="278" r:id="rId8"/>
    <p:sldId id="273" r:id="rId9"/>
    <p:sldId id="279" r:id="rId10"/>
    <p:sldId id="281" r:id="rId11"/>
    <p:sldId id="262" r:id="rId12"/>
    <p:sldId id="274" r:id="rId13"/>
    <p:sldId id="282" r:id="rId14"/>
    <p:sldId id="283" r:id="rId15"/>
    <p:sldId id="284" r:id="rId16"/>
    <p:sldId id="286" r:id="rId17"/>
    <p:sldId id="264" r:id="rId18"/>
    <p:sldId id="259" r:id="rId19"/>
    <p:sldId id="287" r:id="rId2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084"/>
    <a:srgbClr val="8BE6EB"/>
    <a:srgbClr val="009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53" autoAdjust="0"/>
  </p:normalViewPr>
  <p:slideViewPr>
    <p:cSldViewPr snapToGrid="0">
      <p:cViewPr varScale="1">
        <p:scale>
          <a:sx n="110" d="100"/>
          <a:sy n="110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kait.karu\Desktop\TLL%20weekly%20pax%20201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 err="1" smtClean="0">
                <a:latin typeface="Candara" panose="020E0502030303020204" pitchFamily="34" charset="0"/>
              </a:rPr>
              <a:t>Lennufirmade</a:t>
            </a:r>
            <a:r>
              <a:rPr lang="en-US" sz="3200" dirty="0" smtClean="0">
                <a:latin typeface="Candara" panose="020E0502030303020204" pitchFamily="34" charset="0"/>
              </a:rPr>
              <a:t> </a:t>
            </a:r>
            <a:r>
              <a:rPr lang="en-US" sz="3200" dirty="0" err="1" smtClean="0">
                <a:latin typeface="Candara" panose="020E0502030303020204" pitchFamily="34" charset="0"/>
              </a:rPr>
              <a:t>turuosa</a:t>
            </a:r>
            <a:r>
              <a:rPr lang="en-US" sz="3200" dirty="0" smtClean="0">
                <a:latin typeface="Candara" panose="020E0502030303020204" pitchFamily="34" charset="0"/>
              </a:rPr>
              <a:t> </a:t>
            </a:r>
            <a:r>
              <a:rPr lang="en-US" sz="3200" dirty="0" err="1" smtClean="0">
                <a:latin typeface="Candara" panose="020E0502030303020204" pitchFamily="34" charset="0"/>
              </a:rPr>
              <a:t>Tallinnas</a:t>
            </a:r>
            <a:r>
              <a:rPr lang="en-US" sz="3200" dirty="0" smtClean="0">
                <a:latin typeface="Candara" panose="020E0502030303020204" pitchFamily="34" charset="0"/>
              </a:rPr>
              <a:t> 2016</a:t>
            </a:r>
            <a:endParaRPr lang="et-EE" sz="3200" dirty="0">
              <a:latin typeface="Candara" panose="020E0502030303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detailed!$A$12</c:f>
              <c:strCache>
                <c:ptCount val="1"/>
                <c:pt idx="0">
                  <c:v>Adria Airways</c:v>
                </c:pt>
              </c:strCache>
            </c:strRef>
          </c:tx>
          <c:spPr>
            <a:ln w="50800" cap="rnd">
              <a:solidFill>
                <a:sysClr val="window" lastClr="FFFFFF"/>
              </a:solidFill>
              <a:round/>
            </a:ln>
            <a:effectLst/>
          </c:spPr>
          <c:marker>
            <c:symbol val="none"/>
          </c:marker>
          <c:cat>
            <c:numRef>
              <c:f>detailed!$B$11:$AU$11</c:f>
              <c:numCache>
                <c:formatCode>General</c:formatCode>
                <c:ptCount val="4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</c:numCache>
            </c:numRef>
          </c:cat>
          <c:val>
            <c:numRef>
              <c:f>detailed!$B$12:$AU$12</c:f>
              <c:numCache>
                <c:formatCode>0%</c:formatCode>
                <c:ptCount val="46"/>
                <c:pt idx="0">
                  <c:v>0.13086968602389554</c:v>
                </c:pt>
                <c:pt idx="1">
                  <c:v>0.14346415069088964</c:v>
                </c:pt>
                <c:pt idx="2">
                  <c:v>0.1410231396573926</c:v>
                </c:pt>
                <c:pt idx="3">
                  <c:v>0.16386028669493236</c:v>
                </c:pt>
                <c:pt idx="4">
                  <c:v>0.14422897283563127</c:v>
                </c:pt>
                <c:pt idx="5">
                  <c:v>0.13740635795520709</c:v>
                </c:pt>
                <c:pt idx="6">
                  <c:v>0.13970002173755525</c:v>
                </c:pt>
                <c:pt idx="7">
                  <c:v>0.13532664481308565</c:v>
                </c:pt>
                <c:pt idx="8">
                  <c:v>0.1371253570076735</c:v>
                </c:pt>
                <c:pt idx="9">
                  <c:v>0.1475930819924397</c:v>
                </c:pt>
                <c:pt idx="10">
                  <c:v>0.15403835545315897</c:v>
                </c:pt>
                <c:pt idx="11">
                  <c:v>0.16650667597521598</c:v>
                </c:pt>
                <c:pt idx="12">
                  <c:v>0.14467268552014848</c:v>
                </c:pt>
                <c:pt idx="13">
                  <c:v>0.15897285399853264</c:v>
                </c:pt>
                <c:pt idx="14">
                  <c:v>0.1625744258576694</c:v>
                </c:pt>
                <c:pt idx="15">
                  <c:v>0.16940578295927278</c:v>
                </c:pt>
                <c:pt idx="16">
                  <c:v>0.16813173507688581</c:v>
                </c:pt>
                <c:pt idx="17">
                  <c:v>0.16964662120272783</c:v>
                </c:pt>
                <c:pt idx="18">
                  <c:v>0.16709723812821264</c:v>
                </c:pt>
                <c:pt idx="19">
                  <c:v>0.17502722323049003</c:v>
                </c:pt>
                <c:pt idx="20">
                  <c:v>0.1782037454652417</c:v>
                </c:pt>
                <c:pt idx="21">
                  <c:v>0.17522365288148131</c:v>
                </c:pt>
                <c:pt idx="22">
                  <c:v>0.1827321911632101</c:v>
                </c:pt>
                <c:pt idx="23">
                  <c:v>0.18853695324283559</c:v>
                </c:pt>
                <c:pt idx="24">
                  <c:v>0.19981990831696136</c:v>
                </c:pt>
                <c:pt idx="25">
                  <c:v>0.20338790874869608</c:v>
                </c:pt>
                <c:pt idx="26">
                  <c:v>0.20919900139635256</c:v>
                </c:pt>
                <c:pt idx="27">
                  <c:v>0.201325144731339</c:v>
                </c:pt>
                <c:pt idx="28">
                  <c:v>0.20964749536178107</c:v>
                </c:pt>
                <c:pt idx="29">
                  <c:v>0.20049905584030214</c:v>
                </c:pt>
                <c:pt idx="30">
                  <c:v>0.20160867682912936</c:v>
                </c:pt>
                <c:pt idx="31">
                  <c:v>0.21606462781304098</c:v>
                </c:pt>
                <c:pt idx="32">
                  <c:v>0.21531847494060413</c:v>
                </c:pt>
                <c:pt idx="33">
                  <c:v>0.19480914703069299</c:v>
                </c:pt>
                <c:pt idx="34">
                  <c:v>0.19285449105719465</c:v>
                </c:pt>
                <c:pt idx="35">
                  <c:v>0.19223399589075882</c:v>
                </c:pt>
                <c:pt idx="36">
                  <c:v>0.19913459348667731</c:v>
                </c:pt>
                <c:pt idx="37">
                  <c:v>0.20816008893829904</c:v>
                </c:pt>
                <c:pt idx="38">
                  <c:v>0.19786370528944786</c:v>
                </c:pt>
                <c:pt idx="39">
                  <c:v>0.20554303740423613</c:v>
                </c:pt>
                <c:pt idx="40">
                  <c:v>0.19413813813813813</c:v>
                </c:pt>
                <c:pt idx="41">
                  <c:v>0.19530239031179042</c:v>
                </c:pt>
                <c:pt idx="42">
                  <c:v>0.20166062663424927</c:v>
                </c:pt>
                <c:pt idx="43">
                  <c:v>0.20458873034156891</c:v>
                </c:pt>
                <c:pt idx="44">
                  <c:v>0.19457191925448353</c:v>
                </c:pt>
                <c:pt idx="45">
                  <c:v>0.21738130158456273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detailed!$A$13</c:f>
              <c:strCache>
                <c:ptCount val="1"/>
                <c:pt idx="0">
                  <c:v>Firma 1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detailed!$B$11:$AU$11</c:f>
              <c:numCache>
                <c:formatCode>General</c:formatCode>
                <c:ptCount val="4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</c:numCache>
            </c:numRef>
          </c:cat>
          <c:val>
            <c:numRef>
              <c:f>detailed!$B$13:$AU$13</c:f>
              <c:numCache>
                <c:formatCode>0%</c:formatCode>
                <c:ptCount val="46"/>
                <c:pt idx="0">
                  <c:v>0.16634250254700381</c:v>
                </c:pt>
                <c:pt idx="1">
                  <c:v>0.13988423834855632</c:v>
                </c:pt>
                <c:pt idx="2">
                  <c:v>0.12736566902095448</c:v>
                </c:pt>
                <c:pt idx="3">
                  <c:v>0.12444982838683626</c:v>
                </c:pt>
                <c:pt idx="4">
                  <c:v>0.12464970294809999</c:v>
                </c:pt>
                <c:pt idx="5">
                  <c:v>0.12483018282032372</c:v>
                </c:pt>
                <c:pt idx="6">
                  <c:v>0.13332367219766683</c:v>
                </c:pt>
                <c:pt idx="7">
                  <c:v>0.12969769212939969</c:v>
                </c:pt>
                <c:pt idx="8">
                  <c:v>0.1401878806648085</c:v>
                </c:pt>
                <c:pt idx="9">
                  <c:v>0.14438162780584082</c:v>
                </c:pt>
                <c:pt idx="10">
                  <c:v>0.13911152935068308</c:v>
                </c:pt>
                <c:pt idx="11">
                  <c:v>0.13599208773307736</c:v>
                </c:pt>
                <c:pt idx="12">
                  <c:v>0.16206864009563057</c:v>
                </c:pt>
                <c:pt idx="13">
                  <c:v>0.17068231841526046</c:v>
                </c:pt>
                <c:pt idx="14">
                  <c:v>0.16631698327190247</c:v>
                </c:pt>
                <c:pt idx="15">
                  <c:v>0.16606748497765908</c:v>
                </c:pt>
                <c:pt idx="16">
                  <c:v>0.18077249061629738</c:v>
                </c:pt>
                <c:pt idx="17">
                  <c:v>0.17973961562306262</c:v>
                </c:pt>
                <c:pt idx="18">
                  <c:v>0.18584707167017339</c:v>
                </c:pt>
                <c:pt idx="19">
                  <c:v>0.1821415607985481</c:v>
                </c:pt>
                <c:pt idx="20">
                  <c:v>0.17040886361407981</c:v>
                </c:pt>
                <c:pt idx="21">
                  <c:v>0.17533923576596777</c:v>
                </c:pt>
                <c:pt idx="22">
                  <c:v>0.17450405770964833</c:v>
                </c:pt>
                <c:pt idx="23">
                  <c:v>0.16817496229260936</c:v>
                </c:pt>
                <c:pt idx="24">
                  <c:v>0.16652341191879502</c:v>
                </c:pt>
                <c:pt idx="25">
                  <c:v>0.16855639711551546</c:v>
                </c:pt>
                <c:pt idx="26">
                  <c:v>0.17600389286167648</c:v>
                </c:pt>
                <c:pt idx="27">
                  <c:v>0.17904862532743401</c:v>
                </c:pt>
                <c:pt idx="28">
                  <c:v>0.17772297389022126</c:v>
                </c:pt>
                <c:pt idx="29">
                  <c:v>0.17278122471000809</c:v>
                </c:pt>
                <c:pt idx="30">
                  <c:v>0.17166814774306743</c:v>
                </c:pt>
                <c:pt idx="31">
                  <c:v>0.18190421234852858</c:v>
                </c:pt>
                <c:pt idx="32">
                  <c:v>0.18832447109401515</c:v>
                </c:pt>
                <c:pt idx="33">
                  <c:v>0.1752238935744718</c:v>
                </c:pt>
                <c:pt idx="34">
                  <c:v>0.17116900701011115</c:v>
                </c:pt>
                <c:pt idx="35">
                  <c:v>0.1667243807281206</c:v>
                </c:pt>
                <c:pt idx="36">
                  <c:v>0.16394898656342519</c:v>
                </c:pt>
                <c:pt idx="37">
                  <c:v>0.16369093941078378</c:v>
                </c:pt>
                <c:pt idx="38">
                  <c:v>0.16528409597716529</c:v>
                </c:pt>
                <c:pt idx="39">
                  <c:v>0.16203244704821992</c:v>
                </c:pt>
                <c:pt idx="40">
                  <c:v>0.16297897897897898</c:v>
                </c:pt>
                <c:pt idx="41">
                  <c:v>0.16280489293649436</c:v>
                </c:pt>
                <c:pt idx="42">
                  <c:v>0.16681957887976512</c:v>
                </c:pt>
                <c:pt idx="43">
                  <c:v>0.16476644961094525</c:v>
                </c:pt>
                <c:pt idx="44">
                  <c:v>0.16520735381063656</c:v>
                </c:pt>
                <c:pt idx="45">
                  <c:v>0.16432289419952262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detailed!$A$14</c:f>
              <c:strCache>
                <c:ptCount val="1"/>
                <c:pt idx="0">
                  <c:v>Firma 2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detailed!$B$11:$AU$11</c:f>
              <c:numCache>
                <c:formatCode>General</c:formatCode>
                <c:ptCount val="4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</c:numCache>
            </c:numRef>
          </c:cat>
          <c:val>
            <c:numRef>
              <c:f>detailed!$B$14:$AU$14</c:f>
              <c:numCache>
                <c:formatCode>0%</c:formatCode>
                <c:ptCount val="46"/>
                <c:pt idx="0">
                  <c:v>0.18153190701120681</c:v>
                </c:pt>
                <c:pt idx="1">
                  <c:v>0.14011843822141926</c:v>
                </c:pt>
                <c:pt idx="2">
                  <c:v>0.13224333710539665</c:v>
                </c:pt>
                <c:pt idx="3">
                  <c:v>0.1217040177670099</c:v>
                </c:pt>
                <c:pt idx="4">
                  <c:v>0.12592011358965735</c:v>
                </c:pt>
                <c:pt idx="5">
                  <c:v>0.12805185731475371</c:v>
                </c:pt>
                <c:pt idx="6">
                  <c:v>0.12524454749655822</c:v>
                </c:pt>
                <c:pt idx="7">
                  <c:v>0.11820800635740539</c:v>
                </c:pt>
                <c:pt idx="8">
                  <c:v>0.12900450775954028</c:v>
                </c:pt>
                <c:pt idx="9">
                  <c:v>0.12009500551968688</c:v>
                </c:pt>
                <c:pt idx="10">
                  <c:v>0.11470941363533114</c:v>
                </c:pt>
                <c:pt idx="11">
                  <c:v>0.10856095645344271</c:v>
                </c:pt>
                <c:pt idx="12">
                  <c:v>0.12060775740035862</c:v>
                </c:pt>
                <c:pt idx="13">
                  <c:v>0.13482024944974322</c:v>
                </c:pt>
                <c:pt idx="14">
                  <c:v>0.15625177204423021</c:v>
                </c:pt>
                <c:pt idx="15">
                  <c:v>0.14362385085511786</c:v>
                </c:pt>
                <c:pt idx="16">
                  <c:v>0.14023489526577068</c:v>
                </c:pt>
                <c:pt idx="17">
                  <c:v>0.14638561686298823</c:v>
                </c:pt>
                <c:pt idx="18">
                  <c:v>0.15239566410099342</c:v>
                </c:pt>
                <c:pt idx="19">
                  <c:v>0.14318209316394434</c:v>
                </c:pt>
                <c:pt idx="20">
                  <c:v>0.14371507010491225</c:v>
                </c:pt>
                <c:pt idx="21">
                  <c:v>0.13423796204258073</c:v>
                </c:pt>
                <c:pt idx="22">
                  <c:v>0.1298692515779982</c:v>
                </c:pt>
                <c:pt idx="23">
                  <c:v>0.13264382676147382</c:v>
                </c:pt>
                <c:pt idx="24">
                  <c:v>0.12886787819253437</c:v>
                </c:pt>
                <c:pt idx="25">
                  <c:v>0.13073155245135834</c:v>
                </c:pt>
                <c:pt idx="26">
                  <c:v>0.13352092413151101</c:v>
                </c:pt>
                <c:pt idx="27">
                  <c:v>0.1383477514363072</c:v>
                </c:pt>
                <c:pt idx="28">
                  <c:v>0.14183899723969409</c:v>
                </c:pt>
                <c:pt idx="29">
                  <c:v>0.14504091358690765</c:v>
                </c:pt>
                <c:pt idx="30">
                  <c:v>0.14530498780960194</c:v>
                </c:pt>
                <c:pt idx="31">
                  <c:v>0.13846508944027697</c:v>
                </c:pt>
                <c:pt idx="32">
                  <c:v>0.13764000452539879</c:v>
                </c:pt>
                <c:pt idx="33">
                  <c:v>0.13209720893835319</c:v>
                </c:pt>
                <c:pt idx="34">
                  <c:v>0.13199100259876395</c:v>
                </c:pt>
                <c:pt idx="35">
                  <c:v>0.13385045132396056</c:v>
                </c:pt>
                <c:pt idx="36">
                  <c:v>0.12817125939421545</c:v>
                </c:pt>
                <c:pt idx="37">
                  <c:v>0.12653696498054476</c:v>
                </c:pt>
                <c:pt idx="38">
                  <c:v>0.13078672732138077</c:v>
                </c:pt>
                <c:pt idx="39">
                  <c:v>0.12933753943217666</c:v>
                </c:pt>
                <c:pt idx="40">
                  <c:v>0.1403003003003003</c:v>
                </c:pt>
                <c:pt idx="41">
                  <c:v>0.14268623190175062</c:v>
                </c:pt>
                <c:pt idx="42">
                  <c:v>0.13826322308362768</c:v>
                </c:pt>
                <c:pt idx="43">
                  <c:v>0.13695667505112954</c:v>
                </c:pt>
                <c:pt idx="44">
                  <c:v>0.10295897970100509</c:v>
                </c:pt>
                <c:pt idx="45">
                  <c:v>9.6741724901504039E-2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detailed!$A$15</c:f>
              <c:strCache>
                <c:ptCount val="1"/>
                <c:pt idx="0">
                  <c:v>Firma 3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detailed!$B$11:$AU$11</c:f>
              <c:numCache>
                <c:formatCode>General</c:formatCode>
                <c:ptCount val="4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</c:numCache>
            </c:numRef>
          </c:cat>
          <c:val>
            <c:numRef>
              <c:f>detailed!$B$15:$AU$15</c:f>
              <c:numCache>
                <c:formatCode>0%</c:formatCode>
                <c:ptCount val="46"/>
                <c:pt idx="0">
                  <c:v>0.11994072427526165</c:v>
                </c:pt>
                <c:pt idx="1">
                  <c:v>0.12767238783498946</c:v>
                </c:pt>
                <c:pt idx="2">
                  <c:v>0.12549264447652866</c:v>
                </c:pt>
                <c:pt idx="3">
                  <c:v>0.13765394710276599</c:v>
                </c:pt>
                <c:pt idx="4">
                  <c:v>0.13421514777864962</c:v>
                </c:pt>
                <c:pt idx="5">
                  <c:v>0.13267088460194854</c:v>
                </c:pt>
                <c:pt idx="6">
                  <c:v>0.12321570900659372</c:v>
                </c:pt>
                <c:pt idx="7">
                  <c:v>0.12883679348365948</c:v>
                </c:pt>
                <c:pt idx="8">
                  <c:v>0.12411823405939232</c:v>
                </c:pt>
                <c:pt idx="9">
                  <c:v>0.12220252232964239</c:v>
                </c:pt>
                <c:pt idx="10">
                  <c:v>0.12376285816270241</c:v>
                </c:pt>
                <c:pt idx="11">
                  <c:v>0.12214562061843674</c:v>
                </c:pt>
                <c:pt idx="12">
                  <c:v>0.12394224417251251</c:v>
                </c:pt>
                <c:pt idx="13">
                  <c:v>0.13807776962582538</c:v>
                </c:pt>
                <c:pt idx="14">
                  <c:v>0.13155656365182875</c:v>
                </c:pt>
                <c:pt idx="15">
                  <c:v>0.13217092085665863</c:v>
                </c:pt>
                <c:pt idx="16">
                  <c:v>0.13563385397747912</c:v>
                </c:pt>
                <c:pt idx="17">
                  <c:v>0.1250836949783013</c:v>
                </c:pt>
                <c:pt idx="18">
                  <c:v>0.13111566836231922</c:v>
                </c:pt>
                <c:pt idx="19">
                  <c:v>0.13062310949788264</c:v>
                </c:pt>
                <c:pt idx="20">
                  <c:v>0.13538091969800961</c:v>
                </c:pt>
                <c:pt idx="21">
                  <c:v>0.13144085623800827</c:v>
                </c:pt>
                <c:pt idx="22">
                  <c:v>0.13340847610459874</c:v>
                </c:pt>
                <c:pt idx="23">
                  <c:v>0.13796595561301445</c:v>
                </c:pt>
                <c:pt idx="24">
                  <c:v>0.13533480681074</c:v>
                </c:pt>
                <c:pt idx="25">
                  <c:v>0.13903124858270216</c:v>
                </c:pt>
                <c:pt idx="26">
                  <c:v>0.14282994118393771</c:v>
                </c:pt>
                <c:pt idx="27">
                  <c:v>0.15137907504017259</c:v>
                </c:pt>
                <c:pt idx="28">
                  <c:v>0.14573057604416489</c:v>
                </c:pt>
                <c:pt idx="29">
                  <c:v>0.14821059257261038</c:v>
                </c:pt>
                <c:pt idx="30">
                  <c:v>0.13979082644063162</c:v>
                </c:pt>
                <c:pt idx="31">
                  <c:v>0.10670513560300057</c:v>
                </c:pt>
                <c:pt idx="32">
                  <c:v>0.10390315646566353</c:v>
                </c:pt>
                <c:pt idx="33">
                  <c:v>9.7448047995826445E-2</c:v>
                </c:pt>
                <c:pt idx="34">
                  <c:v>0.10261841846651089</c:v>
                </c:pt>
                <c:pt idx="35">
                  <c:v>0.1061477018260729</c:v>
                </c:pt>
                <c:pt idx="36">
                  <c:v>0.12051924390799362</c:v>
                </c:pt>
                <c:pt idx="37">
                  <c:v>0.12664813785436355</c:v>
                </c:pt>
                <c:pt idx="38">
                  <c:v>0.12844527696012845</c:v>
                </c:pt>
                <c:pt idx="39">
                  <c:v>0.13258224425416854</c:v>
                </c:pt>
                <c:pt idx="40">
                  <c:v>0.12989789789789791</c:v>
                </c:pt>
                <c:pt idx="41">
                  <c:v>0.13506848646141076</c:v>
                </c:pt>
                <c:pt idx="42">
                  <c:v>0.13420340382586357</c:v>
                </c:pt>
                <c:pt idx="43">
                  <c:v>0.10625543618796869</c:v>
                </c:pt>
                <c:pt idx="44">
                  <c:v>0.10450744671865762</c:v>
                </c:pt>
                <c:pt idx="45">
                  <c:v>0.1039024530526558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detailed!$A$16</c:f>
              <c:strCache>
                <c:ptCount val="1"/>
                <c:pt idx="0">
                  <c:v>Firma 4</c:v>
                </c:pt>
              </c:strCache>
            </c:strRef>
          </c:tx>
          <c:spPr>
            <a:ln w="28575" cap="rnd">
              <a:solidFill>
                <a:schemeClr val="tx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detailed!$B$11:$AU$11</c:f>
              <c:numCache>
                <c:formatCode>General</c:formatCode>
                <c:ptCount val="4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</c:numCache>
            </c:numRef>
          </c:cat>
          <c:val>
            <c:numRef>
              <c:f>detailed!$B$16:$AU$16</c:f>
              <c:numCache>
                <c:formatCode>0%</c:formatCode>
                <c:ptCount val="46"/>
                <c:pt idx="0">
                  <c:v>8.9932388626470322E-2</c:v>
                </c:pt>
                <c:pt idx="1">
                  <c:v>0.11880624979089296</c:v>
                </c:pt>
                <c:pt idx="2">
                  <c:v>0.1668162484879229</c:v>
                </c:pt>
                <c:pt idx="3">
                  <c:v>0.16999798102160307</c:v>
                </c:pt>
                <c:pt idx="4">
                  <c:v>0.17012293091208011</c:v>
                </c:pt>
                <c:pt idx="5">
                  <c:v>0.16578038271940379</c:v>
                </c:pt>
                <c:pt idx="6">
                  <c:v>0.15980726034345338</c:v>
                </c:pt>
                <c:pt idx="7">
                  <c:v>0.15489553326048805</c:v>
                </c:pt>
                <c:pt idx="8">
                  <c:v>0.14614087608822821</c:v>
                </c:pt>
                <c:pt idx="9">
                  <c:v>0.14789415582243334</c:v>
                </c:pt>
                <c:pt idx="10">
                  <c:v>0.14641269429211148</c:v>
                </c:pt>
                <c:pt idx="11">
                  <c:v>0.14922768129854264</c:v>
                </c:pt>
                <c:pt idx="12">
                  <c:v>0.13756330806253736</c:v>
                </c:pt>
                <c:pt idx="13">
                  <c:v>0.116507703595011</c:v>
                </c:pt>
                <c:pt idx="14">
                  <c:v>0.12730365749929118</c:v>
                </c:pt>
                <c:pt idx="15">
                  <c:v>0.13024497971341994</c:v>
                </c:pt>
                <c:pt idx="16">
                  <c:v>0.12449449085845744</c:v>
                </c:pt>
                <c:pt idx="17">
                  <c:v>0.1203967761934284</c:v>
                </c:pt>
                <c:pt idx="18">
                  <c:v>0.11305830026366953</c:v>
                </c:pt>
                <c:pt idx="19">
                  <c:v>0.11082879612825167</c:v>
                </c:pt>
                <c:pt idx="20">
                  <c:v>0.11721737425237769</c:v>
                </c:pt>
                <c:pt idx="21">
                  <c:v>0.11581405025543817</c:v>
                </c:pt>
                <c:pt idx="22">
                  <c:v>0.11257889990982868</c:v>
                </c:pt>
                <c:pt idx="23">
                  <c:v>9.7737556561085973E-2</c:v>
                </c:pt>
                <c:pt idx="24">
                  <c:v>9.3565815324165025E-2</c:v>
                </c:pt>
                <c:pt idx="25">
                  <c:v>7.8212163816953145E-2</c:v>
                </c:pt>
                <c:pt idx="26">
                  <c:v>7.8555409808318877E-2</c:v>
                </c:pt>
                <c:pt idx="27">
                  <c:v>8.6156419907988294E-2</c:v>
                </c:pt>
                <c:pt idx="28">
                  <c:v>9.0049323498800848E-2</c:v>
                </c:pt>
                <c:pt idx="29">
                  <c:v>8.9897491232802801E-2</c:v>
                </c:pt>
                <c:pt idx="30">
                  <c:v>8.9502586187253624E-2</c:v>
                </c:pt>
                <c:pt idx="31">
                  <c:v>9.6133871898442011E-2</c:v>
                </c:pt>
                <c:pt idx="32">
                  <c:v>0.10338273560357507</c:v>
                </c:pt>
                <c:pt idx="33">
                  <c:v>0.11346839405269107</c:v>
                </c:pt>
                <c:pt idx="34">
                  <c:v>0.11593981350046953</c:v>
                </c:pt>
                <c:pt idx="35">
                  <c:v>0.11090334048987695</c:v>
                </c:pt>
                <c:pt idx="36">
                  <c:v>0.10703712138465042</c:v>
                </c:pt>
                <c:pt idx="37">
                  <c:v>0.10779321845469705</c:v>
                </c:pt>
                <c:pt idx="38">
                  <c:v>0.1073053251271073</c:v>
                </c:pt>
                <c:pt idx="39">
                  <c:v>0.10919333032897702</c:v>
                </c:pt>
                <c:pt idx="40">
                  <c:v>0.11416216216216216</c:v>
                </c:pt>
                <c:pt idx="41">
                  <c:v>8.5821715457675127E-2</c:v>
                </c:pt>
                <c:pt idx="42">
                  <c:v>8.7159961466122302E-2</c:v>
                </c:pt>
                <c:pt idx="43">
                  <c:v>0.11020475328522063</c:v>
                </c:pt>
                <c:pt idx="44">
                  <c:v>0.13910864607674767</c:v>
                </c:pt>
                <c:pt idx="45">
                  <c:v>0.13884335547695051</c:v>
                </c:pt>
              </c:numCache>
            </c:numRef>
          </c:val>
          <c:smooth val="1"/>
        </c:ser>
        <c:ser>
          <c:idx val="5"/>
          <c:order val="5"/>
          <c:tx>
            <c:strRef>
              <c:f>detailed!$A$17</c:f>
              <c:strCache>
                <c:ptCount val="1"/>
                <c:pt idx="0">
                  <c:v>Firma 5</c:v>
                </c:pt>
              </c:strCache>
            </c:strRef>
          </c:tx>
          <c:spPr>
            <a:ln w="28575" cap="rnd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  <c:marker>
            <c:symbol val="none"/>
          </c:marker>
          <c:cat>
            <c:numRef>
              <c:f>detailed!$B$11:$AU$11</c:f>
              <c:numCache>
                <c:formatCode>General</c:formatCode>
                <c:ptCount val="4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</c:numCache>
            </c:numRef>
          </c:cat>
          <c:val>
            <c:numRef>
              <c:f>detailed!$B$17:$AU$17</c:f>
              <c:numCache>
                <c:formatCode>0%</c:formatCode>
                <c:ptCount val="46"/>
                <c:pt idx="0">
                  <c:v>7.2612762804482728E-2</c:v>
                </c:pt>
                <c:pt idx="1">
                  <c:v>9.378032051925457E-2</c:v>
                </c:pt>
                <c:pt idx="2">
                  <c:v>0.11862488781363406</c:v>
                </c:pt>
                <c:pt idx="3">
                  <c:v>0.11023622047244094</c:v>
                </c:pt>
                <c:pt idx="4">
                  <c:v>0.12550909838209467</c:v>
                </c:pt>
                <c:pt idx="5">
                  <c:v>0.13076893218957419</c:v>
                </c:pt>
                <c:pt idx="6">
                  <c:v>0.13716397362509963</c:v>
                </c:pt>
                <c:pt idx="7">
                  <c:v>0.14797523260819179</c:v>
                </c:pt>
                <c:pt idx="8">
                  <c:v>0.11837170090499295</c:v>
                </c:pt>
                <c:pt idx="9">
                  <c:v>0.11541163483089686</c:v>
                </c:pt>
                <c:pt idx="10">
                  <c:v>0.12486614530940715</c:v>
                </c:pt>
                <c:pt idx="11">
                  <c:v>0.11589143904354655</c:v>
                </c:pt>
                <c:pt idx="12">
                  <c:v>0.10733272515650068</c:v>
                </c:pt>
                <c:pt idx="13">
                  <c:v>0.10133528980190756</c:v>
                </c:pt>
                <c:pt idx="14">
                  <c:v>9.6427558831868446E-2</c:v>
                </c:pt>
                <c:pt idx="15">
                  <c:v>9.7324225771660416E-2</c:v>
                </c:pt>
                <c:pt idx="16">
                  <c:v>8.9284416999636754E-2</c:v>
                </c:pt>
                <c:pt idx="17">
                  <c:v>9.0142591444513323E-2</c:v>
                </c:pt>
                <c:pt idx="18">
                  <c:v>7.8648094388366577E-2</c:v>
                </c:pt>
                <c:pt idx="19">
                  <c:v>9.8294010889292197E-2</c:v>
                </c:pt>
                <c:pt idx="20">
                  <c:v>9.3121874693597409E-2</c:v>
                </c:pt>
                <c:pt idx="21">
                  <c:v>0.10612820453547239</c:v>
                </c:pt>
                <c:pt idx="22">
                  <c:v>0.10807033363390442</c:v>
                </c:pt>
                <c:pt idx="23">
                  <c:v>0.10577461753932342</c:v>
                </c:pt>
                <c:pt idx="24">
                  <c:v>0.10604944335297969</c:v>
                </c:pt>
                <c:pt idx="25">
                  <c:v>8.7668374982992431E-2</c:v>
                </c:pt>
                <c:pt idx="26">
                  <c:v>5.6044514026996152E-2</c:v>
                </c:pt>
                <c:pt idx="27">
                  <c:v>4.6115917145435732E-2</c:v>
                </c:pt>
                <c:pt idx="28">
                  <c:v>4.3644508801303224E-2</c:v>
                </c:pt>
                <c:pt idx="29">
                  <c:v>4.190270659113389E-2</c:v>
                </c:pt>
                <c:pt idx="30">
                  <c:v>4.1994212409141661E-2</c:v>
                </c:pt>
                <c:pt idx="31">
                  <c:v>4.980957876514714E-2</c:v>
                </c:pt>
                <c:pt idx="32">
                  <c:v>4.3556963457404681E-2</c:v>
                </c:pt>
                <c:pt idx="33">
                  <c:v>8.0079993044083128E-2</c:v>
                </c:pt>
                <c:pt idx="34">
                  <c:v>8.966827542530191E-2</c:v>
                </c:pt>
                <c:pt idx="35">
                  <c:v>8.8025486529538052E-2</c:v>
                </c:pt>
                <c:pt idx="36">
                  <c:v>8.6176269642450468E-2</c:v>
                </c:pt>
                <c:pt idx="37">
                  <c:v>8.5491939966648139E-2</c:v>
                </c:pt>
                <c:pt idx="38">
                  <c:v>8.3913121041833919E-2</c:v>
                </c:pt>
                <c:pt idx="39">
                  <c:v>8.165840468679586E-2</c:v>
                </c:pt>
                <c:pt idx="40">
                  <c:v>8.2978978978978976E-2</c:v>
                </c:pt>
                <c:pt idx="41">
                  <c:v>9.3341797494933709E-2</c:v>
                </c:pt>
                <c:pt idx="42">
                  <c:v>9.1563833203357953E-2</c:v>
                </c:pt>
                <c:pt idx="43">
                  <c:v>9.1210418674627994E-2</c:v>
                </c:pt>
                <c:pt idx="44">
                  <c:v>9.4006024944395958E-2</c:v>
                </c:pt>
                <c:pt idx="45">
                  <c:v>0.103097230609956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5116264"/>
        <c:axId val="325116648"/>
      </c:lineChart>
      <c:catAx>
        <c:axId val="325116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25116648"/>
        <c:crosses val="autoZero"/>
        <c:auto val="1"/>
        <c:lblAlgn val="ctr"/>
        <c:lblOffset val="100"/>
        <c:noMultiLvlLbl val="0"/>
      </c:catAx>
      <c:valAx>
        <c:axId val="325116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25116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t-E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PowerPoint]Statistics'!$F$59</c:f>
              <c:strCache>
                <c:ptCount val="1"/>
                <c:pt idx="0">
                  <c:v>Oma lennukite lendude %</c:v>
                </c:pt>
              </c:strCache>
            </c:strRef>
          </c:tx>
          <c:spPr>
            <a:ln w="7620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231329650342612E-2"/>
                  <c:y val="2.9220807607901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018-4D02-8B2B-06129AEC7C8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219455494557606E-17"/>
                  <c:y val="2.6298726847111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018-4D02-8B2B-06129AEC7C8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876137862037316E-3"/>
                  <c:y val="4.489742576189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018-4D02-8B2B-06129AEC7C8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938068931018658E-3"/>
                  <c:y val="-5.7181209041976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018-4D02-8B2B-06129AEC7C8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5628413586111936E-3"/>
                  <c:y val="2.9220807607901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018-4D02-8B2B-06129AEC7C8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5628413586111936E-3"/>
                  <c:y val="2.9220807607901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018-4D02-8B2B-06129AEC7C8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2664686999543068E-4"/>
                  <c:y val="7.086367964055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018-4D02-8B2B-06129AEC7C8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4360397136518847E-2"/>
                  <c:y val="6.1100478623023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018-4D02-8B2B-06129AEC7C8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0071819197542075E-2"/>
                  <c:y val="-5.2334236340652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018-4D02-8B2B-06129AEC7C8E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5.5588559984796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018-4D02-8B2B-06129AEC7C8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PowerPoint]Statistics'!$G$42:$P$42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'[Chart in Microsoft PowerPoint]Statistics'!$G$59:$P$59</c:f>
              <c:numCache>
                <c:formatCode>0.0%</c:formatCode>
                <c:ptCount val="10"/>
                <c:pt idx="0">
                  <c:v>0.10053859964093358</c:v>
                </c:pt>
                <c:pt idx="1">
                  <c:v>0.22398589065255731</c:v>
                </c:pt>
                <c:pt idx="2">
                  <c:v>0.35453100158982515</c:v>
                </c:pt>
                <c:pt idx="3">
                  <c:v>0.35104895104895106</c:v>
                </c:pt>
                <c:pt idx="4">
                  <c:v>0.27629911280101394</c:v>
                </c:pt>
                <c:pt idx="5">
                  <c:v>0.50261780104712039</c:v>
                </c:pt>
                <c:pt idx="6">
                  <c:v>0.75774647887323943</c:v>
                </c:pt>
                <c:pt idx="7">
                  <c:v>0.77807848443843031</c:v>
                </c:pt>
                <c:pt idx="8">
                  <c:v>0.81163084702907706</c:v>
                </c:pt>
                <c:pt idx="9">
                  <c:v>0.82592121982210931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A-0018-4D02-8B2B-06129AEC7C8E}"/>
            </c:ext>
          </c:extLst>
        </c:ser>
        <c:ser>
          <c:idx val="1"/>
          <c:order val="1"/>
          <c:tx>
            <c:strRef>
              <c:f>'[Chart in Microsoft PowerPoint]Statistics'!$F$60</c:f>
              <c:strCache>
                <c:ptCount val="1"/>
                <c:pt idx="0">
                  <c:v>Target</c:v>
                </c:pt>
              </c:strCache>
            </c:strRef>
          </c:tx>
          <c:spPr>
            <a:ln w="762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PowerPoint]Statistics'!$G$42:$P$42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'[Chart in Microsoft PowerPoint]Statistics'!$G$60:$P$60</c:f>
              <c:numCache>
                <c:formatCode>0%</c:formatCode>
                <c:ptCount val="10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0018-4D02-8B2B-06129AEC7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6189128"/>
        <c:axId val="216186776"/>
      </c:lineChart>
      <c:catAx>
        <c:axId val="216189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6186776"/>
        <c:crossesAt val="0"/>
        <c:auto val="1"/>
        <c:lblAlgn val="ctr"/>
        <c:lblOffset val="100"/>
        <c:noMultiLvlLbl val="0"/>
      </c:catAx>
      <c:valAx>
        <c:axId val="21618677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6189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t-E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Statistics!$F$45</c:f>
              <c:strCache>
                <c:ptCount val="1"/>
                <c:pt idx="0">
                  <c:v>Lendude toimumise osakaal</c:v>
                </c:pt>
              </c:strCache>
            </c:strRef>
          </c:tx>
          <c:spPr>
            <a:ln w="7620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8926588453525001E-3"/>
                  <c:y val="4.2613626831239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D87-4703-AF35-AEE8CE27147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711906144229821E-3"/>
                  <c:y val="-8.52272536624790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CB6-4165-B506-B5CAE848159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628254152563977E-2"/>
                  <c:y val="-2.8409084554159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CB6-4165-B506-B5CAE8481595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5785317690704972E-3"/>
                  <c:y val="5.6818169108319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CB6-4165-B506-B5CAE8481595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3.4090901464991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D87-4703-AF35-AEE8CE27147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Statistics!$H$42:$Q$42</c:f>
              <c:strCache>
                <c:ptCount val="10"/>
                <c:pt idx="0">
                  <c:v>jaanuar</c:v>
                </c:pt>
                <c:pt idx="1">
                  <c:v>veebruar</c:v>
                </c:pt>
                <c:pt idx="2">
                  <c:v>märts</c:v>
                </c:pt>
                <c:pt idx="3">
                  <c:v>aprill</c:v>
                </c:pt>
                <c:pt idx="4">
                  <c:v>mai</c:v>
                </c:pt>
                <c:pt idx="5">
                  <c:v>juuni</c:v>
                </c:pt>
                <c:pt idx="6">
                  <c:v>juuli</c:v>
                </c:pt>
                <c:pt idx="7">
                  <c:v>august</c:v>
                </c:pt>
                <c:pt idx="8">
                  <c:v>september</c:v>
                </c:pt>
                <c:pt idx="9">
                  <c:v>oktoober</c:v>
                </c:pt>
              </c:strCache>
            </c:strRef>
          </c:cat>
          <c:val>
            <c:numRef>
              <c:f>Statistics!$H$45:$Q$45</c:f>
              <c:numCache>
                <c:formatCode>0.0%</c:formatCode>
                <c:ptCount val="10"/>
                <c:pt idx="0">
                  <c:v>0.96699999999999997</c:v>
                </c:pt>
                <c:pt idx="1">
                  <c:v>0.96799999999999997</c:v>
                </c:pt>
                <c:pt idx="2">
                  <c:v>0.98599999999999999</c:v>
                </c:pt>
                <c:pt idx="3">
                  <c:v>0.97199999999999998</c:v>
                </c:pt>
                <c:pt idx="4">
                  <c:v>0.96454767726161372</c:v>
                </c:pt>
                <c:pt idx="5">
                  <c:v>0.98326898326898327</c:v>
                </c:pt>
                <c:pt idx="6">
                  <c:v>0.95945945945945943</c:v>
                </c:pt>
                <c:pt idx="7">
                  <c:v>0.97751322751322756</c:v>
                </c:pt>
                <c:pt idx="8">
                  <c:v>0.98</c:v>
                </c:pt>
                <c:pt idx="9">
                  <c:v>0.997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D87-4703-AF35-AEE8CE271471}"/>
            </c:ext>
          </c:extLst>
        </c:ser>
        <c:ser>
          <c:idx val="1"/>
          <c:order val="1"/>
          <c:tx>
            <c:strRef>
              <c:f>Statistics!$F$68</c:f>
              <c:strCache>
                <c:ptCount val="1"/>
                <c:pt idx="0">
                  <c:v>Eesmärk, regulaarsus</c:v>
                </c:pt>
              </c:strCache>
            </c:strRef>
          </c:tx>
          <c:spPr>
            <a:ln w="762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D87-4703-AF35-AEE8CE27147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Statistics!$H$68:$Q$68</c:f>
              <c:numCache>
                <c:formatCode>0%</c:formatCode>
                <c:ptCount val="10"/>
                <c:pt idx="0">
                  <c:v>0.99</c:v>
                </c:pt>
                <c:pt idx="1">
                  <c:v>0.99</c:v>
                </c:pt>
                <c:pt idx="2">
                  <c:v>0.99</c:v>
                </c:pt>
                <c:pt idx="3">
                  <c:v>0.99</c:v>
                </c:pt>
                <c:pt idx="4">
                  <c:v>0.99</c:v>
                </c:pt>
                <c:pt idx="5">
                  <c:v>0.99</c:v>
                </c:pt>
                <c:pt idx="6">
                  <c:v>0.99</c:v>
                </c:pt>
                <c:pt idx="7">
                  <c:v>0.99</c:v>
                </c:pt>
                <c:pt idx="8">
                  <c:v>0.99</c:v>
                </c:pt>
                <c:pt idx="9">
                  <c:v>0.99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D87-4703-AF35-AEE8CE271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6187168"/>
        <c:axId val="216192656"/>
      </c:lineChart>
      <c:catAx>
        <c:axId val="21618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6192656"/>
        <c:crosses val="autoZero"/>
        <c:auto val="1"/>
        <c:lblAlgn val="ctr"/>
        <c:lblOffset val="100"/>
        <c:noMultiLvlLbl val="0"/>
      </c:catAx>
      <c:valAx>
        <c:axId val="216192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21618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Statistics!$F$48</c:f>
              <c:strCache>
                <c:ptCount val="1"/>
                <c:pt idx="0">
                  <c:v>15min väljumise täpsus</c:v>
                </c:pt>
              </c:strCache>
            </c:strRef>
          </c:tx>
          <c:spPr>
            <a:ln w="7620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2.05574211356436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7F9-4840-AA82-2E6132C9C86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2184222882787963E-2"/>
                  <c:y val="-7.1734883979078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F9-4840-AA82-2E6132C9C86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1596360011812468E-16"/>
                  <c:y val="-4.0545803988174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7F9-4840-AA82-2E6132C9C86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Statistics!$H$42:$Q$42</c:f>
              <c:strCache>
                <c:ptCount val="10"/>
                <c:pt idx="0">
                  <c:v>jaanuar</c:v>
                </c:pt>
                <c:pt idx="1">
                  <c:v>veebruar</c:v>
                </c:pt>
                <c:pt idx="2">
                  <c:v>märts</c:v>
                </c:pt>
                <c:pt idx="3">
                  <c:v>aprill</c:v>
                </c:pt>
                <c:pt idx="4">
                  <c:v>mai</c:v>
                </c:pt>
                <c:pt idx="5">
                  <c:v>juuni</c:v>
                </c:pt>
                <c:pt idx="6">
                  <c:v>juuli</c:v>
                </c:pt>
                <c:pt idx="7">
                  <c:v>august</c:v>
                </c:pt>
                <c:pt idx="8">
                  <c:v>september</c:v>
                </c:pt>
                <c:pt idx="9">
                  <c:v>oktoober</c:v>
                </c:pt>
              </c:strCache>
            </c:strRef>
          </c:cat>
          <c:val>
            <c:numRef>
              <c:f>Statistics!$H$48:$Q$48</c:f>
              <c:numCache>
                <c:formatCode>0.0%</c:formatCode>
                <c:ptCount val="10"/>
                <c:pt idx="0">
                  <c:v>0.69499999999999995</c:v>
                </c:pt>
                <c:pt idx="1">
                  <c:v>0.83099999999999996</c:v>
                </c:pt>
                <c:pt idx="2">
                  <c:v>0.89500000000000002</c:v>
                </c:pt>
                <c:pt idx="3">
                  <c:v>0.88400000000000001</c:v>
                </c:pt>
                <c:pt idx="4">
                  <c:v>0.81100000000000005</c:v>
                </c:pt>
                <c:pt idx="5">
                  <c:v>0.85799999999999998</c:v>
                </c:pt>
                <c:pt idx="6">
                  <c:v>0.73943661971830987</c:v>
                </c:pt>
                <c:pt idx="7">
                  <c:v>0.83355886332882279</c:v>
                </c:pt>
                <c:pt idx="8">
                  <c:v>0.89127686472819212</c:v>
                </c:pt>
                <c:pt idx="9">
                  <c:v>0.93274111675126903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47F9-4840-AA82-2E6132C9C860}"/>
            </c:ext>
          </c:extLst>
        </c:ser>
        <c:ser>
          <c:idx val="1"/>
          <c:order val="1"/>
          <c:tx>
            <c:strRef>
              <c:f>Statistics!$F$69</c:f>
              <c:strCache>
                <c:ptCount val="1"/>
                <c:pt idx="0">
                  <c:v>Eesmärk, 15min.</c:v>
                </c:pt>
              </c:strCache>
            </c:strRef>
          </c:tx>
          <c:spPr>
            <a:ln w="762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val>
            <c:numRef>
              <c:f>Statistics!$H$69:$Q$69</c:f>
              <c:numCache>
                <c:formatCode>0%</c:formatCode>
                <c:ptCount val="10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7F9-4840-AA82-2E6132C9C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6190304"/>
        <c:axId val="216188344"/>
      </c:lineChart>
      <c:catAx>
        <c:axId val="21619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6188344"/>
        <c:crosses val="autoZero"/>
        <c:auto val="1"/>
        <c:lblAlgn val="ctr"/>
        <c:lblOffset val="100"/>
        <c:noMultiLvlLbl val="0"/>
      </c:catAx>
      <c:valAx>
        <c:axId val="216188344"/>
        <c:scaling>
          <c:orientation val="minMax"/>
          <c:max val="1"/>
          <c:min val="0.6500000000000001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6190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573267"/>
            <a:ext cx="9144000" cy="1098536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TIITELLEHT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561578"/>
            <a:ext cx="9144000" cy="6381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smtClean="0"/>
              <a:t>ALAMPEALKIRI</a:t>
            </a:r>
            <a:endParaRPr lang="et-EE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8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5868922" cy="2139950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ROUTES FROM TALLINN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868922" cy="368458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 smtClean="0"/>
              <a:t>Nordic Aviation Group in cooperation with four European flight operators serves passengers on 10 different routes. </a:t>
            </a:r>
          </a:p>
          <a:p>
            <a:pPr lvl="0"/>
            <a:endParaRPr lang="et-EE" dirty="0" smtClean="0"/>
          </a:p>
          <a:p>
            <a:pPr lvl="0"/>
            <a:r>
              <a:rPr lang="et-EE" dirty="0" smtClean="0"/>
              <a:t>Amsterdam, Brussels, Stockholm, Oslo, Kiev, Trondheim, Vilnius, Munich, Nice and Split.</a:t>
            </a:r>
            <a:endParaRPr lang="et-EE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7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104238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WE ARE MAKING OUR BEST EFFORTS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TO CREATE THE WORLD’S BEST AIRLINE WITH THE WORLD’S BEST PRODUCT.</a:t>
            </a:r>
            <a:endParaRPr lang="et-EE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38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38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PEALKIRJA KASTIKE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dirty="0" smtClean="0"/>
              <a:t>Kui siit tekstikastist eemaldada see jutt, ilmuvad selle asemele kiirvaliku ikoonid, mis võimaldavad lisada, tabeleid, graafikuid, pilte jms.</a:t>
            </a:r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dirty="0" smtClean="0"/>
              <a:t>Pisikirjas tekstikast</a:t>
            </a:r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2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SUUR PEALKIRI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 smtClean="0"/>
              <a:t>Kui siit tekstikastist eemaldada see jutt, ilmuvad selle asemele kiirvaliku ikoonid, mis võimaldavad lisada, tabeleid, graafikuid, pilte jms.</a:t>
            </a:r>
            <a:endParaRPr lang="et-EE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SUUR VAHEPEALKIRI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dirty="0" smtClean="0"/>
              <a:t>ALAMTEEMA LÜHIKOKKUVÕTTE vms.</a:t>
            </a:r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0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31818" y="1609774"/>
            <a:ext cx="6281442" cy="132556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SUUR PEALKIRI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31818" y="2953593"/>
            <a:ext cx="6281442" cy="2840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 smtClean="0"/>
              <a:t>Kui siit tekstikastist eemaldada see jutt, ilmuvad selle asemele kiirvaliku ikoonid, mis võimaldavad lisada, tabeleid, graafikuid, pilte jms.</a:t>
            </a:r>
            <a:endParaRPr lang="et-E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4" y="-16184"/>
            <a:ext cx="3955657" cy="572106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8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ADRIA AIRWAYS </a:t>
            </a:r>
            <a:br>
              <a:rPr lang="et-EE" dirty="0" smtClean="0"/>
            </a:br>
            <a:r>
              <a:rPr lang="en-US" dirty="0" smtClean="0"/>
              <a:t>IS A STAR ALLIANCE MEMBER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5252" y="2281953"/>
            <a:ext cx="10188547" cy="389500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Our membership of Star Alliance proves that we are a modern and efﬁcient airline, which meets all the latest safety, technical and commercial standards and requirements.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We provide you with access to 27 airlines. Together we connect 1 316 destinations in 192 countries.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Adria Airways is present in 44 countries BSP's worldwide meaning that all passengers can buy Adria Airways tickets in 44 countries.</a:t>
            </a:r>
            <a:endParaRPr lang="et-EE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9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SUUR PEALKIRI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dirty="0" smtClean="0"/>
              <a:t>VASAKU TEKSTIBLOKI ALAMPEALKIRI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 smtClean="0"/>
              <a:t>Vasak tekstiblokk</a:t>
            </a: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dirty="0" smtClean="0"/>
              <a:t>PAREMA TEKSTIBLOKI ALAMPEALKIRI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t-EE" dirty="0" smtClean="0"/>
              <a:t>Parem tekstiblokk</a:t>
            </a:r>
            <a:endParaRPr lang="et-EE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9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t-EE" dirty="0" smtClean="0"/>
              <a:t>SUUR PEALKIRI TÜHJA SLAIDIGA</a:t>
            </a:r>
            <a:endParaRPr lang="et-EE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4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5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270170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91" y="6514088"/>
            <a:ext cx="912001" cy="147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9128"/>
            <a:ext cx="6772588" cy="6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1864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  <p:sldLayoutId id="2147483653" r:id="rId6"/>
    <p:sldLayoutId id="2147483654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49" y="5068162"/>
            <a:ext cx="9144000" cy="63818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/>
              <a:t>Kait Karu</a:t>
            </a:r>
            <a:br>
              <a:rPr lang="en-US" dirty="0" smtClean="0"/>
            </a:br>
            <a:r>
              <a:rPr lang="en-US" sz="2800" dirty="0" err="1" smtClean="0"/>
              <a:t>Müügiosakonna</a:t>
            </a:r>
            <a:r>
              <a:rPr lang="en-US" sz="2800" dirty="0" smtClean="0"/>
              <a:t> </a:t>
            </a:r>
            <a:r>
              <a:rPr lang="en-US" sz="2800" dirty="0" err="1" smtClean="0"/>
              <a:t>juht</a:t>
            </a:r>
            <a:endParaRPr lang="et-E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7" y="1097278"/>
            <a:ext cx="4493927" cy="29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 sz="3600" dirty="0"/>
              <a:t>Nordica on </a:t>
            </a:r>
            <a:r>
              <a:rPr lang="fi-FI" sz="3600" dirty="0" err="1"/>
              <a:t>saanud</a:t>
            </a:r>
            <a:r>
              <a:rPr lang="fi-FI" sz="3600" dirty="0"/>
              <a:t> </a:t>
            </a:r>
            <a:br>
              <a:rPr lang="fi-FI" sz="3600" dirty="0"/>
            </a:br>
            <a:r>
              <a:rPr lang="fi-FI" sz="3600" dirty="0"/>
              <a:t>tuule </a:t>
            </a:r>
            <a:r>
              <a:rPr lang="fi-FI" sz="3600" dirty="0" err="1"/>
              <a:t>tiibadesse</a:t>
            </a:r>
            <a:endParaRPr lang="et-EE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4" y="2356196"/>
            <a:ext cx="237288" cy="283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4" y="2854903"/>
            <a:ext cx="237288" cy="283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4" y="3740875"/>
            <a:ext cx="237288" cy="28348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1165252" y="2281953"/>
            <a:ext cx="5768947" cy="38950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15 </a:t>
            </a:r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otsesihtkohta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lvl="0"/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Tallinnast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iga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 5. </a:t>
            </a:r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reisija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lendab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Nordicaga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lvl="0"/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Sagedased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ühendused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ärisihtkohtadesse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 ja </a:t>
            </a:r>
            <a:b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Euroopa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tõmbekeskustesse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endParaRPr lang="et-EE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lvl="1"/>
            <a:endParaRPr lang="et-EE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lvl="1"/>
            <a:endParaRPr lang="et-EE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750239"/>
              </p:ext>
            </p:extLst>
          </p:nvPr>
        </p:nvGraphicFramePr>
        <p:xfrm>
          <a:off x="239837" y="105046"/>
          <a:ext cx="11561380" cy="603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011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8455"/>
            <a:ext cx="12192000" cy="813816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77835" y="4084321"/>
            <a:ext cx="9028610" cy="23451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Blip>
                <a:blip r:embed="rId3"/>
              </a:buBlip>
            </a:pPr>
            <a:r>
              <a:rPr lang="en-US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Lennud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vaid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reaktiivlennukitega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Bombardier CRJ &amp; Embraer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Nordica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liisib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hetkel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CRJ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lennukit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CRJ 900– 88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istekohta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CRJ 700– 70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istekohta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suveks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lisandub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 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CRJ </a:t>
            </a:r>
            <a:r>
              <a:rPr lang="en-US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lennukit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3697" y="92331"/>
            <a:ext cx="5868922" cy="2139950"/>
          </a:xfrm>
        </p:spPr>
        <p:txBody>
          <a:bodyPr anchor="t">
            <a:normAutofit/>
          </a:bodyPr>
          <a:lstStyle/>
          <a:p>
            <a:r>
              <a:rPr lang="fi-FI" sz="3600" dirty="0" err="1" smtClean="0"/>
              <a:t>Lennukipark</a:t>
            </a: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32334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136919"/>
              </p:ext>
            </p:extLst>
          </p:nvPr>
        </p:nvGraphicFramePr>
        <p:xfrm>
          <a:off x="3891642" y="1300163"/>
          <a:ext cx="8168412" cy="4346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342562" cy="2139950"/>
          </a:xfrm>
        </p:spPr>
        <p:txBody>
          <a:bodyPr anchor="t">
            <a:normAutofit/>
          </a:bodyPr>
          <a:lstStyle/>
          <a:p>
            <a:r>
              <a:rPr lang="fi-FI" sz="3600" dirty="0" smtClean="0"/>
              <a:t>Oma </a:t>
            </a:r>
            <a:r>
              <a:rPr lang="fi-FI" sz="3600" dirty="0" err="1" smtClean="0"/>
              <a:t>lennukite</a:t>
            </a:r>
            <a:r>
              <a:rPr lang="fi-FI" sz="3600" dirty="0" smtClean="0"/>
              <a:t> </a:t>
            </a:r>
            <a:r>
              <a:rPr lang="fi-FI" sz="3600" dirty="0" err="1" smtClean="0"/>
              <a:t>kasutamise</a:t>
            </a:r>
            <a:r>
              <a:rPr lang="fi-FI" sz="3600" dirty="0" smtClean="0"/>
              <a:t> </a:t>
            </a:r>
            <a:r>
              <a:rPr lang="fi-FI" sz="3600" dirty="0" err="1" smtClean="0"/>
              <a:t>osakaal</a:t>
            </a:r>
            <a:endParaRPr lang="et-EE" sz="3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1" y="1825625"/>
            <a:ext cx="2828636" cy="4015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Tänaseks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kõik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lennud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CRJ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või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Embraer175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lennukitega</a:t>
            </a:r>
            <a:endParaRPr lang="et-EE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r>
              <a:rPr lang="et-EE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Umbes 20% lendudest on planeeritud ACMI teenuseid osutama (</a:t>
            </a:r>
            <a:r>
              <a:rPr lang="et-EE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LOT-ile</a:t>
            </a:r>
            <a:r>
              <a:rPr lang="et-EE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r>
              <a:rPr lang="et-EE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Oma lennukite suurem kasutamine on meie tulemusi parandanud ja aidanud tõsta teeninduse kvaliteeti. </a:t>
            </a:r>
          </a:p>
          <a:p>
            <a:endParaRPr lang="et-E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9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342562" cy="2139950"/>
          </a:xfrm>
        </p:spPr>
        <p:txBody>
          <a:bodyPr anchor="t">
            <a:normAutofit/>
          </a:bodyPr>
          <a:lstStyle/>
          <a:p>
            <a:r>
              <a:rPr lang="fi-FI" sz="3600" dirty="0" err="1" smtClean="0"/>
              <a:t>Lendude</a:t>
            </a:r>
            <a:r>
              <a:rPr lang="fi-FI" sz="3600" dirty="0" smtClean="0"/>
              <a:t> </a:t>
            </a:r>
            <a:r>
              <a:rPr lang="fi-FI" sz="3600" dirty="0" err="1" smtClean="0"/>
              <a:t>regulaarsus</a:t>
            </a:r>
            <a:r>
              <a:rPr lang="fi-FI" sz="3600" dirty="0" smtClean="0"/>
              <a:t> on </a:t>
            </a:r>
            <a:r>
              <a:rPr lang="fi-FI" sz="3600" dirty="0" err="1" smtClean="0"/>
              <a:t>taastunud</a:t>
            </a:r>
            <a:endParaRPr lang="et-EE" sz="3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1" y="1825625"/>
            <a:ext cx="2828636" cy="4015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Blip>
                <a:blip r:embed="rId2"/>
              </a:buBlip>
            </a:pPr>
            <a:r>
              <a:rPr lang="et-EE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Lennuki meeskonnad on komplekteeritud ja koolitatud </a:t>
            </a:r>
          </a:p>
          <a:p>
            <a:pPr marL="285750" indent="-285750">
              <a:buBlip>
                <a:blip r:embed="rId2"/>
              </a:buBlip>
            </a:pPr>
            <a:r>
              <a:rPr lang="et-EE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Koostöös tehnilise hoolduse pakkujatega ennetame tehnilisi rikkeid ja seeläbi parandame teenuse kvaliteeti</a:t>
            </a:r>
          </a:p>
          <a:p>
            <a:pPr marL="285750" indent="-285750">
              <a:buBlip>
                <a:blip r:embed="rId2"/>
              </a:buBlip>
            </a:pP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Lendude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regulaarsuse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eesmärk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t-EE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99%</a:t>
            </a:r>
            <a:endParaRPr lang="et-EE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328681"/>
              </p:ext>
            </p:extLst>
          </p:nvPr>
        </p:nvGraphicFramePr>
        <p:xfrm>
          <a:off x="3666837" y="1325774"/>
          <a:ext cx="8045451" cy="447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019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893204" cy="2139950"/>
          </a:xfrm>
        </p:spPr>
        <p:txBody>
          <a:bodyPr anchor="t">
            <a:normAutofit/>
          </a:bodyPr>
          <a:lstStyle/>
          <a:p>
            <a:r>
              <a:rPr lang="et-EE" sz="3300" dirty="0"/>
              <a:t>Lendude punktuaalsus on </a:t>
            </a:r>
            <a:r>
              <a:rPr lang="et-EE" sz="3300" dirty="0" smtClean="0"/>
              <a:t>ületanud </a:t>
            </a:r>
            <a:r>
              <a:rPr lang="en-US" sz="3300" dirty="0" err="1" smtClean="0"/>
              <a:t>seatud</a:t>
            </a:r>
            <a:r>
              <a:rPr lang="en-US" sz="3300" dirty="0" smtClean="0"/>
              <a:t> </a:t>
            </a:r>
            <a:r>
              <a:rPr lang="et-EE" sz="3300" dirty="0" smtClean="0"/>
              <a:t>eesmärgi</a:t>
            </a:r>
            <a:endParaRPr lang="et-EE" sz="33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1" y="1825625"/>
            <a:ext cx="2828636" cy="4015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Blip>
                <a:blip r:embed="rId2"/>
              </a:buBlip>
            </a:pPr>
            <a:r>
              <a:rPr lang="et-EE" sz="1600" dirty="0" smtClean="0">
                <a:solidFill>
                  <a:schemeClr val="bg1"/>
                </a:solidFill>
              </a:rPr>
              <a:t>Keskmine </a:t>
            </a:r>
            <a:r>
              <a:rPr lang="et-EE" sz="1600" dirty="0">
                <a:solidFill>
                  <a:schemeClr val="bg1"/>
                </a:solidFill>
              </a:rPr>
              <a:t>regionaalse  lennunduse punktuaalsuse tase on umbes 85% (graafikujärgne täpsus 15 minuti piires)</a:t>
            </a:r>
          </a:p>
          <a:p>
            <a:pPr marL="285750" indent="-285750">
              <a:buBlip>
                <a:blip r:embed="rId2"/>
              </a:buBlip>
            </a:pPr>
            <a:r>
              <a:rPr lang="et-EE" sz="1600" dirty="0">
                <a:solidFill>
                  <a:schemeClr val="bg1"/>
                </a:solidFill>
              </a:rPr>
              <a:t>Nordica eesmärk on hoida punktuaalsus üle  90%</a:t>
            </a:r>
          </a:p>
          <a:p>
            <a:pPr marL="285750" indent="-285750">
              <a:buBlip>
                <a:blip r:embed="rId2"/>
              </a:buBlip>
            </a:pPr>
            <a:r>
              <a:rPr lang="et-EE" sz="1600" dirty="0">
                <a:solidFill>
                  <a:schemeClr val="bg1"/>
                </a:solidFill>
              </a:rPr>
              <a:t>Kõrge punktuaalsus tagab kliendi rahulolu ja väiksema kulu ettevõttele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7087131"/>
              </p:ext>
            </p:extLst>
          </p:nvPr>
        </p:nvGraphicFramePr>
        <p:xfrm>
          <a:off x="3701829" y="1553286"/>
          <a:ext cx="8031163" cy="4071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88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342562" cy="2139950"/>
          </a:xfrm>
        </p:spPr>
        <p:txBody>
          <a:bodyPr anchor="t">
            <a:normAutofit/>
          </a:bodyPr>
          <a:lstStyle/>
          <a:p>
            <a:r>
              <a:rPr lang="fi-FI" sz="3600" dirty="0" err="1" smtClean="0"/>
              <a:t>Mida</a:t>
            </a:r>
            <a:r>
              <a:rPr lang="fi-FI" sz="3600" dirty="0" smtClean="0"/>
              <a:t> </a:t>
            </a:r>
            <a:r>
              <a:rPr lang="fi-FI" sz="3600" dirty="0" err="1" smtClean="0"/>
              <a:t>toob</a:t>
            </a:r>
            <a:r>
              <a:rPr lang="fi-FI" sz="3600" dirty="0" smtClean="0"/>
              <a:t> </a:t>
            </a:r>
            <a:r>
              <a:rPr lang="fi-FI" sz="3600" dirty="0" err="1" smtClean="0"/>
              <a:t>tulevik</a:t>
            </a:r>
            <a:endParaRPr lang="et-EE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0" y="0"/>
            <a:ext cx="4594860" cy="68580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192887"/>
              </p:ext>
            </p:extLst>
          </p:nvPr>
        </p:nvGraphicFramePr>
        <p:xfrm>
          <a:off x="783676" y="2817406"/>
          <a:ext cx="6155616" cy="28599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36795"/>
                <a:gridCol w="1497105"/>
                <a:gridCol w="1506071"/>
                <a:gridCol w="1515645"/>
              </a:tblGrid>
              <a:tr h="714994">
                <a:tc>
                  <a:txBody>
                    <a:bodyPr/>
                    <a:lstStyle/>
                    <a:p>
                      <a:pPr algn="ctr"/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2016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2017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2018+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99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Lennukid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6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9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11+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99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Personal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164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230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270+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99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Sihtkohad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15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16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17+</a:t>
                      </a:r>
                      <a:endParaRPr lang="et-EE" sz="26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466725" y="1609725"/>
            <a:ext cx="7130415" cy="14477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Blip>
                <a:blip r:embed="rId3"/>
              </a:buBlip>
            </a:pPr>
            <a:r>
              <a:rPr lang="et-EE" sz="2400" dirty="0">
                <a:solidFill>
                  <a:schemeClr val="bg1"/>
                </a:solidFill>
              </a:rPr>
              <a:t>Stabiilne kasv koos strateegilise partneriga</a:t>
            </a:r>
          </a:p>
          <a:p>
            <a:pPr marL="285750" indent="-285750">
              <a:buBlip>
                <a:blip r:embed="rId3"/>
              </a:buBlip>
            </a:pPr>
            <a:r>
              <a:rPr lang="et-EE" sz="2400" dirty="0">
                <a:solidFill>
                  <a:schemeClr val="bg1"/>
                </a:solidFill>
              </a:rPr>
              <a:t>Regulaarlennundus &amp; </a:t>
            </a:r>
            <a:r>
              <a:rPr lang="et-EE" sz="2400" dirty="0" err="1">
                <a:solidFill>
                  <a:schemeClr val="bg1"/>
                </a:solidFill>
              </a:rPr>
              <a:t>allhanked</a:t>
            </a:r>
            <a:endParaRPr lang="et-E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</a:t>
            </a:r>
            <a:r>
              <a:rPr lang="en-US" dirty="0" err="1" smtClean="0"/>
              <a:t>suvised</a:t>
            </a:r>
            <a:r>
              <a:rPr lang="en-US" dirty="0" smtClean="0"/>
              <a:t> </a:t>
            </a:r>
            <a:r>
              <a:rPr lang="en-US" dirty="0" err="1" smtClean="0"/>
              <a:t>hooajalised</a:t>
            </a:r>
            <a:r>
              <a:rPr lang="en-US" dirty="0" smtClean="0"/>
              <a:t> </a:t>
            </a:r>
            <a:r>
              <a:rPr lang="en-US" dirty="0" err="1" smtClean="0"/>
              <a:t>lennud</a:t>
            </a:r>
            <a:endParaRPr lang="et-E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5127312"/>
              </p:ext>
            </p:extLst>
          </p:nvPr>
        </p:nvGraphicFramePr>
        <p:xfrm>
          <a:off x="838199" y="1825625"/>
          <a:ext cx="10677525" cy="3886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076"/>
                <a:gridCol w="2585104"/>
                <a:gridCol w="3682345"/>
              </a:tblGrid>
              <a:tr h="9834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Liinid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220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Nädala-päevadel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220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Lennuperiood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22084"/>
                    </a:solidFill>
                  </a:tcPr>
                </a:tc>
              </a:tr>
              <a:tr h="48387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UUS! Tallinn-Hamburg-Tallinn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T, N,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P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16.mai-1.oktoober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48387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Tallinn-Split-Tallinn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T, N,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P</a:t>
                      </a:r>
                      <a:endParaRPr lang="et-EE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16.aprill-22.oktoober</a:t>
                      </a:r>
                      <a:endParaRPr lang="et-EE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4838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Tallinn-Rijeka-Tallinn</a:t>
                      </a:r>
                      <a:endParaRPr lang="et-EE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K, L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mai-13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.september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4838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Tallinn-Odessa-Tallinn</a:t>
                      </a:r>
                      <a:endParaRPr lang="et-EE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K, N, P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mai-14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.oktoober</a:t>
                      </a:r>
                      <a:endParaRPr lang="et-EE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4838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Tallinn-Nice-Tallinn</a:t>
                      </a:r>
                      <a:endParaRPr lang="et-EE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T, L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15.aprill-28.oktoober</a:t>
                      </a:r>
                      <a:endParaRPr lang="et-EE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4838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Tallinn-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Berliin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-Tallinn</a:t>
                      </a:r>
                      <a:endParaRPr lang="et-EE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E, K, R,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L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15.mai-20.september</a:t>
                      </a:r>
                      <a:endParaRPr lang="et-E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94733" y="1555050"/>
            <a:ext cx="6281442" cy="3922641"/>
          </a:xfrm>
        </p:spPr>
        <p:txBody>
          <a:bodyPr>
            <a:normAutofit/>
          </a:bodyPr>
          <a:lstStyle/>
          <a:p>
            <a:pPr lvl="0"/>
            <a:r>
              <a:rPr lang="fi-FI" sz="4400" dirty="0" err="1" smtClean="0"/>
              <a:t>Loome</a:t>
            </a:r>
            <a:r>
              <a:rPr lang="fi-FI" sz="4400" dirty="0" smtClean="0"/>
              <a:t/>
            </a:r>
            <a:br>
              <a:rPr lang="fi-FI" sz="4400" dirty="0" smtClean="0"/>
            </a:br>
            <a:r>
              <a:rPr lang="fi-FI" sz="4400" u="sng" dirty="0" err="1" smtClean="0"/>
              <a:t>koos</a:t>
            </a:r>
            <a:r>
              <a:rPr lang="fi-FI" sz="4400" u="sng" dirty="0" smtClean="0"/>
              <a:t> </a:t>
            </a:r>
            <a:r>
              <a:rPr lang="fi-FI" sz="4400" u="sng" dirty="0" err="1" smtClean="0"/>
              <a:t>teie</a:t>
            </a:r>
            <a:r>
              <a:rPr lang="fi-FI" sz="4400" u="sng" dirty="0" smtClean="0"/>
              <a:t> </a:t>
            </a:r>
            <a:r>
              <a:rPr lang="fi-FI" sz="4400" u="sng" dirty="0" err="1" smtClean="0"/>
              <a:t>abiga</a:t>
            </a:r>
            <a:r>
              <a:rPr lang="fi-FI" sz="4400" u="sng" dirty="0" smtClean="0"/>
              <a:t> </a:t>
            </a:r>
            <a:r>
              <a:rPr lang="fi-FI" sz="4400" u="sng" dirty="0" smtClean="0"/>
              <a:t/>
            </a:r>
            <a:br>
              <a:rPr lang="fi-FI" sz="4400" u="sng" dirty="0" smtClean="0"/>
            </a:br>
            <a:r>
              <a:rPr lang="fi-FI" sz="4400" dirty="0" smtClean="0"/>
              <a:t>maailma </a:t>
            </a:r>
            <a:r>
              <a:rPr lang="fi-FI" sz="4400" dirty="0" err="1" smtClean="0"/>
              <a:t>parima</a:t>
            </a:r>
            <a:r>
              <a:rPr lang="fi-FI" sz="4400" dirty="0" smtClean="0"/>
              <a:t> </a:t>
            </a:r>
            <a:r>
              <a:rPr lang="fi-FI" sz="4400" dirty="0" err="1" smtClean="0"/>
              <a:t>lennufirma</a:t>
            </a:r>
            <a:r>
              <a:rPr lang="fi-FI" sz="4400" dirty="0" smtClean="0"/>
              <a:t>!</a:t>
            </a:r>
            <a:endParaRPr lang="et-EE" sz="4400" dirty="0"/>
          </a:p>
        </p:txBody>
      </p:sp>
    </p:spTree>
    <p:extLst>
      <p:ext uri="{BB962C8B-B14F-4D97-AF65-F5344CB8AC3E}">
        <p14:creationId xmlns:p14="http://schemas.microsoft.com/office/powerpoint/2010/main" val="40897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141267" y="962868"/>
            <a:ext cx="7793557" cy="4666407"/>
          </a:xfrm>
        </p:spPr>
        <p:txBody>
          <a:bodyPr>
            <a:normAutofit/>
          </a:bodyPr>
          <a:lstStyle/>
          <a:p>
            <a:pPr lvl="0"/>
            <a:r>
              <a:rPr lang="fi-FI" sz="4000" dirty="0" err="1" smtClean="0"/>
              <a:t>Tänan</a:t>
            </a:r>
            <a:r>
              <a:rPr lang="fi-FI" sz="4000" dirty="0" smtClean="0"/>
              <a:t> </a:t>
            </a:r>
            <a:r>
              <a:rPr lang="fi-FI" sz="4000" dirty="0" err="1" smtClean="0"/>
              <a:t>tähelepanu</a:t>
            </a:r>
            <a:r>
              <a:rPr lang="fi-FI" sz="4000" dirty="0" smtClean="0"/>
              <a:t> </a:t>
            </a:r>
            <a:r>
              <a:rPr lang="fi-FI" sz="4000" dirty="0" err="1" smtClean="0"/>
              <a:t>eest</a:t>
            </a:r>
            <a:r>
              <a:rPr lang="fi-FI" sz="4000" dirty="0" smtClean="0"/>
              <a:t>.</a:t>
            </a:r>
          </a:p>
          <a:p>
            <a:pPr lvl="0"/>
            <a:r>
              <a:rPr lang="fi-FI" sz="4000" dirty="0" err="1" smtClean="0"/>
              <a:t>Meeldivat</a:t>
            </a:r>
            <a:r>
              <a:rPr lang="fi-FI" sz="4000" dirty="0" smtClean="0"/>
              <a:t> </a:t>
            </a:r>
            <a:r>
              <a:rPr lang="fi-FI" sz="4000" dirty="0" err="1" smtClean="0"/>
              <a:t>volikogu</a:t>
            </a:r>
            <a:r>
              <a:rPr lang="fi-FI" sz="4000" dirty="0" smtClean="0"/>
              <a:t> </a:t>
            </a:r>
            <a:r>
              <a:rPr lang="fi-FI" sz="4000" dirty="0" err="1" smtClean="0"/>
              <a:t>jätku</a:t>
            </a:r>
            <a:r>
              <a:rPr lang="fi-FI" sz="4000" dirty="0" smtClean="0"/>
              <a:t>!</a:t>
            </a:r>
          </a:p>
          <a:p>
            <a:pPr lvl="0"/>
            <a:endParaRPr lang="fi-FI" sz="4000" dirty="0"/>
          </a:p>
          <a:p>
            <a:pPr lvl="0"/>
            <a:endParaRPr lang="fi-FI" sz="4000" dirty="0" smtClean="0"/>
          </a:p>
          <a:p>
            <a:pPr lvl="0"/>
            <a:endParaRPr lang="fi-FI" sz="4000" dirty="0"/>
          </a:p>
          <a:p>
            <a:pPr lvl="0"/>
            <a:r>
              <a:rPr lang="fi-FI" sz="2600" dirty="0" smtClean="0"/>
              <a:t>Kait Karu</a:t>
            </a:r>
            <a:br>
              <a:rPr lang="fi-FI" sz="2600" dirty="0" smtClean="0"/>
            </a:br>
            <a:r>
              <a:rPr lang="fi-FI" sz="2600" dirty="0" err="1" smtClean="0"/>
              <a:t>Müügiosakonna</a:t>
            </a:r>
            <a:r>
              <a:rPr lang="fi-FI" sz="2600" dirty="0" smtClean="0"/>
              <a:t> </a:t>
            </a:r>
            <a:r>
              <a:rPr lang="fi-FI" sz="2600" dirty="0" err="1" smtClean="0"/>
              <a:t>juht</a:t>
            </a:r>
            <a:endParaRPr lang="et-EE" sz="2600" dirty="0"/>
          </a:p>
        </p:txBody>
      </p:sp>
    </p:spTree>
    <p:extLst>
      <p:ext uri="{BB962C8B-B14F-4D97-AF65-F5344CB8AC3E}">
        <p14:creationId xmlns:p14="http://schemas.microsoft.com/office/powerpoint/2010/main" val="40768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372" y="24900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t-EE" sz="3600" b="0" dirty="0"/>
              <a:t>Nordica algus aasta tagasi</a:t>
            </a:r>
            <a:br>
              <a:rPr lang="et-EE" sz="3600" b="0" dirty="0"/>
            </a:br>
            <a:endParaRPr lang="et-EE" sz="3600" b="0" dirty="0"/>
          </a:p>
        </p:txBody>
      </p:sp>
    </p:spTree>
    <p:extLst>
      <p:ext uri="{BB962C8B-B14F-4D97-AF65-F5344CB8AC3E}">
        <p14:creationId xmlns:p14="http://schemas.microsoft.com/office/powerpoint/2010/main" val="111515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372" y="24900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t-EE" sz="3600" b="0" dirty="0"/>
              <a:t>Nordica algus aasta tagasi</a:t>
            </a:r>
            <a:br>
              <a:rPr lang="et-EE" sz="3600" b="0" dirty="0"/>
            </a:br>
            <a:endParaRPr lang="et-EE" sz="36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91381"/>
            <a:ext cx="12311723" cy="82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7557"/>
            <a:ext cx="12192000" cy="81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4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221" cy="8184147"/>
          </a:xfrm>
        </p:spPr>
      </p:pic>
    </p:spTree>
    <p:extLst>
      <p:ext uri="{BB962C8B-B14F-4D97-AF65-F5344CB8AC3E}">
        <p14:creationId xmlns:p14="http://schemas.microsoft.com/office/powerpoint/2010/main" val="175760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8015"/>
            <a:ext cx="12192000" cy="8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372" y="24900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t-EE" sz="3600" b="0" dirty="0"/>
              <a:t>Nordica algus aasta tagasi</a:t>
            </a:r>
            <a:br>
              <a:rPr lang="et-EE" sz="3600" b="0" dirty="0"/>
            </a:br>
            <a:endParaRPr lang="et-EE" sz="36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9887"/>
            <a:ext cx="12651361" cy="94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0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372" y="24900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t-EE" sz="3600" b="0" dirty="0"/>
              <a:t>Kuhu oleme </a:t>
            </a:r>
            <a:r>
              <a:rPr lang="en-US" sz="3600" b="0" dirty="0" err="1" smtClean="0"/>
              <a:t>aastaga</a:t>
            </a:r>
            <a:r>
              <a:rPr lang="et-EE" sz="3600" b="0" dirty="0" smtClean="0"/>
              <a:t> </a:t>
            </a:r>
            <a:r>
              <a:rPr lang="et-EE" sz="3600" b="0" dirty="0"/>
              <a:t>jõudnud?</a:t>
            </a:r>
            <a:r>
              <a:rPr lang="et-EE" sz="3600" b="0" dirty="0" smtClean="0"/>
              <a:t/>
            </a:r>
            <a:br>
              <a:rPr lang="et-EE" sz="3600" b="0" dirty="0" smtClean="0"/>
            </a:br>
            <a:endParaRPr lang="et-EE" sz="3600" b="0" dirty="0"/>
          </a:p>
        </p:txBody>
      </p:sp>
    </p:spTree>
    <p:extLst>
      <p:ext uri="{BB962C8B-B14F-4D97-AF65-F5344CB8AC3E}">
        <p14:creationId xmlns:p14="http://schemas.microsoft.com/office/powerpoint/2010/main" val="25532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98965"/>
          </a:xfrm>
        </p:spPr>
        <p:txBody>
          <a:bodyPr>
            <a:normAutofit/>
          </a:bodyPr>
          <a:lstStyle/>
          <a:p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3" name="RouteM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ordica">
      <a:dk1>
        <a:srgbClr val="1D448D"/>
      </a:dk1>
      <a:lt1>
        <a:sysClr val="window" lastClr="FFFFFF"/>
      </a:lt1>
      <a:dk2>
        <a:srgbClr val="122084"/>
      </a:dk2>
      <a:lt2>
        <a:srgbClr val="E7E6E6"/>
      </a:lt2>
      <a:accent1>
        <a:srgbClr val="122084"/>
      </a:accent1>
      <a:accent2>
        <a:srgbClr val="CEFFFF"/>
      </a:accent2>
      <a:accent3>
        <a:srgbClr val="1D448D"/>
      </a:accent3>
      <a:accent4>
        <a:srgbClr val="F9F9EE"/>
      </a:accent4>
      <a:accent5>
        <a:srgbClr val="009AE1"/>
      </a:accent5>
      <a:accent6>
        <a:srgbClr val="000000"/>
      </a:accent6>
      <a:hlink>
        <a:srgbClr val="2E75B5"/>
      </a:hlink>
      <a:folHlink>
        <a:srgbClr val="ADB9CA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265</Words>
  <Application>Microsoft Office PowerPoint</Application>
  <PresentationFormat>Widescreen</PresentationFormat>
  <Paragraphs>75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Candara</vt:lpstr>
      <vt:lpstr>Verdana</vt:lpstr>
      <vt:lpstr>Office Theme</vt:lpstr>
      <vt:lpstr>PowerPoint Presentation</vt:lpstr>
      <vt:lpstr>Nordica algus aasta tagasi </vt:lpstr>
      <vt:lpstr>Nordica algus aasta tagasi </vt:lpstr>
      <vt:lpstr>PowerPoint Presentation</vt:lpstr>
      <vt:lpstr>PowerPoint Presentation</vt:lpstr>
      <vt:lpstr>PowerPoint Presentation</vt:lpstr>
      <vt:lpstr>Nordica algus aasta tagasi </vt:lpstr>
      <vt:lpstr>Kuhu oleme aastaga jõudnud? </vt:lpstr>
      <vt:lpstr>PowerPoint Presentation</vt:lpstr>
      <vt:lpstr>Nordica on saanud  tuule tiibadesse</vt:lpstr>
      <vt:lpstr>PowerPoint Presentation</vt:lpstr>
      <vt:lpstr>Lennukipark</vt:lpstr>
      <vt:lpstr>Oma lennukite kasutamise osakaal</vt:lpstr>
      <vt:lpstr>Lendude regulaarsus on taastunud</vt:lpstr>
      <vt:lpstr>Lendude punktuaalsus on ületanud seatud eesmärgi</vt:lpstr>
      <vt:lpstr>Mida toob tulevik</vt:lpstr>
      <vt:lpstr>2017 suvised hooajalised lennud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Sharker</dc:creator>
  <cp:lastModifiedBy>Kait Karu</cp:lastModifiedBy>
  <cp:revision>37</cp:revision>
  <dcterms:created xsi:type="dcterms:W3CDTF">2016-03-30T11:01:26Z</dcterms:created>
  <dcterms:modified xsi:type="dcterms:W3CDTF">2016-11-17T07:44:41Z</dcterms:modified>
</cp:coreProperties>
</file>