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1" r:id="rId5"/>
    <p:sldId id="266" r:id="rId6"/>
    <p:sldId id="267" r:id="rId7"/>
    <p:sldId id="271" r:id="rId8"/>
    <p:sldId id="270" r:id="rId9"/>
    <p:sldId id="263" r:id="rId10"/>
    <p:sldId id="273" r:id="rId11"/>
    <p:sldId id="274" r:id="rId12"/>
    <p:sldId id="278" r:id="rId13"/>
    <p:sldId id="275" r:id="rId14"/>
    <p:sldId id="276" r:id="rId15"/>
    <p:sldId id="281" r:id="rId16"/>
    <p:sldId id="28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E1F-8599-4108-AC93-7CF8F98A3B31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D35E-36BA-4AC0-97B1-FBDB8D546E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473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E1F-8599-4108-AC93-7CF8F98A3B31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D35E-36BA-4AC0-97B1-FBDB8D546E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47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E1F-8599-4108-AC93-7CF8F98A3B31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D35E-36BA-4AC0-97B1-FBDB8D546E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8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E1F-8599-4108-AC93-7CF8F98A3B31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D35E-36BA-4AC0-97B1-FBDB8D546E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10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E1F-8599-4108-AC93-7CF8F98A3B31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D35E-36BA-4AC0-97B1-FBDB8D546E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586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E1F-8599-4108-AC93-7CF8F98A3B31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D35E-36BA-4AC0-97B1-FBDB8D546E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69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E1F-8599-4108-AC93-7CF8F98A3B31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D35E-36BA-4AC0-97B1-FBDB8D546E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8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E1F-8599-4108-AC93-7CF8F98A3B31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D35E-36BA-4AC0-97B1-FBDB8D546E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92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E1F-8599-4108-AC93-7CF8F98A3B31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D35E-36BA-4AC0-97B1-FBDB8D546E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7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E1F-8599-4108-AC93-7CF8F98A3B31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D35E-36BA-4AC0-97B1-FBDB8D546E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7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E1F-8599-4108-AC93-7CF8F98A3B31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D35E-36BA-4AC0-97B1-FBDB8D546E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15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B6E1F-8599-4108-AC93-7CF8F98A3B31}" type="datetimeFigureOut">
              <a:rPr lang="fi-FI" smtClean="0"/>
              <a:t>21.5.2019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D35E-36BA-4AC0-97B1-FBDB8D546E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94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437" y="1154545"/>
            <a:ext cx="10584872" cy="2447251"/>
          </a:xfrm>
        </p:spPr>
        <p:txBody>
          <a:bodyPr>
            <a:normAutofit fontScale="90000"/>
          </a:bodyPr>
          <a:lstStyle/>
          <a:p>
            <a: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t-E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Nordic 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of Hospitality 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Innovation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t-EE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Haaga-Helia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Tallinn</a:t>
            </a:r>
            <a:endParaRPr lang="fi-FI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.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32" y="4084948"/>
            <a:ext cx="7902481" cy="2773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" y="98426"/>
            <a:ext cx="1937614" cy="2494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509" y="116898"/>
            <a:ext cx="2092368" cy="2476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201" y="0"/>
            <a:ext cx="4395597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9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636" y="365125"/>
            <a:ext cx="11499272" cy="1325563"/>
          </a:xfrm>
        </p:spPr>
        <p:txBody>
          <a:bodyPr>
            <a:normAutofit fontScale="90000"/>
          </a:bodyPr>
          <a:lstStyle/>
          <a:p>
            <a:r>
              <a:rPr lang="et-EE" sz="4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t-EE" sz="49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t-EE" sz="4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t-EE" sz="49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</a:t>
            </a:r>
            <a:r>
              <a:rPr lang="et-EE" sz="4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t-EE" b="1" dirty="0" smtClean="0"/>
              <a:t/>
            </a:r>
            <a:br>
              <a:rPr lang="et-EE" b="1" dirty="0" smtClean="0"/>
            </a:br>
            <a:r>
              <a:rPr lang="en-US" b="1" dirty="0" smtClean="0"/>
              <a:t>Main Field Of Study Modules 105 E</a:t>
            </a:r>
            <a:r>
              <a:rPr lang="et-EE" b="1" dirty="0" smtClean="0"/>
              <a:t>CTS</a:t>
            </a:r>
            <a:br>
              <a:rPr lang="et-EE" b="1" dirty="0" smtClean="0"/>
            </a:br>
            <a:endParaRPr lang="fi-FI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61000" cy="47506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Major </a:t>
            </a:r>
            <a:r>
              <a:rPr lang="en-US" dirty="0"/>
              <a:t>Module </a:t>
            </a:r>
            <a:r>
              <a:rPr lang="en-US" dirty="0" smtClean="0"/>
              <a:t>1</a:t>
            </a:r>
            <a:r>
              <a:rPr lang="et-EE" dirty="0" smtClean="0"/>
              <a:t> </a:t>
            </a:r>
            <a:r>
              <a:rPr lang="en-US" b="1" dirty="0" smtClean="0"/>
              <a:t>Managing </a:t>
            </a:r>
            <a:r>
              <a:rPr lang="en-US" b="1" dirty="0"/>
              <a:t>things, leading people</a:t>
            </a:r>
            <a:endParaRPr lang="fi-FI" dirty="0"/>
          </a:p>
          <a:p>
            <a:r>
              <a:rPr lang="en-US" dirty="0"/>
              <a:t>Responsible: </a:t>
            </a:r>
            <a:r>
              <a:rPr lang="et-EE" dirty="0" smtClean="0"/>
              <a:t> </a:t>
            </a:r>
            <a:r>
              <a:rPr lang="en-US" dirty="0" err="1" smtClean="0"/>
              <a:t>Haaga-Helia</a:t>
            </a:r>
            <a:r>
              <a:rPr lang="en-US" dirty="0"/>
              <a:t>, </a:t>
            </a:r>
            <a:r>
              <a:rPr lang="en-US" dirty="0" err="1"/>
              <a:t>Ms</a:t>
            </a:r>
            <a:r>
              <a:rPr lang="en-US" dirty="0"/>
              <a:t> Meri </a:t>
            </a:r>
            <a:r>
              <a:rPr lang="en-US" dirty="0" err="1" smtClean="0"/>
              <a:t>Vehkaperä</a:t>
            </a:r>
            <a:endParaRPr lang="et-EE" dirty="0" smtClean="0"/>
          </a:p>
          <a:p>
            <a:endParaRPr lang="fi-FI" dirty="0"/>
          </a:p>
          <a:p>
            <a:r>
              <a:rPr lang="en-US" dirty="0"/>
              <a:t>Major Module </a:t>
            </a:r>
            <a:r>
              <a:rPr lang="en-US" dirty="0" smtClean="0"/>
              <a:t>2</a:t>
            </a:r>
            <a:r>
              <a:rPr lang="et-EE" dirty="0" smtClean="0"/>
              <a:t> </a:t>
            </a:r>
            <a:r>
              <a:rPr lang="en-US" b="1" dirty="0" smtClean="0"/>
              <a:t>Cracking </a:t>
            </a:r>
            <a:r>
              <a:rPr lang="en-US" b="1" dirty="0"/>
              <a:t>the Numbers</a:t>
            </a:r>
            <a:endParaRPr lang="fi-FI" dirty="0"/>
          </a:p>
          <a:p>
            <a:r>
              <a:rPr lang="fi-FI" dirty="0" err="1"/>
              <a:t>Responsible</a:t>
            </a:r>
            <a:r>
              <a:rPr lang="fi-FI" dirty="0"/>
              <a:t>: </a:t>
            </a:r>
            <a:r>
              <a:rPr lang="et-EE" dirty="0" smtClean="0"/>
              <a:t> </a:t>
            </a:r>
            <a:r>
              <a:rPr lang="fi-FI" dirty="0" smtClean="0"/>
              <a:t>Haaga-Helia</a:t>
            </a:r>
            <a:r>
              <a:rPr lang="fi-FI" dirty="0"/>
              <a:t>, Ms Marjaana Mäkelä, </a:t>
            </a:r>
            <a:r>
              <a:rPr lang="en-US" dirty="0" smtClean="0"/>
              <a:t>Bad </a:t>
            </a:r>
            <a:r>
              <a:rPr lang="en-US" dirty="0" err="1"/>
              <a:t>Honnef</a:t>
            </a:r>
            <a:r>
              <a:rPr lang="en-US" dirty="0"/>
              <a:t>, Mr. Florian Hummel</a:t>
            </a:r>
            <a:endParaRPr lang="fi-FI" dirty="0"/>
          </a:p>
          <a:p>
            <a:endParaRPr lang="et-EE" dirty="0" smtClean="0"/>
          </a:p>
          <a:p>
            <a:r>
              <a:rPr lang="en-US" dirty="0" smtClean="0"/>
              <a:t>Major </a:t>
            </a:r>
            <a:r>
              <a:rPr lang="en-US" dirty="0"/>
              <a:t>Module 3 </a:t>
            </a:r>
            <a:r>
              <a:rPr lang="en-US" b="1" dirty="0" smtClean="0"/>
              <a:t>Utilizing </a:t>
            </a:r>
            <a:r>
              <a:rPr lang="en-US" b="1" dirty="0"/>
              <a:t>the Tools</a:t>
            </a:r>
            <a:endParaRPr lang="fi-FI" dirty="0"/>
          </a:p>
          <a:p>
            <a:r>
              <a:rPr lang="en-US" dirty="0"/>
              <a:t>Responsible</a:t>
            </a:r>
            <a:r>
              <a:rPr lang="en-US" dirty="0" smtClean="0"/>
              <a:t>:</a:t>
            </a:r>
            <a:r>
              <a:rPr lang="et-EE" dirty="0" smtClean="0"/>
              <a:t> </a:t>
            </a:r>
            <a:r>
              <a:rPr lang="en-US" dirty="0" err="1" smtClean="0"/>
              <a:t>Haaga-Helia</a:t>
            </a:r>
            <a:r>
              <a:rPr lang="en-US" dirty="0"/>
              <a:t>, Mr. </a:t>
            </a:r>
            <a:r>
              <a:rPr lang="en-US" dirty="0" err="1"/>
              <a:t>Risto</a:t>
            </a:r>
            <a:r>
              <a:rPr lang="en-US" dirty="0"/>
              <a:t> </a:t>
            </a:r>
            <a:r>
              <a:rPr lang="en-US" dirty="0" err="1"/>
              <a:t>Karmavuo</a:t>
            </a:r>
            <a:r>
              <a:rPr lang="en-US" dirty="0"/>
              <a:t> </a:t>
            </a:r>
            <a:endParaRPr lang="fi-FI" dirty="0"/>
          </a:p>
          <a:p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42709" cy="47506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Major Module </a:t>
            </a:r>
            <a:r>
              <a:rPr lang="en-US" dirty="0" smtClean="0"/>
              <a:t>4</a:t>
            </a:r>
            <a:r>
              <a:rPr lang="et-EE" dirty="0" smtClean="0"/>
              <a:t> </a:t>
            </a:r>
            <a:r>
              <a:rPr lang="en-US" b="1" dirty="0" smtClean="0"/>
              <a:t>Mastering </a:t>
            </a:r>
            <a:r>
              <a:rPr lang="en-US" b="1" dirty="0"/>
              <a:t>Distribution </a:t>
            </a:r>
            <a:endParaRPr lang="fi-FI" dirty="0"/>
          </a:p>
          <a:p>
            <a:r>
              <a:rPr lang="en-US" b="1" dirty="0"/>
              <a:t>Channels</a:t>
            </a:r>
            <a:r>
              <a:rPr lang="en-US" dirty="0"/>
              <a:t> Responsible</a:t>
            </a:r>
            <a:r>
              <a:rPr lang="en-US" dirty="0" smtClean="0"/>
              <a:t>:</a:t>
            </a:r>
            <a:r>
              <a:rPr lang="et-EE" dirty="0" smtClean="0"/>
              <a:t> </a:t>
            </a:r>
            <a:r>
              <a:rPr lang="en-US" dirty="0" err="1" smtClean="0"/>
              <a:t>Haaga-Helia</a:t>
            </a:r>
            <a:r>
              <a:rPr lang="en-US" dirty="0" smtClean="0"/>
              <a:t> </a:t>
            </a:r>
            <a:r>
              <a:rPr lang="en-US" dirty="0"/>
              <a:t>Dr. </a:t>
            </a:r>
            <a:r>
              <a:rPr lang="en-US" dirty="0" err="1"/>
              <a:t>Pasi</a:t>
            </a:r>
            <a:r>
              <a:rPr lang="en-US" dirty="0"/>
              <a:t> </a:t>
            </a:r>
            <a:r>
              <a:rPr lang="en-US" dirty="0" err="1"/>
              <a:t>Tuominen</a:t>
            </a:r>
            <a:r>
              <a:rPr lang="en-US" dirty="0"/>
              <a:t> 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en-US" dirty="0"/>
              <a:t>Major Module </a:t>
            </a:r>
            <a:r>
              <a:rPr lang="en-US" dirty="0" smtClean="0"/>
              <a:t>5</a:t>
            </a:r>
            <a:r>
              <a:rPr lang="et-EE" dirty="0" smtClean="0"/>
              <a:t> </a:t>
            </a:r>
            <a:r>
              <a:rPr lang="en-US" b="1" dirty="0" smtClean="0"/>
              <a:t>Designing </a:t>
            </a:r>
            <a:r>
              <a:rPr lang="en-US" b="1" dirty="0"/>
              <a:t>the Future</a:t>
            </a:r>
            <a:r>
              <a:rPr lang="en-US" dirty="0"/>
              <a:t> </a:t>
            </a:r>
            <a:endParaRPr lang="fi-FI" dirty="0"/>
          </a:p>
          <a:p>
            <a:r>
              <a:rPr lang="en-US" dirty="0"/>
              <a:t>Responsible</a:t>
            </a:r>
            <a:r>
              <a:rPr lang="en-US" dirty="0" smtClean="0"/>
              <a:t>:</a:t>
            </a:r>
            <a:r>
              <a:rPr lang="et-EE" dirty="0" smtClean="0"/>
              <a:t> </a:t>
            </a:r>
            <a:r>
              <a:rPr lang="en-US" dirty="0" smtClean="0"/>
              <a:t>Breda</a:t>
            </a:r>
            <a:r>
              <a:rPr lang="en-US" dirty="0"/>
              <a:t>, Mr. Geoff </a:t>
            </a:r>
            <a:r>
              <a:rPr lang="en-US" dirty="0" err="1"/>
              <a:t>Marée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en-US" dirty="0"/>
              <a:t>Major Module </a:t>
            </a:r>
            <a:r>
              <a:rPr lang="en-US" dirty="0" smtClean="0"/>
              <a:t>6</a:t>
            </a:r>
            <a:r>
              <a:rPr lang="et-EE" dirty="0" smtClean="0"/>
              <a:t> </a:t>
            </a:r>
            <a:r>
              <a:rPr lang="en-US" b="1" dirty="0" smtClean="0"/>
              <a:t>Developing </a:t>
            </a:r>
            <a:r>
              <a:rPr lang="en-US" b="1" dirty="0"/>
              <a:t>the Accommodation Business</a:t>
            </a:r>
            <a:r>
              <a:rPr lang="en-US" dirty="0"/>
              <a:t> </a:t>
            </a:r>
            <a:endParaRPr lang="et-EE" dirty="0" smtClean="0"/>
          </a:p>
          <a:p>
            <a:r>
              <a:rPr lang="en-US" dirty="0" smtClean="0"/>
              <a:t>Responsible:</a:t>
            </a:r>
            <a:r>
              <a:rPr lang="et-EE" dirty="0" smtClean="0"/>
              <a:t> </a:t>
            </a:r>
            <a:r>
              <a:rPr lang="fi-FI" dirty="0" smtClean="0"/>
              <a:t>Haaga-Helia</a:t>
            </a:r>
            <a:r>
              <a:rPr lang="fi-FI" dirty="0"/>
              <a:t>, Ms Nina </a:t>
            </a:r>
            <a:r>
              <a:rPr lang="fi-FI" dirty="0" smtClean="0"/>
              <a:t>Niemi</a:t>
            </a:r>
            <a:endParaRPr lang="et-EE" dirty="0" smtClean="0"/>
          </a:p>
          <a:p>
            <a:endParaRPr lang="et-EE" dirty="0"/>
          </a:p>
          <a:p>
            <a:r>
              <a:rPr lang="en-US" dirty="0"/>
              <a:t>Major Module </a:t>
            </a:r>
            <a:r>
              <a:rPr lang="en-US" dirty="0" smtClean="0"/>
              <a:t>7</a:t>
            </a:r>
            <a:r>
              <a:rPr lang="et-EE" dirty="0" smtClean="0"/>
              <a:t> </a:t>
            </a:r>
            <a:r>
              <a:rPr lang="en-US" b="1" dirty="0" smtClean="0"/>
              <a:t>Understanding </a:t>
            </a:r>
            <a:r>
              <a:rPr lang="en-US" b="1" dirty="0"/>
              <a:t>your Customer</a:t>
            </a:r>
            <a:endParaRPr lang="fi-FI" dirty="0"/>
          </a:p>
          <a:p>
            <a:r>
              <a:rPr lang="en-US" dirty="0"/>
              <a:t>Responsible</a:t>
            </a:r>
            <a:r>
              <a:rPr lang="en-US" dirty="0" smtClean="0"/>
              <a:t>:</a:t>
            </a:r>
            <a:r>
              <a:rPr lang="et-EE" dirty="0" smtClean="0"/>
              <a:t> </a:t>
            </a:r>
            <a:r>
              <a:rPr lang="en-US" dirty="0" err="1" smtClean="0"/>
              <a:t>Haaga-Helia</a:t>
            </a:r>
            <a:r>
              <a:rPr lang="en-US" dirty="0"/>
              <a:t>, Dr. </a:t>
            </a:r>
            <a:r>
              <a:rPr lang="en-US" dirty="0" err="1"/>
              <a:t>Teemu</a:t>
            </a:r>
            <a:r>
              <a:rPr lang="en-US" dirty="0"/>
              <a:t> </a:t>
            </a:r>
            <a:r>
              <a:rPr lang="en-US" dirty="0" err="1" smtClean="0"/>
              <a:t>Moilanen</a:t>
            </a:r>
            <a:endParaRPr lang="fi-FI" dirty="0"/>
          </a:p>
          <a:p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721" y="230188"/>
            <a:ext cx="1937684" cy="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1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65125"/>
            <a:ext cx="11637818" cy="1460500"/>
          </a:xfrm>
        </p:spPr>
        <p:txBody>
          <a:bodyPr>
            <a:normAutofit fontScale="90000"/>
          </a:bodyPr>
          <a:lstStyle/>
          <a:p>
            <a:r>
              <a:rPr lang="et-EE" sz="4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t-EE" sz="49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t-EE" sz="4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t-EE" sz="49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</a:t>
            </a:r>
            <a:r>
              <a:rPr lang="et-EE" sz="4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t-E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/>
              <a:t>Minor Field Of Study – Dimensions Of </a:t>
            </a:r>
            <a:r>
              <a:rPr lang="et-EE" b="1" dirty="0" smtClean="0"/>
              <a:t/>
            </a:r>
            <a:br>
              <a:rPr lang="et-EE" b="1" dirty="0" smtClean="0"/>
            </a:br>
            <a:r>
              <a:rPr lang="en-US" b="1" dirty="0" smtClean="0"/>
              <a:t>Hospitality And Service Professional   60 E</a:t>
            </a:r>
            <a:r>
              <a:rPr lang="et-EE" b="1" dirty="0" smtClean="0"/>
              <a:t>CTS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33999" cy="48430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en-US" dirty="0"/>
              <a:t>Minor Module </a:t>
            </a:r>
            <a:r>
              <a:rPr lang="en-US" dirty="0" smtClean="0"/>
              <a:t>8</a:t>
            </a:r>
            <a:r>
              <a:rPr lang="en-US" b="1" dirty="0" smtClean="0"/>
              <a:t> Creating </a:t>
            </a:r>
            <a:r>
              <a:rPr lang="en-US" b="1" dirty="0"/>
              <a:t>Culinary Experiences</a:t>
            </a:r>
            <a:endParaRPr lang="fi-FI" dirty="0"/>
          </a:p>
          <a:p>
            <a:r>
              <a:rPr lang="en-US" dirty="0"/>
              <a:t>Responsible</a:t>
            </a:r>
            <a:r>
              <a:rPr lang="en-US" dirty="0" smtClean="0"/>
              <a:t>:</a:t>
            </a:r>
            <a:r>
              <a:rPr lang="et-EE" dirty="0" smtClean="0"/>
              <a:t> </a:t>
            </a:r>
            <a:r>
              <a:rPr lang="en-US" dirty="0" err="1" smtClean="0"/>
              <a:t>Haaga-Helia</a:t>
            </a:r>
            <a:r>
              <a:rPr lang="en-US" dirty="0"/>
              <a:t>, Mr. </a:t>
            </a:r>
            <a:r>
              <a:rPr lang="en-US" dirty="0" err="1"/>
              <a:t>Risto</a:t>
            </a:r>
            <a:r>
              <a:rPr lang="en-US" dirty="0"/>
              <a:t> </a:t>
            </a:r>
            <a:r>
              <a:rPr lang="en-US" dirty="0" err="1"/>
              <a:t>Karmavuo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en-US" dirty="0"/>
              <a:t>Minor Module </a:t>
            </a:r>
            <a:r>
              <a:rPr lang="en-US" dirty="0" smtClean="0"/>
              <a:t>9</a:t>
            </a:r>
            <a:r>
              <a:rPr lang="et-EE" dirty="0" smtClean="0"/>
              <a:t> </a:t>
            </a:r>
            <a:r>
              <a:rPr lang="en-US" b="1" dirty="0" smtClean="0"/>
              <a:t>Producing </a:t>
            </a:r>
            <a:r>
              <a:rPr lang="en-US" b="1" dirty="0"/>
              <a:t>Business Value</a:t>
            </a:r>
            <a:endParaRPr lang="fi-FI" dirty="0"/>
          </a:p>
          <a:p>
            <a:r>
              <a:rPr lang="pt-PT" dirty="0" err="1"/>
              <a:t>Responsible</a:t>
            </a:r>
            <a:r>
              <a:rPr lang="pt-PT" dirty="0" smtClean="0"/>
              <a:t>:</a:t>
            </a:r>
            <a:r>
              <a:rPr lang="et-EE" dirty="0" smtClean="0"/>
              <a:t> </a:t>
            </a:r>
            <a:r>
              <a:rPr lang="pt-PT" dirty="0" err="1" smtClean="0"/>
              <a:t>Haaga-Helia</a:t>
            </a:r>
            <a:r>
              <a:rPr lang="pt-PT" dirty="0"/>
              <a:t>, Dr. Mário Passos </a:t>
            </a:r>
            <a:r>
              <a:rPr lang="pt-PT" dirty="0" err="1"/>
              <a:t>Ascenção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en-US" dirty="0"/>
              <a:t>Minor Module </a:t>
            </a:r>
            <a:r>
              <a:rPr lang="en-US" dirty="0" smtClean="0"/>
              <a:t>10</a:t>
            </a:r>
            <a:r>
              <a:rPr lang="et-EE" dirty="0" smtClean="0"/>
              <a:t> </a:t>
            </a:r>
            <a:r>
              <a:rPr lang="en-US" b="1" dirty="0" smtClean="0"/>
              <a:t>Designing </a:t>
            </a:r>
            <a:r>
              <a:rPr lang="en-US" b="1" dirty="0"/>
              <a:t>your own future</a:t>
            </a:r>
            <a:endParaRPr lang="fi-FI" dirty="0"/>
          </a:p>
          <a:p>
            <a:r>
              <a:rPr lang="pt-PT" dirty="0" err="1"/>
              <a:t>Responsible</a:t>
            </a:r>
            <a:r>
              <a:rPr lang="pt-PT" dirty="0" smtClean="0"/>
              <a:t>:</a:t>
            </a:r>
            <a:r>
              <a:rPr lang="et-EE" dirty="0" smtClean="0"/>
              <a:t> </a:t>
            </a:r>
            <a:r>
              <a:rPr lang="pt-PT" dirty="0" err="1" smtClean="0"/>
              <a:t>Haaga-Helia</a:t>
            </a:r>
            <a:r>
              <a:rPr lang="pt-PT" dirty="0"/>
              <a:t>, </a:t>
            </a:r>
            <a:r>
              <a:rPr lang="pt-PT" dirty="0" err="1"/>
              <a:t>Ms</a:t>
            </a:r>
            <a:r>
              <a:rPr lang="pt-PT" dirty="0"/>
              <a:t> </a:t>
            </a:r>
            <a:r>
              <a:rPr lang="pt-PT" dirty="0" err="1"/>
              <a:t>Marjaana</a:t>
            </a:r>
            <a:r>
              <a:rPr lang="pt-PT" dirty="0"/>
              <a:t> </a:t>
            </a:r>
            <a:r>
              <a:rPr lang="pt-PT" dirty="0" err="1"/>
              <a:t>Mäkelä</a:t>
            </a:r>
            <a:endParaRPr lang="fi-FI" dirty="0"/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50345" cy="4843030"/>
          </a:xfrm>
        </p:spPr>
        <p:txBody>
          <a:bodyPr>
            <a:normAutofit fontScale="77500" lnSpcReduction="20000"/>
          </a:bodyPr>
          <a:lstStyle/>
          <a:p>
            <a:endParaRPr lang="et-EE" dirty="0" smtClean="0"/>
          </a:p>
          <a:p>
            <a:r>
              <a:rPr lang="en-US" dirty="0" smtClean="0"/>
              <a:t>Minor </a:t>
            </a:r>
            <a:r>
              <a:rPr lang="en-US" dirty="0"/>
              <a:t>Module </a:t>
            </a:r>
            <a:r>
              <a:rPr lang="en-US" dirty="0" smtClean="0"/>
              <a:t>11 </a:t>
            </a:r>
            <a:r>
              <a:rPr lang="et-EE" dirty="0" smtClean="0"/>
              <a:t> </a:t>
            </a:r>
            <a:r>
              <a:rPr lang="en-US" b="1" dirty="0" smtClean="0"/>
              <a:t>Shaping </a:t>
            </a:r>
            <a:r>
              <a:rPr lang="en-US" b="1" dirty="0"/>
              <a:t>the next Millennium</a:t>
            </a:r>
            <a:r>
              <a:rPr lang="en-US" dirty="0"/>
              <a:t> </a:t>
            </a:r>
            <a:endParaRPr lang="fi-FI" dirty="0"/>
          </a:p>
          <a:p>
            <a:r>
              <a:rPr lang="pt-PT" dirty="0" err="1"/>
              <a:t>Responsible</a:t>
            </a:r>
            <a:r>
              <a:rPr lang="pt-PT" dirty="0" smtClean="0"/>
              <a:t>:</a:t>
            </a:r>
            <a:r>
              <a:rPr lang="et-EE" dirty="0" smtClean="0"/>
              <a:t> </a:t>
            </a:r>
            <a:r>
              <a:rPr lang="en-US" dirty="0" smtClean="0"/>
              <a:t>Breda</a:t>
            </a:r>
            <a:r>
              <a:rPr lang="en-US" dirty="0"/>
              <a:t>, Mr. Geoff </a:t>
            </a:r>
            <a:r>
              <a:rPr lang="en-US" dirty="0" err="1"/>
              <a:t>Marée</a:t>
            </a:r>
            <a:endParaRPr lang="fi-FI" dirty="0"/>
          </a:p>
          <a:p>
            <a:pPr marL="0" indent="0">
              <a:buNone/>
            </a:pPr>
            <a:r>
              <a:rPr lang="en-US" dirty="0"/>
              <a:t> </a:t>
            </a:r>
            <a:endParaRPr lang="fi-FI" dirty="0"/>
          </a:p>
          <a:p>
            <a:r>
              <a:rPr lang="en-US" b="1" dirty="0"/>
              <a:t>Development / Research Project</a:t>
            </a:r>
            <a:endParaRPr lang="fi-FI" dirty="0"/>
          </a:p>
          <a:p>
            <a:r>
              <a:rPr lang="en-US" dirty="0"/>
              <a:t>Responsible</a:t>
            </a:r>
            <a:r>
              <a:rPr lang="en-US" dirty="0" smtClean="0"/>
              <a:t>:</a:t>
            </a:r>
            <a:r>
              <a:rPr lang="et-EE" dirty="0" smtClean="0"/>
              <a:t> </a:t>
            </a:r>
            <a:r>
              <a:rPr lang="en-US" dirty="0" err="1" smtClean="0"/>
              <a:t>Haaga-Helia</a:t>
            </a:r>
            <a:r>
              <a:rPr lang="en-US" dirty="0"/>
              <a:t>, </a:t>
            </a:r>
            <a:r>
              <a:rPr lang="en-US" dirty="0" err="1"/>
              <a:t>Mr</a:t>
            </a:r>
            <a:r>
              <a:rPr lang="en-US" dirty="0"/>
              <a:t> Mario </a:t>
            </a:r>
            <a:r>
              <a:rPr lang="en-US" dirty="0" err="1"/>
              <a:t>Ascencao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en-US" b="1" dirty="0"/>
              <a:t>Learning, Studying and Entrepreneurial Skills</a:t>
            </a:r>
            <a:endParaRPr lang="fi-FI" dirty="0"/>
          </a:p>
          <a:p>
            <a:r>
              <a:rPr lang="en-US" dirty="0"/>
              <a:t>Responsible</a:t>
            </a:r>
            <a:r>
              <a:rPr lang="en-US" dirty="0" smtClean="0"/>
              <a:t>:</a:t>
            </a:r>
            <a:r>
              <a:rPr lang="et-EE" dirty="0" smtClean="0"/>
              <a:t> </a:t>
            </a:r>
            <a:r>
              <a:rPr lang="fi-FI" dirty="0" smtClean="0"/>
              <a:t>Haaga-Helia</a:t>
            </a:r>
            <a:r>
              <a:rPr lang="fi-FI" dirty="0"/>
              <a:t>, Ms Marjaana Mäkelä</a:t>
            </a:r>
          </a:p>
          <a:p>
            <a:pPr marL="0" indent="0">
              <a:buNone/>
            </a:pPr>
            <a:endParaRPr lang="fi-FI" dirty="0"/>
          </a:p>
          <a:p>
            <a:r>
              <a:rPr lang="en-US" b="1" dirty="0"/>
              <a:t>Internships</a:t>
            </a:r>
            <a:endParaRPr lang="fi-FI" dirty="0"/>
          </a:p>
          <a:p>
            <a:r>
              <a:rPr lang="en-US" dirty="0"/>
              <a:t>Responsible</a:t>
            </a:r>
            <a:r>
              <a:rPr lang="en-US" dirty="0" smtClean="0"/>
              <a:t>:</a:t>
            </a:r>
            <a:r>
              <a:rPr lang="et-EE" dirty="0" smtClean="0"/>
              <a:t> </a:t>
            </a:r>
            <a:r>
              <a:rPr lang="en-US" dirty="0" err="1" smtClean="0"/>
              <a:t>Haaga-Helia</a:t>
            </a:r>
            <a:r>
              <a:rPr lang="en-US" dirty="0"/>
              <a:t>, </a:t>
            </a:r>
            <a:r>
              <a:rPr lang="en-US" dirty="0" smtClean="0"/>
              <a:t>M</a:t>
            </a:r>
            <a:r>
              <a:rPr lang="et-EE" dirty="0" smtClean="0"/>
              <a:t>s</a:t>
            </a:r>
            <a:r>
              <a:rPr lang="en-US" dirty="0" smtClean="0"/>
              <a:t> </a:t>
            </a:r>
            <a:r>
              <a:rPr lang="en-US" dirty="0"/>
              <a:t>Kristi </a:t>
            </a:r>
            <a:r>
              <a:rPr lang="et-EE" dirty="0" err="1" smtClean="0"/>
              <a:t>Tarik</a:t>
            </a:r>
            <a:endParaRPr lang="fi-FI" dirty="0"/>
          </a:p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721" y="230188"/>
            <a:ext cx="1937684" cy="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1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82" y="365125"/>
            <a:ext cx="11122891" cy="86423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sz="4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sz="4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t-EE" sz="49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t-EE" sz="49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</a:t>
            </a:r>
            <a: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49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Credibility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" y="1483360"/>
            <a:ext cx="11693236" cy="5231476"/>
          </a:xfrm>
        </p:spPr>
        <p:txBody>
          <a:bodyPr>
            <a:noAutofit/>
          </a:bodyPr>
          <a:lstStyle/>
          <a:p>
            <a:r>
              <a:rPr lang="et-EE" sz="2600" dirty="0" err="1" smtClean="0"/>
              <a:t>Among</a:t>
            </a:r>
            <a:r>
              <a:rPr lang="et-EE" sz="2600" dirty="0" smtClean="0"/>
              <a:t> </a:t>
            </a:r>
            <a:r>
              <a:rPr lang="et-EE" sz="2600" dirty="0" err="1" smtClean="0"/>
              <a:t>the</a:t>
            </a:r>
            <a:r>
              <a:rPr lang="et-EE" sz="2600" dirty="0" smtClean="0"/>
              <a:t> 15 </a:t>
            </a:r>
            <a:r>
              <a:rPr lang="et-EE" sz="2600" dirty="0" err="1" smtClean="0"/>
              <a:t>members</a:t>
            </a:r>
            <a:r>
              <a:rPr lang="et-EE" sz="2600" dirty="0" smtClean="0"/>
              <a:t> of </a:t>
            </a:r>
            <a:r>
              <a:rPr lang="et-EE" sz="2600" dirty="0" err="1" smtClean="0"/>
              <a:t>the</a:t>
            </a:r>
            <a:r>
              <a:rPr lang="en-US" sz="2600" dirty="0" smtClean="0"/>
              <a:t> </a:t>
            </a:r>
            <a:r>
              <a:rPr lang="en-US" sz="2600" b="1" dirty="0"/>
              <a:t>School Board </a:t>
            </a:r>
            <a:r>
              <a:rPr lang="et-EE" sz="2600" b="1" dirty="0" smtClean="0"/>
              <a:t>3 </a:t>
            </a:r>
            <a:r>
              <a:rPr lang="en-US" sz="2600" b="1" dirty="0" smtClean="0"/>
              <a:t>industry</a:t>
            </a:r>
            <a:r>
              <a:rPr lang="et-EE" sz="2600" b="1" dirty="0" smtClean="0"/>
              <a:t> </a:t>
            </a:r>
            <a:r>
              <a:rPr lang="et-EE" sz="2600" b="1" dirty="0" err="1" smtClean="0"/>
              <a:t>representatives</a:t>
            </a:r>
            <a:r>
              <a:rPr lang="et-EE" sz="2600" b="1" dirty="0" smtClean="0"/>
              <a:t> </a:t>
            </a:r>
            <a:r>
              <a:rPr lang="et-EE" sz="2600" dirty="0" smtClean="0"/>
              <a:t>- </a:t>
            </a:r>
            <a:r>
              <a:rPr lang="en-US" sz="2600" dirty="0" smtClean="0"/>
              <a:t> Estonian </a:t>
            </a:r>
            <a:r>
              <a:rPr lang="en-US" sz="2600" dirty="0"/>
              <a:t>Hotel &amp; Restaurant Association, Estonian Travel &amp; Tourism Association, Estonian Rural </a:t>
            </a:r>
            <a:r>
              <a:rPr lang="en-US" sz="2600" dirty="0" smtClean="0"/>
              <a:t>Tourism</a:t>
            </a:r>
            <a:endParaRPr lang="et-EE" sz="2600" dirty="0"/>
          </a:p>
          <a:p>
            <a:pPr marL="0" indent="0">
              <a:buNone/>
            </a:pPr>
            <a:endParaRPr lang="fi-FI" sz="2600" dirty="0"/>
          </a:p>
          <a:p>
            <a:r>
              <a:rPr lang="en-US" sz="2600" b="1" dirty="0"/>
              <a:t>Industry Advisory Board </a:t>
            </a:r>
            <a:r>
              <a:rPr lang="et-EE" sz="2600" dirty="0" smtClean="0"/>
              <a:t>- </a:t>
            </a:r>
            <a:r>
              <a:rPr lang="en-US" sz="2600" dirty="0" smtClean="0"/>
              <a:t>an </a:t>
            </a:r>
            <a:r>
              <a:rPr lang="en-US" sz="2600" dirty="0"/>
              <a:t>interlinking body between the School and the industry, community and society, which has an advisory function and includes notable hospitality and innovation industry, local community and wider society </a:t>
            </a:r>
            <a:r>
              <a:rPr lang="en-US" sz="2600" dirty="0" smtClean="0"/>
              <a:t>stakeholders</a:t>
            </a:r>
            <a:r>
              <a:rPr lang="et-EE" sz="2600" dirty="0" smtClean="0"/>
              <a:t> - </a:t>
            </a:r>
            <a:r>
              <a:rPr lang="en-US" sz="2600" dirty="0" smtClean="0"/>
              <a:t>9 </a:t>
            </a:r>
            <a:r>
              <a:rPr lang="en-US" sz="2600" dirty="0"/>
              <a:t>members:</a:t>
            </a:r>
            <a:endParaRPr lang="fi-FI" sz="2600" dirty="0"/>
          </a:p>
          <a:p>
            <a:pPr lvl="1" fontAlgn="base"/>
            <a:r>
              <a:rPr lang="en-US" dirty="0" smtClean="0"/>
              <a:t>Estonian </a:t>
            </a:r>
            <a:r>
              <a:rPr lang="en-US" dirty="0"/>
              <a:t>Restaurant Association/Tallinn Restaurant </a:t>
            </a:r>
            <a:r>
              <a:rPr lang="en-US" dirty="0" smtClean="0"/>
              <a:t>Week</a:t>
            </a:r>
            <a:r>
              <a:rPr lang="et-EE" dirty="0" smtClean="0"/>
              <a:t>, </a:t>
            </a:r>
            <a:r>
              <a:rPr lang="en-US" dirty="0" smtClean="0"/>
              <a:t>Hilton Tallinn</a:t>
            </a:r>
            <a:r>
              <a:rPr lang="et-EE" dirty="0" smtClean="0"/>
              <a:t>, </a:t>
            </a:r>
            <a:r>
              <a:rPr lang="fi-FI" dirty="0" smtClean="0"/>
              <a:t>Sokos </a:t>
            </a:r>
            <a:r>
              <a:rPr lang="fi-FI" dirty="0"/>
              <a:t>Viru &amp; </a:t>
            </a:r>
            <a:r>
              <a:rPr lang="fi-FI" dirty="0" err="1" smtClean="0"/>
              <a:t>Estoria</a:t>
            </a:r>
            <a:r>
              <a:rPr lang="et-EE" dirty="0" smtClean="0"/>
              <a:t>, </a:t>
            </a:r>
            <a:r>
              <a:rPr lang="en-US" dirty="0" smtClean="0"/>
              <a:t>Unique Hotels</a:t>
            </a:r>
            <a:r>
              <a:rPr lang="et-EE" dirty="0" smtClean="0"/>
              <a:t>, </a:t>
            </a:r>
            <a:r>
              <a:rPr lang="en-US" dirty="0" smtClean="0"/>
              <a:t>Hestia </a:t>
            </a:r>
            <a:r>
              <a:rPr lang="en-US" dirty="0"/>
              <a:t>Hotel </a:t>
            </a:r>
            <a:r>
              <a:rPr lang="en-US" dirty="0" smtClean="0"/>
              <a:t>Group</a:t>
            </a:r>
            <a:r>
              <a:rPr lang="et-EE" dirty="0" smtClean="0"/>
              <a:t>, </a:t>
            </a:r>
            <a:r>
              <a:rPr lang="en-US" dirty="0" smtClean="0"/>
              <a:t>White </a:t>
            </a:r>
            <a:r>
              <a:rPr lang="en-US" dirty="0"/>
              <a:t>Guide/</a:t>
            </a:r>
            <a:r>
              <a:rPr lang="en-US" dirty="0" err="1"/>
              <a:t>Flavours</a:t>
            </a:r>
            <a:r>
              <a:rPr lang="en-US" dirty="0"/>
              <a:t> of </a:t>
            </a:r>
            <a:r>
              <a:rPr lang="en-US" dirty="0" smtClean="0"/>
              <a:t>Estonia</a:t>
            </a:r>
            <a:r>
              <a:rPr lang="et-EE" dirty="0" smtClean="0"/>
              <a:t>, </a:t>
            </a:r>
            <a:r>
              <a:rPr lang="en-US" dirty="0" smtClean="0"/>
              <a:t>Estonian </a:t>
            </a:r>
            <a:r>
              <a:rPr lang="en-US" dirty="0"/>
              <a:t>Spa Association/</a:t>
            </a:r>
            <a:r>
              <a:rPr lang="en-US" dirty="0" err="1"/>
              <a:t>Tallink</a:t>
            </a:r>
            <a:r>
              <a:rPr lang="en-US" dirty="0"/>
              <a:t> </a:t>
            </a:r>
            <a:r>
              <a:rPr lang="en-US" dirty="0" smtClean="0"/>
              <a:t>Hotels</a:t>
            </a:r>
            <a:r>
              <a:rPr lang="et-EE" dirty="0" smtClean="0"/>
              <a:t>, 2 </a:t>
            </a:r>
            <a:r>
              <a:rPr lang="en-US" dirty="0" err="1" smtClean="0"/>
              <a:t>tbd</a:t>
            </a:r>
            <a:endParaRPr lang="et-E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721" y="230188"/>
            <a:ext cx="1937684" cy="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5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t-EE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t-E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t-EE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t-E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42473"/>
            <a:ext cx="11233727" cy="5200072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8000" b="1" dirty="0" smtClean="0"/>
              <a:t>Global </a:t>
            </a:r>
            <a:r>
              <a:rPr lang="en-US" sz="8000" b="1" dirty="0"/>
              <a:t>cluster school </a:t>
            </a:r>
            <a:r>
              <a:rPr lang="en-US" sz="8000" dirty="0"/>
              <a:t>– The studies at the School in question are delivered actually by 5 different schools from Estonia, Finland, Germany, Netherlands and the </a:t>
            </a:r>
            <a:r>
              <a:rPr lang="en-US" sz="8000" dirty="0" smtClean="0"/>
              <a:t>US</a:t>
            </a:r>
            <a:endParaRPr lang="fi-FI" sz="8000" dirty="0"/>
          </a:p>
          <a:p>
            <a:pPr lvl="0"/>
            <a:r>
              <a:rPr lang="en-US" sz="8000" b="1" dirty="0"/>
              <a:t>Blue ocean positioning vs. being the part of the existing red </a:t>
            </a:r>
            <a:r>
              <a:rPr lang="en-US" sz="8000" b="1" dirty="0" smtClean="0"/>
              <a:t>ocean</a:t>
            </a:r>
            <a:endParaRPr lang="fi-FI" sz="8000" b="1" dirty="0"/>
          </a:p>
          <a:p>
            <a:pPr lvl="0"/>
            <a:r>
              <a:rPr lang="en-US" sz="8000" b="1" dirty="0"/>
              <a:t>Market and expected intake is global, but the location local </a:t>
            </a:r>
            <a:r>
              <a:rPr lang="en-US" sz="8000" dirty="0"/>
              <a:t>– the Tallinn-Helsinki twin capital city as the hub of the Baltic Sea </a:t>
            </a:r>
            <a:r>
              <a:rPr lang="en-US" sz="8000" dirty="0" smtClean="0"/>
              <a:t>Region</a:t>
            </a:r>
            <a:endParaRPr lang="fi-FI" sz="8000" dirty="0"/>
          </a:p>
          <a:p>
            <a:pPr lvl="0"/>
            <a:r>
              <a:rPr lang="en-US" sz="8000" b="1" dirty="0"/>
              <a:t>Not just another international ”hotel school”, but one with a strong twist on Innovation, Change Management and Creativity </a:t>
            </a:r>
            <a:r>
              <a:rPr lang="en-US" sz="8000" dirty="0"/>
              <a:t>– revolutionary instead of looking back and preserving the present while being </a:t>
            </a:r>
            <a:r>
              <a:rPr lang="en-US" sz="8000" dirty="0" smtClean="0"/>
              <a:t>evolutionary</a:t>
            </a:r>
            <a:endParaRPr lang="fi-FI" sz="8000" dirty="0"/>
          </a:p>
          <a:p>
            <a:r>
              <a:rPr lang="en-US" sz="8000" b="1" dirty="0"/>
              <a:t>The hybrid school </a:t>
            </a:r>
            <a:r>
              <a:rPr lang="en-US" sz="8000" dirty="0"/>
              <a:t>– part Hotel, part Innovation School aiming to become in the future a new model of higher hospitality </a:t>
            </a:r>
            <a:r>
              <a:rPr lang="en-US" sz="8000" dirty="0" smtClean="0"/>
              <a:t>education</a:t>
            </a:r>
            <a:endParaRPr lang="fi-FI" sz="8000" dirty="0"/>
          </a:p>
          <a:p>
            <a:pPr lvl="0"/>
            <a:r>
              <a:rPr lang="en-US" sz="8000" dirty="0"/>
              <a:t>Instead of placements and internships the </a:t>
            </a:r>
            <a:r>
              <a:rPr lang="en-US" sz="8000" b="1" dirty="0"/>
              <a:t>Work &amp; Study format </a:t>
            </a:r>
            <a:r>
              <a:rPr lang="en-US" sz="8000" dirty="0"/>
              <a:t>is </a:t>
            </a:r>
            <a:r>
              <a:rPr lang="en-US" sz="8000" dirty="0" smtClean="0"/>
              <a:t>launched</a:t>
            </a:r>
            <a:endParaRPr lang="fi-FI" sz="8000" dirty="0"/>
          </a:p>
          <a:p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721" y="230188"/>
            <a:ext cx="1937684" cy="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9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t-EE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t-E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t-EE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t-E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690687"/>
            <a:ext cx="11233727" cy="5051857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8000" b="1" dirty="0" smtClean="0"/>
              <a:t>Competence-based </a:t>
            </a:r>
            <a:r>
              <a:rPr lang="en-US" sz="8000" b="1" dirty="0"/>
              <a:t>and industry-related </a:t>
            </a:r>
            <a:r>
              <a:rPr lang="en-US" sz="8000" dirty="0"/>
              <a:t>as much as possible meaning also, that the module based curriculum allows the industry to pop in in order to participate in the studies within certain modules and eventually causing a mix of students and industry representatives in the </a:t>
            </a:r>
            <a:r>
              <a:rPr lang="en-US" sz="8000" dirty="0" smtClean="0"/>
              <a:t>classrooms</a:t>
            </a:r>
            <a:endParaRPr lang="fi-FI" sz="8000" dirty="0"/>
          </a:p>
          <a:p>
            <a:pPr lvl="0"/>
            <a:r>
              <a:rPr lang="en-US" sz="8000" b="1" dirty="0"/>
              <a:t>Boutique-style and –size </a:t>
            </a:r>
            <a:r>
              <a:rPr lang="en-US" sz="8000" dirty="0"/>
              <a:t>– maximum capacity expected to be 400 meaning very personal approach and attention to the </a:t>
            </a:r>
            <a:r>
              <a:rPr lang="en-US" sz="8000" dirty="0" smtClean="0"/>
              <a:t>students</a:t>
            </a:r>
            <a:endParaRPr lang="fi-FI" sz="8000" dirty="0"/>
          </a:p>
          <a:p>
            <a:pPr lvl="0"/>
            <a:r>
              <a:rPr lang="en-US" sz="8000" dirty="0"/>
              <a:t>The school being located at a hotel, means that </a:t>
            </a:r>
            <a:r>
              <a:rPr lang="en-US" sz="8000" b="1" dirty="0"/>
              <a:t>the school is at the same time a hotel and the hotel is a school</a:t>
            </a:r>
            <a:r>
              <a:rPr lang="en-US" sz="8000" dirty="0"/>
              <a:t>. Also – the school will include a separate, outsourced living unit for visiting scholars and students, possibly also used as part of the learning process run by students as a study </a:t>
            </a:r>
            <a:r>
              <a:rPr lang="en-US" sz="8000" dirty="0" smtClean="0"/>
              <a:t>hotel</a:t>
            </a:r>
            <a:endParaRPr lang="fi-FI" sz="8000" dirty="0"/>
          </a:p>
          <a:p>
            <a:pPr lvl="0"/>
            <a:r>
              <a:rPr lang="en-US" sz="8000" b="1" dirty="0"/>
              <a:t>School is partly physical, partly virtual </a:t>
            </a:r>
            <a:r>
              <a:rPr lang="en-US" sz="8000" dirty="0"/>
              <a:t>– 1/3 of the studies planned to happen over </a:t>
            </a:r>
            <a:r>
              <a:rPr lang="en-US" sz="8000" dirty="0" smtClean="0"/>
              <a:t>internet</a:t>
            </a:r>
            <a:endParaRPr lang="fi-FI" sz="8000" dirty="0"/>
          </a:p>
          <a:p>
            <a:pPr lvl="0"/>
            <a:r>
              <a:rPr lang="en-US" sz="8000" dirty="0"/>
              <a:t>School will partner with surrounding hotels in the spirit of sharing economy, also for lean cost structure – the </a:t>
            </a:r>
            <a:r>
              <a:rPr lang="en-US" sz="8000" b="1" dirty="0"/>
              <a:t>core campus </a:t>
            </a:r>
            <a:r>
              <a:rPr lang="en-US" sz="8000" dirty="0"/>
              <a:t>or the HQ will contain the back-office and key facilities, but the ordinary classroom capacity will be relying on the use of the hotel conference facilities called the </a:t>
            </a:r>
            <a:r>
              <a:rPr lang="en-US" sz="8000" b="1" dirty="0"/>
              <a:t>extended </a:t>
            </a:r>
            <a:r>
              <a:rPr lang="en-US" sz="8000" b="1" dirty="0" smtClean="0"/>
              <a:t>campus</a:t>
            </a:r>
            <a:endParaRPr lang="fi-FI" sz="8000" b="1" dirty="0"/>
          </a:p>
          <a:p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721" y="230188"/>
            <a:ext cx="1937684" cy="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7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48"/>
            <a:ext cx="12192000" cy="50869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t-EE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t-E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t-EE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 Porto </a:t>
            </a:r>
            <a:r>
              <a:rPr lang="et-EE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.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04" y="26767"/>
            <a:ext cx="193869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9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1638"/>
            <a:ext cx="10510838" cy="1325562"/>
          </a:xfrm>
        </p:spPr>
        <p:txBody>
          <a:bodyPr>
            <a:normAutofit fontScale="90000"/>
          </a:bodyPr>
          <a:lstStyle/>
          <a:p>
            <a:r>
              <a:rPr lang="et-EE" sz="4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t-EE" sz="49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t-EE" sz="4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RDI &amp; </a:t>
            </a:r>
            <a:r>
              <a:rPr lang="et-EE" sz="49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sz="49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</a:t>
            </a:r>
            <a: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t-EE" sz="49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t-EE" sz="4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t-EE" sz="49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315" y="0"/>
            <a:ext cx="1937684" cy="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4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201" t="24113" r="24910" b="19713"/>
          <a:stretch/>
        </p:blipFill>
        <p:spPr>
          <a:xfrm>
            <a:off x="315019" y="640080"/>
            <a:ext cx="4638939" cy="2294313"/>
          </a:xfrm>
          <a:prstGeom prst="rect">
            <a:avLst/>
          </a:prstGeom>
        </p:spPr>
      </p:pic>
      <p:sp>
        <p:nvSpPr>
          <p:cNvPr id="8" name="Curved Up Arrow 7"/>
          <p:cNvSpPr/>
          <p:nvPr/>
        </p:nvSpPr>
        <p:spPr>
          <a:xfrm>
            <a:off x="3667225" y="2934393"/>
            <a:ext cx="3407343" cy="64620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227" t="18893" r="33235" b="18267"/>
          <a:stretch/>
        </p:blipFill>
        <p:spPr>
          <a:xfrm>
            <a:off x="7074568" y="496771"/>
            <a:ext cx="3643424" cy="3728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233" y="3838087"/>
            <a:ext cx="2968335" cy="28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187545" cy="1325563"/>
          </a:xfrm>
        </p:spPr>
        <p:txBody>
          <a:bodyPr/>
          <a:lstStyle/>
          <a:p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t-EE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t-EE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5" y="1237674"/>
            <a:ext cx="11628581" cy="5375562"/>
          </a:xfrm>
        </p:spPr>
        <p:txBody>
          <a:bodyPr>
            <a:norm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721" y="230188"/>
            <a:ext cx="1937684" cy="679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83242"/>
            <a:ext cx="5551055" cy="5584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084" y="94332"/>
            <a:ext cx="6856334" cy="4043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891" y="3433084"/>
            <a:ext cx="4446953" cy="33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9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187545" cy="1325563"/>
          </a:xfrm>
        </p:spPr>
        <p:txBody>
          <a:bodyPr/>
          <a:lstStyle/>
          <a:p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t-EE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t-EE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t-EE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t-EE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5" y="1237674"/>
            <a:ext cx="11628581" cy="5375562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Last year </a:t>
            </a:r>
            <a:r>
              <a:rPr lang="en-US" sz="2600" dirty="0" err="1"/>
              <a:t>Haaga-Helia</a:t>
            </a:r>
            <a:r>
              <a:rPr lang="en-US" sz="2600" dirty="0"/>
              <a:t> founded in Estonia </a:t>
            </a:r>
            <a:r>
              <a:rPr lang="en-US" sz="2600" b="1" dirty="0"/>
              <a:t>The Hospitality Innovation School Foundation</a:t>
            </a:r>
            <a:r>
              <a:rPr lang="en-US" sz="2600" dirty="0"/>
              <a:t> as the owner of the new school - </a:t>
            </a:r>
            <a:r>
              <a:rPr lang="en-US" sz="2600" b="1" dirty="0"/>
              <a:t>The Nordic School of Hospitality &amp; Innovation - </a:t>
            </a:r>
            <a:r>
              <a:rPr lang="en-US" sz="2600" b="1" dirty="0" err="1"/>
              <a:t>Haaga-Helia</a:t>
            </a:r>
            <a:r>
              <a:rPr lang="en-US" sz="2600" b="1" dirty="0"/>
              <a:t>, Tallinn</a:t>
            </a:r>
            <a:r>
              <a:rPr lang="en-US" sz="2600" dirty="0"/>
              <a:t> - to be opened </a:t>
            </a:r>
            <a:r>
              <a:rPr lang="en-US" sz="2600" dirty="0" smtClean="0"/>
              <a:t>soon</a:t>
            </a:r>
            <a:endParaRPr lang="fi-FI" sz="2600" dirty="0"/>
          </a:p>
          <a:p>
            <a:pPr algn="just" fontAlgn="base"/>
            <a:r>
              <a:rPr lang="en-US" sz="2600" dirty="0"/>
              <a:t>The </a:t>
            </a:r>
            <a:r>
              <a:rPr lang="et-EE" sz="2600" dirty="0" err="1" smtClean="0"/>
              <a:t>school</a:t>
            </a:r>
            <a:r>
              <a:rPr lang="et-EE" sz="2600" dirty="0" smtClean="0"/>
              <a:t> </a:t>
            </a:r>
            <a:r>
              <a:rPr lang="en-US" sz="2600" dirty="0" smtClean="0"/>
              <a:t>is </a:t>
            </a:r>
            <a:r>
              <a:rPr lang="en-US" sz="2600" dirty="0"/>
              <a:t>a private university of applied sciences to be opened </a:t>
            </a:r>
            <a:r>
              <a:rPr lang="en-US" sz="2600" dirty="0" smtClean="0"/>
              <a:t>after </a:t>
            </a:r>
            <a:r>
              <a:rPr lang="en-US" sz="2600" dirty="0"/>
              <a:t>the </a:t>
            </a:r>
            <a:r>
              <a:rPr lang="en-US" sz="2600" b="1" dirty="0"/>
              <a:t>ongoing accreditation process </a:t>
            </a:r>
            <a:r>
              <a:rPr lang="en-US" sz="2600" dirty="0"/>
              <a:t>in order to get the required permits and </a:t>
            </a:r>
            <a:r>
              <a:rPr lang="en-US" sz="2600" dirty="0" err="1"/>
              <a:t>licences</a:t>
            </a:r>
            <a:r>
              <a:rPr lang="en-US" sz="2600" dirty="0"/>
              <a:t> </a:t>
            </a:r>
            <a:r>
              <a:rPr lang="en-US" sz="2600" dirty="0" smtClean="0"/>
              <a:t>will </a:t>
            </a:r>
            <a:r>
              <a:rPr lang="en-US" sz="2600" dirty="0"/>
              <a:t>be </a:t>
            </a:r>
            <a:r>
              <a:rPr lang="en-US" sz="2600" dirty="0" smtClean="0"/>
              <a:t>finalized</a:t>
            </a:r>
            <a:endParaRPr lang="et-EE" sz="2600" dirty="0" smtClean="0"/>
          </a:p>
          <a:p>
            <a:pPr algn="just" fontAlgn="base"/>
            <a:r>
              <a:rPr lang="en-US" sz="2600" dirty="0" smtClean="0"/>
              <a:t>The </a:t>
            </a:r>
            <a:r>
              <a:rPr lang="en-US" sz="2600" dirty="0"/>
              <a:t>school has designed and will deliver a diploma </a:t>
            </a:r>
            <a:r>
              <a:rPr lang="en-US" sz="2600" dirty="0" err="1"/>
              <a:t>programme</a:t>
            </a:r>
            <a:r>
              <a:rPr lang="en-US" sz="2600" dirty="0"/>
              <a:t> </a:t>
            </a:r>
            <a:r>
              <a:rPr lang="en-US" sz="2600" dirty="0" smtClean="0"/>
              <a:t>in </a:t>
            </a:r>
            <a:r>
              <a:rPr lang="en-US" sz="2600" dirty="0"/>
              <a:t>strategic cooperation with </a:t>
            </a:r>
            <a:r>
              <a:rPr lang="en-US" sz="2600" b="1" dirty="0" err="1"/>
              <a:t>Haaga-Helia</a:t>
            </a:r>
            <a:r>
              <a:rPr lang="en-US" sz="2600" b="1" dirty="0"/>
              <a:t> UAS, Estonian Business School, Breda UAS (Netherlands), International University of Applied Sciences Bad </a:t>
            </a:r>
            <a:r>
              <a:rPr lang="en-US" sz="2600" b="1" dirty="0" err="1"/>
              <a:t>Honnef</a:t>
            </a:r>
            <a:r>
              <a:rPr lang="en-US" sz="2600" b="1" dirty="0"/>
              <a:t> (Germany) and Purdue University (USA</a:t>
            </a:r>
            <a:r>
              <a:rPr lang="en-US" sz="2600" b="1" dirty="0" smtClean="0"/>
              <a:t>)</a:t>
            </a:r>
            <a:endParaRPr lang="fi-FI" sz="2600" b="1" dirty="0"/>
          </a:p>
          <a:p>
            <a:pPr algn="just" fontAlgn="base"/>
            <a:r>
              <a:rPr lang="en-US" sz="2600" dirty="0"/>
              <a:t>The </a:t>
            </a:r>
            <a:r>
              <a:rPr lang="en-US" sz="2600" b="1" dirty="0"/>
              <a:t>studies </a:t>
            </a:r>
            <a:r>
              <a:rPr lang="en-US" sz="2600" dirty="0"/>
              <a:t>are planned to </a:t>
            </a:r>
            <a:r>
              <a:rPr lang="en-US" sz="2600" b="1" dirty="0"/>
              <a:t>begin </a:t>
            </a:r>
            <a:r>
              <a:rPr lang="en-US" sz="2600" dirty="0"/>
              <a:t>in </a:t>
            </a:r>
            <a:r>
              <a:rPr lang="en-US" sz="2600" b="1" dirty="0"/>
              <a:t>January </a:t>
            </a:r>
            <a:r>
              <a:rPr lang="en-US" sz="2600" b="1" dirty="0" smtClean="0"/>
              <a:t>2020</a:t>
            </a:r>
            <a:endParaRPr lang="fi-FI" dirty="0"/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721" y="230188"/>
            <a:ext cx="1937684" cy="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8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9629" y="216131"/>
            <a:ext cx="11380124" cy="6641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0" y="4838007"/>
            <a:ext cx="2760126" cy="140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5"/>
          <a:stretch>
            <a:fillRect/>
          </a:stretch>
        </p:blipFill>
        <p:spPr bwMode="auto">
          <a:xfrm>
            <a:off x="7860481" y="1368793"/>
            <a:ext cx="3075306" cy="119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1" y="3883636"/>
            <a:ext cx="2354468" cy="235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20" y="216131"/>
            <a:ext cx="3131279" cy="164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60" y="1249731"/>
            <a:ext cx="2298826" cy="1436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8320" y="2398008"/>
            <a:ext cx="3114177" cy="31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r>
              <a:rPr lang="et-EE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40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et-EE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in 1 …</a:t>
            </a:r>
            <a:r>
              <a:rPr lang="et-EE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328"/>
            <a:ext cx="10515600" cy="5555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3000" b="1" dirty="0"/>
          </a:p>
          <a:p>
            <a:pPr marL="0" indent="0" algn="ctr">
              <a:buNone/>
            </a:pPr>
            <a:r>
              <a:rPr lang="et-EE" sz="3000" b="1" dirty="0" smtClean="0"/>
              <a:t>… </a:t>
            </a:r>
            <a:r>
              <a:rPr lang="en-US" sz="3000" b="1" dirty="0" smtClean="0"/>
              <a:t>For</a:t>
            </a:r>
            <a:endParaRPr lang="fi-FI" sz="3000" b="1" dirty="0" smtClean="0"/>
          </a:p>
          <a:p>
            <a:pPr marL="0" lvl="0" indent="0" algn="ctr">
              <a:buNone/>
            </a:pPr>
            <a:r>
              <a:rPr lang="et-EE" sz="3000" b="1" dirty="0" smtClean="0"/>
              <a:t>1) </a:t>
            </a:r>
            <a:r>
              <a:rPr lang="en-US" sz="3000" b="1" dirty="0" smtClean="0"/>
              <a:t>Founding The School,</a:t>
            </a:r>
            <a:endParaRPr lang="fi-FI" sz="3000" b="1" dirty="0" smtClean="0"/>
          </a:p>
          <a:p>
            <a:pPr marL="0" lvl="0" indent="0" algn="ctr">
              <a:buNone/>
            </a:pPr>
            <a:r>
              <a:rPr lang="et-EE" sz="3000" b="1" dirty="0" smtClean="0"/>
              <a:t>2) </a:t>
            </a:r>
            <a:r>
              <a:rPr lang="en-US" sz="3000" b="1" dirty="0" smtClean="0"/>
              <a:t>Issuing The Education/Activity </a:t>
            </a:r>
            <a:r>
              <a:rPr lang="en-US" sz="3000" b="1" dirty="0" err="1" smtClean="0"/>
              <a:t>Licence</a:t>
            </a:r>
            <a:endParaRPr lang="fi-FI" sz="3000" b="1" dirty="0" smtClean="0"/>
          </a:p>
          <a:p>
            <a:pPr marL="0" indent="0" algn="ctr">
              <a:buNone/>
            </a:pPr>
            <a:r>
              <a:rPr lang="en-US" sz="3000" b="1" dirty="0" smtClean="0"/>
              <a:t>&amp;</a:t>
            </a:r>
            <a:endParaRPr lang="fi-FI" sz="3000" b="1" dirty="0" smtClean="0"/>
          </a:p>
          <a:p>
            <a:pPr marL="0" lvl="0" indent="0" algn="ctr">
              <a:buNone/>
            </a:pPr>
            <a:r>
              <a:rPr lang="et-EE" sz="3000" b="1" dirty="0" smtClean="0"/>
              <a:t>3) </a:t>
            </a:r>
            <a:r>
              <a:rPr lang="en-US" sz="3000" b="1" dirty="0" smtClean="0"/>
              <a:t>Grant Of Right </a:t>
            </a:r>
            <a:endParaRPr lang="fi-FI" sz="3000" b="1" dirty="0" smtClean="0"/>
          </a:p>
          <a:p>
            <a:pPr marL="0" indent="0" algn="ctr">
              <a:buNone/>
            </a:pPr>
            <a:r>
              <a:rPr lang="en-US" sz="3000" b="1" dirty="0" smtClean="0"/>
              <a:t>To Provide Instruction In Higher </a:t>
            </a:r>
            <a:r>
              <a:rPr lang="en-US" sz="3000" b="1" dirty="0" err="1" smtClean="0"/>
              <a:t>Eduction</a:t>
            </a:r>
            <a:r>
              <a:rPr lang="en-US" sz="3000" b="1" dirty="0" smtClean="0"/>
              <a:t> </a:t>
            </a:r>
            <a:endParaRPr lang="fi-FI" sz="3000" b="1" dirty="0" smtClean="0"/>
          </a:p>
          <a:p>
            <a:pPr marL="0" indent="0" algn="ctr">
              <a:buNone/>
            </a:pPr>
            <a:r>
              <a:rPr lang="en-US" sz="3000" b="1" dirty="0" smtClean="0"/>
              <a:t>In The Study Group</a:t>
            </a:r>
            <a:endParaRPr lang="fi-FI" sz="3000" b="1" dirty="0" smtClean="0"/>
          </a:p>
          <a:p>
            <a:pPr marL="0" indent="0" algn="ctr">
              <a:buNone/>
            </a:pPr>
            <a:r>
              <a:rPr lang="en-US" sz="3000" b="1" dirty="0" smtClean="0"/>
              <a:t>Based On The Curriculum To Be Opened</a:t>
            </a:r>
            <a:endParaRPr lang="fi-FI" sz="3000" b="1" dirty="0" smtClean="0"/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721" y="230188"/>
            <a:ext cx="1937684" cy="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</a:t>
            </a:r>
            <a:r>
              <a:rPr lang="et-EE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40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r>
              <a:rPr lang="et-EE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t-EE" sz="40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et-EE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Programme </a:t>
            </a:r>
            <a:r>
              <a:rPr lang="et-EE" sz="40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initial assessment of a study </a:t>
            </a:r>
            <a:r>
              <a:rPr lang="en-US" dirty="0" err="1"/>
              <a:t>programme</a:t>
            </a:r>
            <a:r>
              <a:rPr lang="en-US" dirty="0"/>
              <a:t> group the EKKA assesses:</a:t>
            </a:r>
          </a:p>
          <a:p>
            <a:r>
              <a:rPr lang="en-US" dirty="0"/>
              <a:t>whether the </a:t>
            </a:r>
            <a:r>
              <a:rPr lang="en-US" b="1" dirty="0"/>
              <a:t>qualification </a:t>
            </a:r>
            <a:r>
              <a:rPr lang="en-US" dirty="0"/>
              <a:t>requirements </a:t>
            </a:r>
            <a:r>
              <a:rPr lang="en-US" b="1" dirty="0"/>
              <a:t>of lecturers </a:t>
            </a:r>
            <a:r>
              <a:rPr lang="en-US" dirty="0"/>
              <a:t>established by the educational institution and the qualifications of the lecturers involved in the studies are sufficient;</a:t>
            </a:r>
          </a:p>
          <a:p>
            <a:r>
              <a:rPr lang="en-US" dirty="0"/>
              <a:t>whether the </a:t>
            </a:r>
            <a:r>
              <a:rPr lang="en-US" b="1" dirty="0"/>
              <a:t>resources required to conduct the studies </a:t>
            </a:r>
            <a:r>
              <a:rPr lang="en-US" dirty="0"/>
              <a:t>are sufficient; and</a:t>
            </a:r>
          </a:p>
          <a:p>
            <a:r>
              <a:rPr lang="en-US" dirty="0"/>
              <a:t>whether the </a:t>
            </a:r>
            <a:r>
              <a:rPr lang="en-US" b="1" dirty="0"/>
              <a:t>learning outcomes </a:t>
            </a:r>
            <a:r>
              <a:rPr lang="en-US" dirty="0"/>
              <a:t>described are </a:t>
            </a:r>
            <a:r>
              <a:rPr lang="en-US" b="1" dirty="0"/>
              <a:t>achievable </a:t>
            </a:r>
            <a:r>
              <a:rPr lang="en-US" dirty="0"/>
              <a:t>with the study </a:t>
            </a:r>
            <a:r>
              <a:rPr lang="en-US" dirty="0" err="1"/>
              <a:t>programme</a:t>
            </a:r>
            <a:r>
              <a:rPr lang="en-US" dirty="0"/>
              <a:t> and whether the learning outcomes </a:t>
            </a:r>
            <a:r>
              <a:rPr lang="en-US" b="1" dirty="0"/>
              <a:t>conform</a:t>
            </a:r>
            <a:r>
              <a:rPr lang="en-US" dirty="0"/>
              <a:t> to the </a:t>
            </a:r>
            <a:r>
              <a:rPr lang="en-US" b="1" dirty="0"/>
              <a:t>requirements </a:t>
            </a:r>
            <a:r>
              <a:rPr lang="en-US" dirty="0"/>
              <a:t>of conducting studies at the level of higher education</a:t>
            </a:r>
            <a:r>
              <a:rPr lang="en-US" dirty="0" smtClean="0"/>
              <a:t>.</a:t>
            </a:r>
            <a:endParaRPr lang="et-EE" dirty="0" smtClean="0"/>
          </a:p>
          <a:p>
            <a:endParaRPr lang="et-EE" dirty="0" smtClean="0"/>
          </a:p>
          <a:p>
            <a:pPr marL="0" indent="0">
              <a:buNone/>
            </a:pPr>
            <a:endParaRPr lang="en-US" dirty="0"/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721" y="230188"/>
            <a:ext cx="1937684" cy="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7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49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Accreditation</a:t>
            </a:r>
            <a: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49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b="1" dirty="0" smtClean="0"/>
              <a:t/>
            </a:r>
            <a:br>
              <a:rPr lang="et-EE" b="1" dirty="0" smtClean="0"/>
            </a:br>
            <a:endParaRPr lang="fi-FI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44646"/>
            <a:ext cx="9940636" cy="5813353"/>
          </a:xfrm>
        </p:spPr>
        <p:txBody>
          <a:bodyPr>
            <a:noAutofit/>
          </a:bodyPr>
          <a:lstStyle/>
          <a:p>
            <a:r>
              <a:rPr lang="et-EE" sz="2600" dirty="0" smtClean="0"/>
              <a:t>11-12/2018 </a:t>
            </a:r>
            <a:r>
              <a:rPr lang="et-EE" sz="2600" dirty="0" err="1" smtClean="0"/>
              <a:t>application</a:t>
            </a:r>
            <a:r>
              <a:rPr lang="et-EE" sz="2600" dirty="0" smtClean="0"/>
              <a:t> </a:t>
            </a:r>
            <a:r>
              <a:rPr lang="et-EE" sz="2600" dirty="0" err="1" smtClean="0"/>
              <a:t>submitted</a:t>
            </a:r>
            <a:r>
              <a:rPr lang="et-EE" sz="2600" dirty="0" smtClean="0"/>
              <a:t> </a:t>
            </a:r>
            <a:r>
              <a:rPr lang="et-EE" sz="2600" dirty="0" err="1" smtClean="0"/>
              <a:t>to</a:t>
            </a:r>
            <a:r>
              <a:rPr lang="et-EE" sz="2600" dirty="0" smtClean="0"/>
              <a:t> </a:t>
            </a:r>
            <a:r>
              <a:rPr lang="et-EE" sz="2600" dirty="0" err="1" smtClean="0"/>
              <a:t>the</a:t>
            </a:r>
            <a:r>
              <a:rPr lang="et-EE" sz="2600" dirty="0" smtClean="0"/>
              <a:t> </a:t>
            </a:r>
            <a:r>
              <a:rPr lang="et-EE" sz="2600" dirty="0" err="1" smtClean="0"/>
              <a:t>Ministry</a:t>
            </a:r>
            <a:endParaRPr lang="et-EE" sz="2600" dirty="0" smtClean="0"/>
          </a:p>
          <a:p>
            <a:r>
              <a:rPr lang="et-EE" sz="2600" dirty="0" smtClean="0"/>
              <a:t>12/2018 EKKA (</a:t>
            </a:r>
            <a:r>
              <a:rPr lang="fi-FI" sz="2600" dirty="0"/>
              <a:t>Eesti </a:t>
            </a:r>
            <a:r>
              <a:rPr lang="fi-FI" sz="2600" dirty="0" err="1"/>
              <a:t>Kõrg</a:t>
            </a:r>
            <a:r>
              <a:rPr lang="fi-FI" sz="2600" dirty="0"/>
              <a:t>- ja </a:t>
            </a:r>
            <a:r>
              <a:rPr lang="fi-FI" sz="2600" dirty="0" err="1"/>
              <a:t>Kutsehariduse</a:t>
            </a:r>
            <a:r>
              <a:rPr lang="fi-FI" sz="2600" dirty="0"/>
              <a:t> </a:t>
            </a:r>
            <a:r>
              <a:rPr lang="fi-FI" sz="2600" dirty="0" err="1"/>
              <a:t>Kvaliteediagentuur|Estonian</a:t>
            </a:r>
            <a:r>
              <a:rPr lang="fi-FI" sz="2600" dirty="0"/>
              <a:t> </a:t>
            </a:r>
            <a:r>
              <a:rPr lang="fi-FI" sz="2600" dirty="0" err="1"/>
              <a:t>Quality</a:t>
            </a:r>
            <a:r>
              <a:rPr lang="fi-FI" sz="2600" dirty="0"/>
              <a:t> </a:t>
            </a:r>
            <a:r>
              <a:rPr lang="fi-FI" sz="2600" dirty="0" err="1"/>
              <a:t>Agency</a:t>
            </a:r>
            <a:r>
              <a:rPr lang="fi-FI" sz="2600" dirty="0"/>
              <a:t> for </a:t>
            </a:r>
            <a:r>
              <a:rPr lang="fi-FI" sz="2600" dirty="0" err="1"/>
              <a:t>Higher</a:t>
            </a:r>
            <a:r>
              <a:rPr lang="fi-FI" sz="2600" dirty="0"/>
              <a:t> and </a:t>
            </a:r>
            <a:r>
              <a:rPr lang="fi-FI" sz="2600" dirty="0" err="1"/>
              <a:t>Vocational</a:t>
            </a:r>
            <a:r>
              <a:rPr lang="fi-FI" sz="2600" dirty="0"/>
              <a:t> </a:t>
            </a:r>
            <a:r>
              <a:rPr lang="fi-FI" sz="2600" dirty="0" err="1"/>
              <a:t>Education</a:t>
            </a:r>
            <a:r>
              <a:rPr lang="et-EE" sz="2600" dirty="0" smtClean="0"/>
              <a:t>) </a:t>
            </a:r>
            <a:r>
              <a:rPr lang="et-EE" sz="2600" dirty="0"/>
              <a:t>took </a:t>
            </a:r>
            <a:r>
              <a:rPr lang="et-EE" sz="2600" dirty="0" err="1"/>
              <a:t>over</a:t>
            </a:r>
            <a:r>
              <a:rPr lang="et-EE" sz="2600" dirty="0"/>
              <a:t> </a:t>
            </a:r>
            <a:r>
              <a:rPr lang="et-EE" sz="2600" dirty="0" err="1"/>
              <a:t>the</a:t>
            </a:r>
            <a:r>
              <a:rPr lang="et-EE" sz="2600" dirty="0"/>
              <a:t> </a:t>
            </a:r>
            <a:r>
              <a:rPr lang="et-EE" sz="2600" dirty="0" err="1"/>
              <a:t>process</a:t>
            </a:r>
            <a:r>
              <a:rPr lang="et-EE" sz="2600" dirty="0"/>
              <a:t> </a:t>
            </a:r>
            <a:endParaRPr lang="et-EE" sz="2600" dirty="0" smtClean="0"/>
          </a:p>
          <a:p>
            <a:r>
              <a:rPr lang="et-EE" sz="2600" dirty="0" smtClean="0"/>
              <a:t>EKKA </a:t>
            </a:r>
            <a:r>
              <a:rPr lang="et-EE" sz="2600" dirty="0" err="1" smtClean="0"/>
              <a:t>hired</a:t>
            </a:r>
            <a:r>
              <a:rPr lang="et-EE" sz="2600" dirty="0" smtClean="0"/>
              <a:t> </a:t>
            </a:r>
            <a:r>
              <a:rPr lang="et-EE" sz="2600" dirty="0" err="1" smtClean="0"/>
              <a:t>experts</a:t>
            </a:r>
            <a:r>
              <a:rPr lang="et-EE" sz="2600" dirty="0" smtClean="0"/>
              <a:t> </a:t>
            </a:r>
            <a:r>
              <a:rPr lang="et-EE" sz="2600" dirty="0" err="1" smtClean="0"/>
              <a:t>to</a:t>
            </a:r>
            <a:r>
              <a:rPr lang="et-EE" sz="2600" dirty="0" smtClean="0"/>
              <a:t> </a:t>
            </a:r>
            <a:r>
              <a:rPr lang="et-EE" sz="2600" dirty="0" err="1" smtClean="0"/>
              <a:t>do</a:t>
            </a:r>
            <a:r>
              <a:rPr lang="et-EE" sz="2600" dirty="0" smtClean="0"/>
              <a:t> </a:t>
            </a:r>
            <a:r>
              <a:rPr lang="et-EE" sz="2600" dirty="0" err="1" smtClean="0"/>
              <a:t>the</a:t>
            </a:r>
            <a:r>
              <a:rPr lang="et-EE" sz="2600" dirty="0" smtClean="0"/>
              <a:t> </a:t>
            </a:r>
            <a:r>
              <a:rPr lang="et-EE" sz="2600" dirty="0" err="1" smtClean="0"/>
              <a:t>job</a:t>
            </a:r>
            <a:r>
              <a:rPr lang="et-EE" sz="2600" dirty="0" smtClean="0"/>
              <a:t> </a:t>
            </a:r>
            <a:r>
              <a:rPr lang="et-EE" sz="2600" dirty="0" smtClean="0"/>
              <a:t>(</a:t>
            </a:r>
            <a:r>
              <a:rPr lang="et-EE" sz="2600" dirty="0" err="1" smtClean="0"/>
              <a:t>interviews</a:t>
            </a:r>
            <a:r>
              <a:rPr lang="et-EE" sz="2600" dirty="0" smtClean="0"/>
              <a:t> &amp; </a:t>
            </a:r>
            <a:r>
              <a:rPr lang="et-EE" sz="2600" dirty="0" err="1" smtClean="0"/>
              <a:t>site</a:t>
            </a:r>
            <a:r>
              <a:rPr lang="et-EE" sz="2600" dirty="0" smtClean="0"/>
              <a:t> </a:t>
            </a:r>
            <a:r>
              <a:rPr lang="et-EE" sz="2600" dirty="0" err="1" smtClean="0"/>
              <a:t>visit</a:t>
            </a:r>
            <a:r>
              <a:rPr lang="et-EE" sz="2600" dirty="0" smtClean="0"/>
              <a:t> on </a:t>
            </a:r>
            <a:r>
              <a:rPr lang="et-EE" sz="2600" dirty="0" smtClean="0"/>
              <a:t>14.03</a:t>
            </a:r>
            <a:r>
              <a:rPr lang="et-EE" sz="2600" dirty="0" smtClean="0"/>
              <a:t>)</a:t>
            </a:r>
            <a:endParaRPr lang="et-EE" sz="2600" dirty="0" smtClean="0"/>
          </a:p>
          <a:p>
            <a:r>
              <a:rPr lang="et-EE" sz="2600" dirty="0" err="1" smtClean="0"/>
              <a:t>Based</a:t>
            </a:r>
            <a:r>
              <a:rPr lang="et-EE" sz="2600" dirty="0" smtClean="0"/>
              <a:t> </a:t>
            </a:r>
            <a:r>
              <a:rPr lang="et-EE" sz="2600" dirty="0" smtClean="0"/>
              <a:t>on </a:t>
            </a:r>
            <a:r>
              <a:rPr lang="et-EE" sz="2600" dirty="0" err="1" smtClean="0"/>
              <a:t>Expert</a:t>
            </a:r>
            <a:r>
              <a:rPr lang="et-EE" sz="2600" dirty="0" smtClean="0"/>
              <a:t> </a:t>
            </a:r>
            <a:r>
              <a:rPr lang="et-EE" sz="2600" dirty="0" err="1" smtClean="0"/>
              <a:t>Report</a:t>
            </a:r>
            <a:r>
              <a:rPr lang="et-EE" sz="2600" dirty="0" smtClean="0"/>
              <a:t> EKKA </a:t>
            </a:r>
            <a:r>
              <a:rPr lang="et-EE" sz="2600" dirty="0" err="1" smtClean="0"/>
              <a:t>decision</a:t>
            </a:r>
            <a:r>
              <a:rPr lang="et-EE" sz="2600" dirty="0" smtClean="0"/>
              <a:t> (</a:t>
            </a:r>
            <a:r>
              <a:rPr lang="fi-FI" sz="2600" dirty="0" err="1"/>
              <a:t>partially</a:t>
            </a:r>
            <a:r>
              <a:rPr lang="fi-FI" sz="2600" dirty="0"/>
              <a:t> </a:t>
            </a:r>
            <a:r>
              <a:rPr lang="fi-FI" sz="2600" dirty="0" err="1"/>
              <a:t>conforms</a:t>
            </a:r>
            <a:r>
              <a:rPr lang="fi-FI" sz="2600" dirty="0"/>
              <a:t> to </a:t>
            </a:r>
            <a:r>
              <a:rPr lang="fi-FI" sz="2600" dirty="0" err="1" smtClean="0"/>
              <a:t>requirements</a:t>
            </a:r>
            <a:r>
              <a:rPr lang="et-EE" sz="2600" dirty="0" smtClean="0"/>
              <a:t>) made and passed on </a:t>
            </a:r>
            <a:r>
              <a:rPr lang="et-EE" sz="2600" dirty="0" err="1" smtClean="0"/>
              <a:t>to</a:t>
            </a:r>
            <a:r>
              <a:rPr lang="et-EE" sz="2600" dirty="0" smtClean="0"/>
              <a:t> </a:t>
            </a:r>
            <a:r>
              <a:rPr lang="et-EE" sz="2600" dirty="0" err="1" smtClean="0"/>
              <a:t>the</a:t>
            </a:r>
            <a:r>
              <a:rPr lang="et-EE" sz="2600" dirty="0" smtClean="0"/>
              <a:t> </a:t>
            </a:r>
            <a:r>
              <a:rPr lang="et-EE" sz="2600" dirty="0" err="1" smtClean="0"/>
              <a:t>Ministry</a:t>
            </a:r>
            <a:r>
              <a:rPr lang="et-EE" sz="2600" dirty="0" smtClean="0"/>
              <a:t> in </a:t>
            </a:r>
            <a:r>
              <a:rPr lang="et-EE" sz="2600" dirty="0" err="1" smtClean="0"/>
              <a:t>April</a:t>
            </a:r>
            <a:endParaRPr lang="et-EE" sz="2600" dirty="0" smtClean="0"/>
          </a:p>
          <a:p>
            <a:r>
              <a:rPr lang="et-EE" sz="2600" dirty="0" err="1" smtClean="0"/>
              <a:t>Ministry</a:t>
            </a:r>
            <a:r>
              <a:rPr lang="et-EE" sz="2600" dirty="0" smtClean="0"/>
              <a:t> </a:t>
            </a:r>
            <a:r>
              <a:rPr lang="et-EE" sz="2600" dirty="0" err="1" smtClean="0"/>
              <a:t>prepares</a:t>
            </a:r>
            <a:r>
              <a:rPr lang="et-EE" sz="2600" dirty="0" smtClean="0"/>
              <a:t> </a:t>
            </a:r>
            <a:r>
              <a:rPr lang="et-EE" sz="2600" dirty="0" err="1" smtClean="0"/>
              <a:t>the</a:t>
            </a:r>
            <a:r>
              <a:rPr lang="et-EE" sz="2600" dirty="0" smtClean="0"/>
              <a:t> </a:t>
            </a:r>
            <a:r>
              <a:rPr lang="et-EE" sz="2600" dirty="0" err="1" smtClean="0"/>
              <a:t>decision</a:t>
            </a:r>
            <a:r>
              <a:rPr lang="et-EE" sz="2600" dirty="0" smtClean="0"/>
              <a:t> </a:t>
            </a:r>
            <a:r>
              <a:rPr lang="et-EE" sz="2600" dirty="0" err="1" smtClean="0"/>
              <a:t>to</a:t>
            </a:r>
            <a:r>
              <a:rPr lang="et-EE" sz="2600" dirty="0" smtClean="0"/>
              <a:t> </a:t>
            </a:r>
            <a:r>
              <a:rPr lang="et-EE" sz="2600" dirty="0" err="1" smtClean="0"/>
              <a:t>be</a:t>
            </a:r>
            <a:r>
              <a:rPr lang="et-EE" sz="2600" dirty="0" smtClean="0"/>
              <a:t> made </a:t>
            </a:r>
            <a:r>
              <a:rPr lang="et-EE" sz="2600" dirty="0" err="1" smtClean="0"/>
              <a:t>by</a:t>
            </a:r>
            <a:r>
              <a:rPr lang="et-EE" sz="2600" dirty="0" smtClean="0"/>
              <a:t> </a:t>
            </a:r>
            <a:r>
              <a:rPr lang="et-EE" sz="2600" dirty="0" err="1" smtClean="0"/>
              <a:t>the</a:t>
            </a:r>
            <a:r>
              <a:rPr lang="et-EE" sz="2600" dirty="0" smtClean="0"/>
              <a:t> Minister in </a:t>
            </a:r>
            <a:r>
              <a:rPr lang="et-EE" sz="2600" dirty="0" err="1" smtClean="0"/>
              <a:t>May</a:t>
            </a:r>
            <a:endParaRPr lang="et-EE" sz="2600" dirty="0" smtClean="0"/>
          </a:p>
          <a:p>
            <a:r>
              <a:rPr lang="et-EE" sz="2600" dirty="0" smtClean="0"/>
              <a:t>Minister </a:t>
            </a:r>
            <a:r>
              <a:rPr lang="et-EE" sz="2600" dirty="0" smtClean="0"/>
              <a:t>passes on </a:t>
            </a:r>
            <a:r>
              <a:rPr lang="et-EE" sz="2600" dirty="0" err="1" smtClean="0"/>
              <a:t>the</a:t>
            </a:r>
            <a:r>
              <a:rPr lang="et-EE" sz="2600" dirty="0" smtClean="0"/>
              <a:t> (</a:t>
            </a:r>
            <a:r>
              <a:rPr lang="et-EE" sz="2600" dirty="0" err="1" smtClean="0"/>
              <a:t>positive</a:t>
            </a:r>
            <a:r>
              <a:rPr lang="et-EE" sz="2600" dirty="0" smtClean="0"/>
              <a:t>) </a:t>
            </a:r>
            <a:r>
              <a:rPr lang="et-EE" sz="2600" dirty="0" err="1" smtClean="0"/>
              <a:t>decision</a:t>
            </a:r>
            <a:r>
              <a:rPr lang="et-EE" sz="2600" dirty="0" smtClean="0"/>
              <a:t> </a:t>
            </a:r>
            <a:r>
              <a:rPr lang="et-EE" sz="2600" dirty="0" err="1" smtClean="0"/>
              <a:t>to</a:t>
            </a:r>
            <a:r>
              <a:rPr lang="et-EE" sz="2600" dirty="0" smtClean="0"/>
              <a:t> </a:t>
            </a:r>
            <a:r>
              <a:rPr lang="et-EE" sz="2600" dirty="0" err="1" smtClean="0"/>
              <a:t>the</a:t>
            </a:r>
            <a:r>
              <a:rPr lang="et-EE" sz="2600" dirty="0" smtClean="0"/>
              <a:t> </a:t>
            </a:r>
            <a:r>
              <a:rPr lang="et-EE" sz="2600" dirty="0" err="1" smtClean="0"/>
              <a:t>State</a:t>
            </a:r>
            <a:r>
              <a:rPr lang="et-EE" sz="2600" dirty="0" smtClean="0"/>
              <a:t> </a:t>
            </a:r>
            <a:r>
              <a:rPr lang="et-EE" sz="2600" dirty="0" err="1" smtClean="0"/>
              <a:t>Cabinet</a:t>
            </a:r>
            <a:r>
              <a:rPr lang="et-EE" sz="2600" dirty="0" smtClean="0"/>
              <a:t> in </a:t>
            </a:r>
            <a:r>
              <a:rPr lang="et-EE" sz="2600" dirty="0" err="1" smtClean="0"/>
              <a:t>June</a:t>
            </a:r>
            <a:endParaRPr lang="et-EE" sz="2600" dirty="0" smtClean="0"/>
          </a:p>
          <a:p>
            <a:r>
              <a:rPr lang="et-EE" sz="2600" dirty="0" err="1" smtClean="0"/>
              <a:t>State</a:t>
            </a:r>
            <a:r>
              <a:rPr lang="et-EE" sz="2600" dirty="0" smtClean="0"/>
              <a:t> </a:t>
            </a:r>
            <a:r>
              <a:rPr lang="et-EE" sz="2600" dirty="0" err="1" smtClean="0"/>
              <a:t>Cabinet</a:t>
            </a:r>
            <a:r>
              <a:rPr lang="et-EE" sz="2600" dirty="0" smtClean="0"/>
              <a:t> </a:t>
            </a:r>
            <a:r>
              <a:rPr lang="et-EE" sz="2600" dirty="0" err="1" smtClean="0"/>
              <a:t>decision</a:t>
            </a:r>
            <a:r>
              <a:rPr lang="et-EE" sz="2600" dirty="0" smtClean="0"/>
              <a:t> in </a:t>
            </a:r>
            <a:r>
              <a:rPr lang="et-EE" sz="2600" dirty="0" err="1" smtClean="0"/>
              <a:t>July</a:t>
            </a:r>
            <a:endParaRPr lang="et-EE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721" y="230188"/>
            <a:ext cx="1937684" cy="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0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82" y="365125"/>
            <a:ext cx="11122891" cy="1777711"/>
          </a:xfrm>
        </p:spPr>
        <p:txBody>
          <a:bodyPr>
            <a:normAutofit fontScale="90000"/>
          </a:bodyPr>
          <a:lstStyle/>
          <a:p>
            <a: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t-EE" sz="49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t-EE" sz="49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</a:t>
            </a:r>
            <a:r>
              <a:rPr lang="et-EE" sz="4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t-E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" y="1044647"/>
            <a:ext cx="11693236" cy="567018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t-EE" sz="12000" b="1" dirty="0" smtClean="0"/>
              <a:t>D</a:t>
            </a:r>
            <a:r>
              <a:rPr lang="en-US" sz="12000" b="1" dirty="0" err="1" smtClean="0"/>
              <a:t>iploma</a:t>
            </a:r>
            <a:r>
              <a:rPr lang="en-US" sz="12000" b="1" dirty="0" smtClean="0"/>
              <a:t> </a:t>
            </a:r>
            <a:r>
              <a:rPr lang="en-US" sz="12000" b="1" dirty="0" err="1"/>
              <a:t>programme</a:t>
            </a:r>
            <a:r>
              <a:rPr lang="en-US" sz="12000" dirty="0"/>
              <a:t> in </a:t>
            </a:r>
            <a:r>
              <a:rPr lang="en-US" sz="12000" b="1" dirty="0"/>
              <a:t>International Hospitality and Service Excellence </a:t>
            </a:r>
            <a:endParaRPr lang="et-EE" sz="12000" b="1" dirty="0" smtClean="0"/>
          </a:p>
          <a:p>
            <a:pPr marL="0" indent="0" algn="just">
              <a:buNone/>
            </a:pPr>
            <a:endParaRPr lang="et-EE" sz="10400" dirty="0" smtClean="0"/>
          </a:p>
          <a:p>
            <a:pPr algn="just"/>
            <a:r>
              <a:rPr lang="en-US" sz="10400" b="1" dirty="0" smtClean="0"/>
              <a:t>3.5 </a:t>
            </a:r>
            <a:r>
              <a:rPr lang="en-US" sz="10400" b="1" dirty="0"/>
              <a:t>years, 210 </a:t>
            </a:r>
            <a:r>
              <a:rPr lang="en-US" sz="10400" b="1" dirty="0" smtClean="0"/>
              <a:t>ECTS </a:t>
            </a:r>
            <a:endParaRPr lang="et-EE" sz="10400" b="1" dirty="0" smtClean="0"/>
          </a:p>
          <a:p>
            <a:pPr marL="0" indent="0" algn="just">
              <a:buNone/>
            </a:pPr>
            <a:endParaRPr lang="et-EE" sz="10400" b="1" dirty="0" smtClean="0"/>
          </a:p>
          <a:p>
            <a:pPr algn="just"/>
            <a:r>
              <a:rPr lang="en-US" sz="10400" b="1" dirty="0"/>
              <a:t>Curriculum </a:t>
            </a:r>
            <a:r>
              <a:rPr lang="en-US" sz="10400" b="1" dirty="0" smtClean="0"/>
              <a:t>Mission</a:t>
            </a:r>
            <a:r>
              <a:rPr lang="et-EE" sz="10400" b="1" dirty="0" smtClean="0"/>
              <a:t> </a:t>
            </a:r>
            <a:r>
              <a:rPr lang="et-EE" sz="10400" dirty="0" smtClean="0"/>
              <a:t>- D</a:t>
            </a:r>
            <a:r>
              <a:rPr lang="en-US" sz="10400" dirty="0" err="1" smtClean="0"/>
              <a:t>eveloping</a:t>
            </a:r>
            <a:r>
              <a:rPr lang="en-US" sz="10400" dirty="0" smtClean="0"/>
              <a:t> </a:t>
            </a:r>
            <a:r>
              <a:rPr lang="en-US" sz="10400" dirty="0"/>
              <a:t>motivated hospitality and service business leaders who engage in promoting a positive change whilst building on their vision</a:t>
            </a:r>
            <a:r>
              <a:rPr lang="en-US" sz="10400" cap="all" dirty="0"/>
              <a:t>. </a:t>
            </a:r>
            <a:r>
              <a:rPr lang="en-US" sz="10400" dirty="0"/>
              <a:t>The program is committed to cultivating a sense of personal agency</a:t>
            </a:r>
            <a:r>
              <a:rPr lang="en-US" sz="10400" cap="all" dirty="0"/>
              <a:t> </a:t>
            </a:r>
            <a:r>
              <a:rPr lang="en-US" sz="10400" dirty="0"/>
              <a:t>for students, contributing meaningfully to international hospitality in the 21st century</a:t>
            </a:r>
            <a:r>
              <a:rPr lang="en-US" sz="10400" dirty="0" smtClean="0"/>
              <a:t>.</a:t>
            </a:r>
            <a:endParaRPr lang="et-EE" sz="10400" dirty="0" smtClean="0"/>
          </a:p>
          <a:p>
            <a:pPr marL="0" indent="0" algn="just">
              <a:buNone/>
            </a:pPr>
            <a:endParaRPr lang="fi-FI" sz="10400" dirty="0"/>
          </a:p>
          <a:p>
            <a:pPr algn="just"/>
            <a:r>
              <a:rPr lang="en-US" sz="10400" dirty="0"/>
              <a:t>The </a:t>
            </a:r>
            <a:r>
              <a:rPr lang="en-US" sz="10400" b="1" dirty="0"/>
              <a:t>professional development </a:t>
            </a:r>
            <a:r>
              <a:rPr lang="en-US" sz="10400" dirty="0"/>
              <a:t>targeted by the program</a:t>
            </a:r>
            <a:r>
              <a:rPr lang="en-US" sz="10400" cap="all" dirty="0"/>
              <a:t> </a:t>
            </a:r>
            <a:r>
              <a:rPr lang="en-US" sz="10400" dirty="0"/>
              <a:t>unfolds </a:t>
            </a:r>
            <a:r>
              <a:rPr lang="en-US" sz="10400" dirty="0" smtClean="0"/>
              <a:t>as</a:t>
            </a:r>
            <a:r>
              <a:rPr lang="et-EE" sz="10400" dirty="0" smtClean="0"/>
              <a:t> </a:t>
            </a:r>
            <a:r>
              <a:rPr lang="et-EE" sz="10400" b="1" dirty="0" smtClean="0"/>
              <a:t>3</a:t>
            </a:r>
            <a:r>
              <a:rPr lang="en-US" sz="10400" b="1" dirty="0" smtClean="0"/>
              <a:t> </a:t>
            </a:r>
            <a:r>
              <a:rPr lang="en-US" sz="10400" b="1" dirty="0"/>
              <a:t>major dimensions</a:t>
            </a:r>
            <a:r>
              <a:rPr lang="en-US" sz="10400" cap="all" dirty="0"/>
              <a:t>: </a:t>
            </a:r>
            <a:r>
              <a:rPr lang="en-US" sz="10400" dirty="0" smtClean="0"/>
              <a:t>Competence development</a:t>
            </a:r>
            <a:r>
              <a:rPr lang="et-EE" sz="10400" dirty="0" smtClean="0"/>
              <a:t>, </a:t>
            </a:r>
            <a:r>
              <a:rPr lang="en-US" sz="10400" dirty="0" smtClean="0"/>
              <a:t>Personal development</a:t>
            </a:r>
            <a:r>
              <a:rPr lang="et-EE" sz="10400" dirty="0" smtClean="0"/>
              <a:t>, </a:t>
            </a:r>
            <a:r>
              <a:rPr lang="en-US" sz="10400" dirty="0" smtClean="0"/>
              <a:t>Sense </a:t>
            </a:r>
            <a:r>
              <a:rPr lang="en-US" sz="10400" dirty="0"/>
              <a:t>of resolution</a:t>
            </a:r>
            <a:r>
              <a:rPr lang="en-US" sz="10400" cap="all" dirty="0" smtClean="0"/>
              <a:t>.</a:t>
            </a:r>
            <a:endParaRPr lang="et-EE" sz="10400" cap="all" dirty="0" smtClean="0"/>
          </a:p>
          <a:p>
            <a:pPr marL="0" indent="0" algn="just">
              <a:buNone/>
            </a:pPr>
            <a:endParaRPr lang="fi-FI" sz="10400" dirty="0"/>
          </a:p>
          <a:p>
            <a:pPr algn="just"/>
            <a:r>
              <a:rPr lang="en-US" sz="10400" b="1" dirty="0"/>
              <a:t>Focus </a:t>
            </a:r>
            <a:r>
              <a:rPr lang="en-US" sz="10400" b="1" dirty="0" smtClean="0"/>
              <a:t>Areas</a:t>
            </a:r>
            <a:r>
              <a:rPr lang="et-EE" sz="10400" dirty="0"/>
              <a:t> </a:t>
            </a:r>
            <a:r>
              <a:rPr lang="et-EE" sz="10400" dirty="0" smtClean="0"/>
              <a:t>- </a:t>
            </a:r>
            <a:r>
              <a:rPr lang="en-US" sz="10400" dirty="0" smtClean="0"/>
              <a:t>Myself</a:t>
            </a:r>
            <a:r>
              <a:rPr lang="en-US" sz="10400" dirty="0"/>
              <a:t>, </a:t>
            </a:r>
            <a:r>
              <a:rPr lang="en-US" sz="10400" dirty="0" smtClean="0"/>
              <a:t>Business</a:t>
            </a:r>
            <a:r>
              <a:rPr lang="en-US" sz="10400" dirty="0"/>
              <a:t>, </a:t>
            </a:r>
            <a:r>
              <a:rPr lang="en-US" sz="10400" dirty="0" smtClean="0"/>
              <a:t>Guest-Host,</a:t>
            </a:r>
            <a:r>
              <a:rPr lang="et-EE" sz="10400" dirty="0" smtClean="0"/>
              <a:t> </a:t>
            </a:r>
            <a:r>
              <a:rPr lang="et-EE" sz="10400" dirty="0" err="1" smtClean="0"/>
              <a:t>Future</a:t>
            </a:r>
            <a:endParaRPr lang="et-EE" sz="10400" dirty="0" smtClean="0"/>
          </a:p>
          <a:p>
            <a:pPr marL="0" indent="0" algn="just">
              <a:buNone/>
            </a:pPr>
            <a:endParaRPr lang="et-EE" sz="10400" dirty="0" smtClean="0"/>
          </a:p>
          <a:p>
            <a:pPr algn="just"/>
            <a:r>
              <a:rPr lang="en-US" sz="10400" b="1" dirty="0" smtClean="0"/>
              <a:t>Core </a:t>
            </a:r>
            <a:r>
              <a:rPr lang="en-US" sz="10400" b="1" dirty="0"/>
              <a:t>Values Of The </a:t>
            </a:r>
            <a:r>
              <a:rPr lang="en-US" sz="10400" b="1" dirty="0" smtClean="0"/>
              <a:t>Curriculum</a:t>
            </a:r>
            <a:r>
              <a:rPr lang="et-EE" sz="10400" b="1" dirty="0" smtClean="0"/>
              <a:t> – </a:t>
            </a:r>
            <a:r>
              <a:rPr lang="en-US" sz="10400" dirty="0" smtClean="0"/>
              <a:t>Creativity</a:t>
            </a:r>
            <a:r>
              <a:rPr lang="et-EE" sz="10400" dirty="0" smtClean="0"/>
              <a:t>, </a:t>
            </a:r>
            <a:r>
              <a:rPr lang="en-US" sz="10400" dirty="0" smtClean="0"/>
              <a:t>Reaching </a:t>
            </a:r>
            <a:r>
              <a:rPr lang="en-US" sz="10400" dirty="0"/>
              <a:t>for the </a:t>
            </a:r>
            <a:r>
              <a:rPr lang="en-US" sz="10400" dirty="0" smtClean="0"/>
              <a:t>WOW</a:t>
            </a:r>
            <a:r>
              <a:rPr lang="et-EE" sz="10400" dirty="0" smtClean="0"/>
              <a:t>, </a:t>
            </a:r>
            <a:r>
              <a:rPr lang="en-US" sz="10400" dirty="0" smtClean="0"/>
              <a:t>Community-</a:t>
            </a:r>
            <a:r>
              <a:rPr lang="en-US" sz="10400" dirty="0" err="1" smtClean="0"/>
              <a:t>ing</a:t>
            </a:r>
            <a:r>
              <a:rPr lang="et-EE" sz="10400" dirty="0" smtClean="0"/>
              <a:t>, </a:t>
            </a:r>
            <a:r>
              <a:rPr lang="en-US" sz="10400" dirty="0" smtClean="0"/>
              <a:t>Building </a:t>
            </a:r>
            <a:r>
              <a:rPr lang="en-US" sz="10400" dirty="0"/>
              <a:t>on </a:t>
            </a:r>
            <a:r>
              <a:rPr lang="en-US" sz="10400" dirty="0" smtClean="0"/>
              <a:t>Empathy</a:t>
            </a:r>
            <a:r>
              <a:rPr lang="et-EE" sz="10400" dirty="0" smtClean="0"/>
              <a:t>, </a:t>
            </a:r>
            <a:r>
              <a:rPr lang="en-US" sz="10400" dirty="0" smtClean="0"/>
              <a:t>Doing </a:t>
            </a:r>
            <a:r>
              <a:rPr lang="en-US" sz="10400" dirty="0"/>
              <a:t>Business</a:t>
            </a:r>
            <a:endParaRPr lang="fi-FI" sz="104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721" y="230188"/>
            <a:ext cx="1937684" cy="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9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948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 Nordic School of Hospitality  &amp; Innovation – Haaga-Helia, Tallinn</vt:lpstr>
      <vt:lpstr>PowerPoint Presentation</vt:lpstr>
      <vt:lpstr>New School - Brand </vt:lpstr>
      <vt:lpstr>New School - Process, Partners, Place </vt:lpstr>
      <vt:lpstr>PowerPoint Presentation</vt:lpstr>
      <vt:lpstr>Application Process 3 in 1 … </vt:lpstr>
      <vt:lpstr>Initial Assessment of Study Programme Group</vt:lpstr>
      <vt:lpstr>Accreditation Procedure  </vt:lpstr>
      <vt:lpstr>New School – Curriculum 1  </vt:lpstr>
      <vt:lpstr>New School – Curriculum 2 Main Field Of Study Modules 105 ECTS </vt:lpstr>
      <vt:lpstr>New School – Curriculum 3 Minor Field Of Study – Dimensions Of  Hospitality And Service Professional   60 ECTS </vt:lpstr>
      <vt:lpstr>  New School – Street Credibility  </vt:lpstr>
      <vt:lpstr>New School – Innovative Angle 1 </vt:lpstr>
      <vt:lpstr>New School – Innovative Angle 2 </vt:lpstr>
      <vt:lpstr>New School – Campus @ Porto Franco</vt:lpstr>
      <vt:lpstr>New School - RDI &amp; Industry  Cooperation of School &amp; Industry  </vt:lpstr>
    </vt:vector>
  </TitlesOfParts>
  <Company>Haaga-Helia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Haaga-Helia UAS  &amp;  Nordic School of Hospitality &amp; Innovation – Haaga-Helia, Tallinn</dc:title>
  <dc:creator>Hinsberg Ain</dc:creator>
  <cp:lastModifiedBy>Hinsberg Ain</cp:lastModifiedBy>
  <cp:revision>18</cp:revision>
  <dcterms:created xsi:type="dcterms:W3CDTF">2019-04-02T08:49:50Z</dcterms:created>
  <dcterms:modified xsi:type="dcterms:W3CDTF">2019-05-21T16:16:35Z</dcterms:modified>
</cp:coreProperties>
</file>