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8" r:id="rId2"/>
    <p:sldId id="274" r:id="rId3"/>
    <p:sldId id="286" r:id="rId4"/>
    <p:sldId id="293" r:id="rId5"/>
    <p:sldId id="294" r:id="rId6"/>
    <p:sldId id="287" r:id="rId7"/>
    <p:sldId id="292" r:id="rId8"/>
    <p:sldId id="288" r:id="rId9"/>
    <p:sldId id="296" r:id="rId10"/>
    <p:sldId id="297" r:id="rId11"/>
    <p:sldId id="298" r:id="rId12"/>
    <p:sldId id="290" r:id="rId13"/>
    <p:sldId id="285" r:id="rId14"/>
    <p:sldId id="280" r:id="rId15"/>
    <p:sldId id="277" r:id="rId16"/>
    <p:sldId id="276" r:id="rId17"/>
    <p:sldId id="278" r:id="rId18"/>
    <p:sldId id="279" r:id="rId19"/>
    <p:sldId id="273" r:id="rId20"/>
  </p:sldIdLst>
  <p:sldSz cx="9906000" cy="6858000" type="A4"/>
  <p:notesSz cx="6669088" cy="9926638"/>
  <p:defaultTextStyle>
    <a:defPPr>
      <a:defRPr lang="sv-SE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2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">
          <p15:clr>
            <a:srgbClr val="A4A3A4"/>
          </p15:clr>
        </p15:guide>
        <p15:guide id="2" orient="horz" pos="1162">
          <p15:clr>
            <a:srgbClr val="A4A3A4"/>
          </p15:clr>
        </p15:guide>
        <p15:guide id="3" orient="horz" pos="3770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pos="912">
          <p15:clr>
            <a:srgbClr val="A4A3A4"/>
          </p15:clr>
        </p15:guide>
        <p15:guide id="6" pos="1367">
          <p15:clr>
            <a:srgbClr val="A4A3A4"/>
          </p15:clr>
        </p15:guide>
        <p15:guide id="7" pos="5784">
          <p15:clr>
            <a:srgbClr val="A4A3A4"/>
          </p15:clr>
        </p15:guide>
        <p15:guide id="8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glis" initials="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F70"/>
    <a:srgbClr val="270652"/>
    <a:srgbClr val="2F2E1D"/>
    <a:srgbClr val="21076A"/>
    <a:srgbClr val="575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6774" autoAdjust="0"/>
  </p:normalViewPr>
  <p:slideViewPr>
    <p:cSldViewPr snapToObjects="1">
      <p:cViewPr varScale="1">
        <p:scale>
          <a:sx n="63" d="100"/>
          <a:sy n="63" d="100"/>
        </p:scale>
        <p:origin x="1240" y="60"/>
      </p:cViewPr>
      <p:guideLst>
        <p:guide orient="horz" pos="318"/>
        <p:guide orient="horz" pos="1162"/>
        <p:guide orient="horz" pos="3770"/>
        <p:guide orient="horz" pos="2160"/>
        <p:guide pos="912"/>
        <p:guide pos="1367"/>
        <p:guide pos="57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250" y="-120"/>
      </p:cViewPr>
      <p:guideLst>
        <p:guide orient="horz" pos="3126"/>
        <p:guide pos="210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4DC0577-AB8A-4C7F-946F-42A94A1B364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15" tIns="45158" rIns="90315" bIns="451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9B7DDF9-8E4F-4AF8-AC90-B1B9D4432D6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ヒラギノ角ゴ Pro W3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>
              <a:latin typeface="Arial" charset="0"/>
            </a:endParaRPr>
          </a:p>
        </p:txBody>
      </p:sp>
      <p:sp>
        <p:nvSpPr>
          <p:cNvPr id="2970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D259F-5A40-4556-92BA-6AD8E6F74963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edman_partner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3950" y="4870450"/>
            <a:ext cx="2578100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344613" y="6419850"/>
            <a:ext cx="7216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1400" dirty="0">
                <a:cs typeface="Arial" charset="0"/>
              </a:rPr>
              <a:t>FINLAND ESTONIA LATVIA LITHUANIA</a:t>
            </a:r>
          </a:p>
        </p:txBody>
      </p:sp>
      <p:cxnSp>
        <p:nvCxnSpPr>
          <p:cNvPr id="7" name="Straight Connector 14"/>
          <p:cNvCxnSpPr/>
          <p:nvPr userDrawn="1"/>
        </p:nvCxnSpPr>
        <p:spPr>
          <a:xfrm>
            <a:off x="0" y="4239457"/>
            <a:ext cx="82169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</a:ln>
          <a:effectLst>
            <a:glow rad="25400">
              <a:schemeClr val="tx1">
                <a:lumMod val="50000"/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885" y="1306514"/>
            <a:ext cx="8394231" cy="1304925"/>
          </a:xfrm>
        </p:spPr>
        <p:txBody>
          <a:bodyPr anchor="ctr" anchorCtr="1"/>
          <a:lstStyle>
            <a:lvl1pPr algn="ctr">
              <a:defRPr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400" y="2873375"/>
            <a:ext cx="8395200" cy="784225"/>
          </a:xfrm>
          <a:noFill/>
        </p:spPr>
        <p:txBody>
          <a:bodyPr/>
          <a:lstStyle>
            <a:lvl1pPr marL="0" indent="0" algn="ctr">
              <a:buFont typeface="Wingdings" pitchFamily="-65" charset="2"/>
              <a:buNone/>
              <a:defRPr sz="2000">
                <a:latin typeface="+mj-lt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210300"/>
            <a:ext cx="742950" cy="647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5666E-D63F-4D00-AED0-4BBB010445D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9" name="Picture 8" descr="PastedGraphic-1.jpg"/>
          <p:cNvPicPr>
            <a:picLocks noChangeAspect="1"/>
          </p:cNvPicPr>
          <p:nvPr userDrawn="1"/>
        </p:nvPicPr>
        <p:blipFill>
          <a:blip r:embed="rId3"/>
          <a:srcRect l="2920" b="650"/>
          <a:stretch>
            <a:fillRect/>
          </a:stretch>
        </p:blipFill>
        <p:spPr>
          <a:xfrm>
            <a:off x="8216900" y="0"/>
            <a:ext cx="1689100" cy="42394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45E7-D515-41F2-9A92-077A37DEA24B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1193-FB5B-4E7E-A418-4DB89ECDA46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8923" y="652464"/>
            <a:ext cx="1948523" cy="532447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1" y="652464"/>
            <a:ext cx="5680472" cy="532447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3F4C-9F03-4642-BA85-88DC504D8314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1255-53FB-4FB1-9922-021DA0EFB53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099EF-8F4B-46CE-B281-075B7682F3F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3000" b="0" cap="none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284287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082F7-389E-4503-8F99-CAAA15CA7901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C27D-004B-47F0-9E3F-F9C3E56A3BA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2179" y="1828800"/>
            <a:ext cx="3104223" cy="4148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1503" y="1828800"/>
            <a:ext cx="3105944" cy="4148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9528-9A4C-45E5-96D9-7596113B3C7D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ABF7-D66B-41C1-AED0-A0CB9BEF6D4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5DE6-1E01-4BB3-9829-3D26674EAA7A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5A44F-A2E8-45F3-8330-FC767B6657F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5AC2-2C5D-4254-A658-3E77A165D430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63B0-5AC0-4B62-984A-7728EC40DDF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2B09-BD20-43EE-88CC-D127A87C4594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8DA4B-2311-476A-B965-F069F9AA795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AE34-1A83-4678-9C08-2C8AB398EA53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3A1C-214B-4323-A5B3-78646CEE0B1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1817-41F8-41F7-9820-0034D1951D8D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904C3-1977-4CC3-9C2D-D0A1F13EAC8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hedman_partners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07338" y="371475"/>
            <a:ext cx="129698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6203950"/>
            <a:ext cx="9906000" cy="654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3101" tIns="41550" rIns="83101" bIns="41550" anchor="ctr"/>
          <a:lstStyle/>
          <a:p>
            <a:pPr eaLnBrk="1" hangingPunct="1">
              <a:lnSpc>
                <a:spcPct val="100000"/>
              </a:lnSpc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504825"/>
            <a:ext cx="77565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70113" y="1844675"/>
            <a:ext cx="7034212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54875" y="6203950"/>
            <a:ext cx="1949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1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6F0AE3EB-1B93-4B79-B585-E8078D294401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025" y="6203950"/>
            <a:ext cx="27305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1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03950"/>
            <a:ext cx="7270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1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0A387CD0-5FF5-4816-ADEC-0E15DCE39D4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998663" y="6203950"/>
            <a:ext cx="59086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1100" dirty="0">
                <a:solidFill>
                  <a:schemeClr val="bg1"/>
                </a:solidFill>
                <a:cs typeface="Arial" charset="0"/>
              </a:rPr>
              <a:t>FINLAND ESTONIA LATVIA LITHUANIA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/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itchFamily="-65" charset="0"/>
          <a:ea typeface="ヒラギノ角ゴ Pro W3" pitchFamily="-65" charset="-128"/>
          <a:cs typeface="ヒラギノ角ゴ Pro W3" pitchFamily="-65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-65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-65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-65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pitchFamily="-65" charset="0"/>
        </a:defRPr>
      </a:lvl9pPr>
    </p:titleStyle>
    <p:bodyStyle>
      <a:lvl1pPr marL="165100" indent="-1651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"/>
        <a:defRPr sz="2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35013" indent="-2413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ヒラギノ角ゴ Pro W3" pitchFamily="-65" charset="-128"/>
        </a:defRPr>
      </a:lvl2pPr>
      <a:lvl3pPr marL="1220788" indent="-1651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"/>
        <a:defRPr>
          <a:solidFill>
            <a:schemeClr val="tx1"/>
          </a:solidFill>
          <a:latin typeface="+mn-lt"/>
          <a:ea typeface="ヒラギノ角ゴ Pro W3" pitchFamily="-65" charset="-128"/>
        </a:defRPr>
      </a:lvl3pPr>
      <a:lvl4pPr marL="17240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4pPr>
      <a:lvl5pPr marL="21161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5pPr>
      <a:lvl6pPr marL="2573338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65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6pPr>
      <a:lvl7pPr marL="3030538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65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7pPr>
      <a:lvl8pPr marL="3487738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65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8pPr>
      <a:lvl9pPr marL="3944938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65" charset="0"/>
        <a:buChar char="–"/>
        <a:defRPr>
          <a:solidFill>
            <a:schemeClr val="tx1"/>
          </a:solidFill>
          <a:latin typeface="+mn-lt"/>
          <a:ea typeface="ヒラギノ角ゴ Pro W3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dman-attorney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ctrTitle"/>
          </p:nvPr>
        </p:nvSpPr>
        <p:spPr>
          <a:xfrm>
            <a:off x="755650" y="1306513"/>
            <a:ext cx="8394700" cy="130492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0388" y="2611438"/>
            <a:ext cx="8394700" cy="601538"/>
          </a:xfrm>
        </p:spPr>
        <p:txBody>
          <a:bodyPr/>
          <a:lstStyle/>
          <a:p>
            <a:pPr>
              <a:defRPr/>
            </a:pPr>
            <a:r>
              <a:rPr lang="en-GB" sz="2800" b="1" dirty="0">
                <a:solidFill>
                  <a:srgbClr val="96172E"/>
                </a:solidFill>
                <a:latin typeface="+mn-lt"/>
                <a:cs typeface="Arial" pitchFamily="34" charset="0"/>
              </a:rPr>
              <a:t>LENNU</a:t>
            </a:r>
            <a:r>
              <a:rPr lang="et-EE" sz="2800" b="1" dirty="0">
                <a:solidFill>
                  <a:srgbClr val="96172E"/>
                </a:solidFill>
                <a:latin typeface="+mn-lt"/>
                <a:cs typeface="Arial" pitchFamily="34" charset="0"/>
              </a:rPr>
              <a:t>REISIJA ÕIGUSED</a:t>
            </a:r>
            <a:endParaRPr lang="et-EE" sz="2800" b="1" dirty="0">
              <a:solidFill>
                <a:schemeClr val="accent4"/>
              </a:solidFill>
              <a:latin typeface="+mn-lt"/>
            </a:endParaRPr>
          </a:p>
          <a:p>
            <a:pPr>
              <a:defRPr/>
            </a:pPr>
            <a:endParaRPr lang="et-EE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GB" b="1" dirty="0">
                <a:solidFill>
                  <a:schemeClr val="accent4"/>
                </a:solidFill>
                <a:latin typeface="+mn-lt"/>
              </a:rPr>
              <a:t>SILJA HUNDT</a:t>
            </a:r>
            <a:endParaRPr lang="en-US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7239000" y="4448175"/>
            <a:ext cx="19113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160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F5666E-D63F-4D00-AED0-4BBB010445D6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1D4A-AD43-40FF-BA7D-CAD1F862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Hüvitis</a:t>
            </a:r>
            <a:r>
              <a:rPr lang="en-GB" dirty="0"/>
              <a:t> 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hilinemisel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26342-EC03-47B2-AFA1-FC902C33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Kuigi</a:t>
            </a:r>
            <a:r>
              <a:rPr lang="en-GB" dirty="0"/>
              <a:t> </a:t>
            </a:r>
            <a:r>
              <a:rPr lang="en-GB" dirty="0" err="1"/>
              <a:t>määrus</a:t>
            </a:r>
            <a:r>
              <a:rPr lang="en-GB" dirty="0"/>
              <a:t> </a:t>
            </a:r>
            <a:r>
              <a:rPr lang="en-GB" dirty="0" err="1"/>
              <a:t>otseselt</a:t>
            </a:r>
            <a:r>
              <a:rPr lang="en-GB" dirty="0"/>
              <a:t> </a:t>
            </a:r>
            <a:r>
              <a:rPr lang="en-GB" dirty="0" err="1"/>
              <a:t>ette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näe</a:t>
            </a:r>
            <a:r>
              <a:rPr lang="en-GB" dirty="0"/>
              <a:t>, </a:t>
            </a:r>
            <a:r>
              <a:rPr lang="en-GB" dirty="0" err="1"/>
              <a:t>siis</a:t>
            </a:r>
            <a:r>
              <a:rPr lang="en-GB" dirty="0"/>
              <a:t> </a:t>
            </a:r>
            <a:r>
              <a:rPr lang="en-GB" dirty="0" err="1"/>
              <a:t>lähtuvalt</a:t>
            </a:r>
            <a:r>
              <a:rPr lang="en-GB" dirty="0"/>
              <a:t> </a:t>
            </a:r>
            <a:r>
              <a:rPr lang="en-GB" dirty="0" err="1"/>
              <a:t>Euroopa</a:t>
            </a:r>
            <a:r>
              <a:rPr lang="en-GB" dirty="0"/>
              <a:t> </a:t>
            </a:r>
            <a:r>
              <a:rPr lang="en-GB" dirty="0" err="1"/>
              <a:t>Kohtu</a:t>
            </a:r>
            <a:r>
              <a:rPr lang="en-GB" dirty="0"/>
              <a:t> </a:t>
            </a:r>
            <a:r>
              <a:rPr lang="en-GB" dirty="0" err="1"/>
              <a:t>praktikast</a:t>
            </a:r>
            <a:r>
              <a:rPr lang="en-GB" dirty="0"/>
              <a:t> </a:t>
            </a:r>
            <a:r>
              <a:rPr lang="en-GB" dirty="0" err="1"/>
              <a:t>õigus</a:t>
            </a:r>
            <a:r>
              <a:rPr lang="en-GB" dirty="0"/>
              <a:t> ka </a:t>
            </a:r>
            <a:r>
              <a:rPr lang="en-GB" dirty="0" err="1"/>
              <a:t>hüvitisele</a:t>
            </a:r>
            <a:r>
              <a:rPr lang="en-GB" dirty="0"/>
              <a:t> </a:t>
            </a:r>
            <a:r>
              <a:rPr lang="en-GB" dirty="0" err="1"/>
              <a:t>kui</a:t>
            </a:r>
            <a:r>
              <a:rPr lang="en-GB" dirty="0"/>
              <a:t> lend </a:t>
            </a:r>
            <a:r>
              <a:rPr lang="en-GB" dirty="0" err="1"/>
              <a:t>hilineb</a:t>
            </a:r>
            <a:r>
              <a:rPr lang="en-GB" dirty="0"/>
              <a:t> </a:t>
            </a:r>
            <a:r>
              <a:rPr lang="en-GB" dirty="0" err="1"/>
              <a:t>vähemalt</a:t>
            </a:r>
            <a:r>
              <a:rPr lang="en-GB" dirty="0"/>
              <a:t> 3 </a:t>
            </a:r>
            <a:r>
              <a:rPr lang="en-GB" dirty="0" err="1"/>
              <a:t>tundi</a:t>
            </a:r>
            <a:endParaRPr lang="en-GB" dirty="0"/>
          </a:p>
          <a:p>
            <a:r>
              <a:rPr lang="en-GB" dirty="0" err="1"/>
              <a:t>Kuni</a:t>
            </a:r>
            <a:r>
              <a:rPr lang="en-GB" dirty="0"/>
              <a:t> 1500 km 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dirty="0" err="1"/>
              <a:t>hüvitis</a:t>
            </a:r>
            <a:r>
              <a:rPr lang="en-GB" dirty="0"/>
              <a:t> 250 </a:t>
            </a:r>
            <a:r>
              <a:rPr lang="en-GB" dirty="0" err="1"/>
              <a:t>eurot</a:t>
            </a:r>
            <a:endParaRPr lang="en-GB" dirty="0"/>
          </a:p>
          <a:p>
            <a:r>
              <a:rPr lang="en-GB" dirty="0"/>
              <a:t>1500-3500 km 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üle</a:t>
            </a:r>
            <a:r>
              <a:rPr lang="en-GB" dirty="0"/>
              <a:t> 1500 km EL-</a:t>
            </a:r>
            <a:r>
              <a:rPr lang="en-GB" dirty="0" err="1"/>
              <a:t>sisese</a:t>
            </a:r>
            <a:r>
              <a:rPr lang="en-GB" dirty="0"/>
              <a:t> 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400 </a:t>
            </a:r>
            <a:r>
              <a:rPr lang="en-GB" dirty="0" err="1"/>
              <a:t>eurot</a:t>
            </a:r>
            <a:endParaRPr lang="en-GB" dirty="0"/>
          </a:p>
          <a:p>
            <a:r>
              <a:rPr lang="en-GB" dirty="0"/>
              <a:t>3500+ km 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600 </a:t>
            </a:r>
            <a:r>
              <a:rPr lang="en-GB" dirty="0" err="1"/>
              <a:t>eurot</a:t>
            </a:r>
            <a:endParaRPr lang="en-GB" dirty="0"/>
          </a:p>
          <a:p>
            <a:r>
              <a:rPr lang="fi-FI" dirty="0" err="1"/>
              <a:t>vahemaa</a:t>
            </a:r>
            <a:r>
              <a:rPr lang="fi-FI" dirty="0"/>
              <a:t> </a:t>
            </a:r>
            <a:r>
              <a:rPr lang="fi-FI" dirty="0" err="1"/>
              <a:t>määramisel</a:t>
            </a:r>
            <a:r>
              <a:rPr lang="fi-FI" dirty="0"/>
              <a:t> </a:t>
            </a:r>
            <a:r>
              <a:rPr lang="fi-FI" dirty="0" err="1"/>
              <a:t>võetakse</a:t>
            </a:r>
            <a:r>
              <a:rPr lang="fi-FI" dirty="0"/>
              <a:t> </a:t>
            </a:r>
            <a:r>
              <a:rPr lang="fi-FI" dirty="0" err="1"/>
              <a:t>aluseks</a:t>
            </a:r>
            <a:r>
              <a:rPr lang="fi-FI" dirty="0"/>
              <a:t> </a:t>
            </a:r>
            <a:r>
              <a:rPr lang="fi-FI" dirty="0" err="1"/>
              <a:t>lõppsihtkoht</a:t>
            </a:r>
            <a:r>
              <a:rPr lang="fi-FI" dirty="0"/>
              <a:t> (</a:t>
            </a:r>
            <a:r>
              <a:rPr lang="fi-FI" dirty="0" err="1"/>
              <a:t>nt</a:t>
            </a:r>
            <a:r>
              <a:rPr lang="fi-FI" dirty="0"/>
              <a:t> </a:t>
            </a:r>
            <a:r>
              <a:rPr lang="fi-FI" dirty="0" err="1"/>
              <a:t>seotud</a:t>
            </a:r>
            <a:r>
              <a:rPr lang="fi-FI" dirty="0"/>
              <a:t> </a:t>
            </a:r>
            <a:r>
              <a:rPr lang="fi-FI" dirty="0" err="1"/>
              <a:t>lendude</a:t>
            </a:r>
            <a:r>
              <a:rPr lang="fi-FI" dirty="0"/>
              <a:t> </a:t>
            </a:r>
            <a:r>
              <a:rPr lang="fi-FI" dirty="0" err="1"/>
              <a:t>puhul</a:t>
            </a:r>
            <a:r>
              <a:rPr lang="fi-FI" dirty="0"/>
              <a:t>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FCE8-0A20-42DE-948A-982CAAB7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D01B2-97C8-41DA-9435-21C542EFD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96402-09AF-441C-81A2-02A08F70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8544777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57730-FF00-49EA-85F9-EA11BE92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FA2D-14FF-4BCB-8407-4BB3F4476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lennufirma</a:t>
            </a:r>
            <a:r>
              <a:rPr lang="en-GB" dirty="0"/>
              <a:t> </a:t>
            </a:r>
            <a:r>
              <a:rPr lang="en-GB" dirty="0" err="1"/>
              <a:t>pakub</a:t>
            </a:r>
            <a:r>
              <a:rPr lang="en-GB" dirty="0"/>
              <a:t> </a:t>
            </a:r>
            <a:r>
              <a:rPr lang="en-GB" dirty="0" err="1"/>
              <a:t>hilinemise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tühistamise</a:t>
            </a:r>
            <a:r>
              <a:rPr lang="en-GB" dirty="0"/>
              <a:t> </a:t>
            </a:r>
            <a:r>
              <a:rPr lang="en-GB" dirty="0" err="1"/>
              <a:t>korral</a:t>
            </a:r>
            <a:r>
              <a:rPr lang="en-GB" dirty="0"/>
              <a:t> </a:t>
            </a:r>
            <a:r>
              <a:rPr lang="en-GB" dirty="0" err="1"/>
              <a:t>asenduslendu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reisija</a:t>
            </a:r>
            <a:r>
              <a:rPr lang="en-GB" dirty="0"/>
              <a:t> </a:t>
            </a:r>
            <a:r>
              <a:rPr lang="en-GB" dirty="0" err="1"/>
              <a:t>jõuab</a:t>
            </a:r>
            <a:r>
              <a:rPr lang="en-GB" dirty="0"/>
              <a:t> </a:t>
            </a:r>
            <a:r>
              <a:rPr lang="en-GB" dirty="0" err="1"/>
              <a:t>sihtkohta</a:t>
            </a:r>
            <a:r>
              <a:rPr lang="en-GB" dirty="0"/>
              <a:t> </a:t>
            </a:r>
            <a:r>
              <a:rPr lang="en-GB" dirty="0" err="1"/>
              <a:t>algsest</a:t>
            </a:r>
            <a:r>
              <a:rPr lang="en-GB" dirty="0"/>
              <a:t> </a:t>
            </a:r>
            <a:r>
              <a:rPr lang="en-GB" dirty="0" err="1"/>
              <a:t>saabumisajast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Hilinemisega</a:t>
            </a:r>
            <a:r>
              <a:rPr lang="en-GB" dirty="0"/>
              <a:t> 2h </a:t>
            </a:r>
            <a:r>
              <a:rPr lang="en-GB" dirty="0" err="1"/>
              <a:t>kuni</a:t>
            </a:r>
            <a:r>
              <a:rPr lang="en-GB" dirty="0"/>
              <a:t> 1500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dirty="0" err="1"/>
              <a:t>või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Hilinemisega</a:t>
            </a:r>
            <a:r>
              <a:rPr lang="en-GB" dirty="0"/>
              <a:t> 3h 1500-3500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dirty="0" err="1"/>
              <a:t>või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Hilinemisega</a:t>
            </a:r>
            <a:r>
              <a:rPr lang="en-GB" dirty="0"/>
              <a:t> 4h 3500+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endParaRPr lang="en-GB" dirty="0"/>
          </a:p>
          <a:p>
            <a:r>
              <a:rPr lang="en-GB" dirty="0" err="1"/>
              <a:t>võib</a:t>
            </a:r>
            <a:r>
              <a:rPr lang="en-GB" dirty="0"/>
              <a:t> </a:t>
            </a:r>
            <a:r>
              <a:rPr lang="en-GB" dirty="0" err="1"/>
              <a:t>lennufirma</a:t>
            </a:r>
            <a:r>
              <a:rPr lang="en-GB" dirty="0"/>
              <a:t> </a:t>
            </a:r>
            <a:r>
              <a:rPr lang="en-GB" dirty="0" err="1"/>
              <a:t>vähendada</a:t>
            </a:r>
            <a:r>
              <a:rPr lang="en-GB" dirty="0"/>
              <a:t> </a:t>
            </a:r>
            <a:r>
              <a:rPr lang="en-GB" dirty="0" err="1"/>
              <a:t>ettenähtud</a:t>
            </a:r>
            <a:r>
              <a:rPr lang="en-GB" dirty="0"/>
              <a:t> </a:t>
            </a:r>
            <a:r>
              <a:rPr lang="en-GB" dirty="0" err="1"/>
              <a:t>hüvitist</a:t>
            </a:r>
            <a:r>
              <a:rPr lang="en-GB" dirty="0"/>
              <a:t> 50 %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4778D-13E4-433C-B821-50A1B045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60FFC-E13D-4513-9A18-67FA27A63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CDE54-F09E-4E38-9896-5F6736A5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6055265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21C2-9642-4F14-8A27-CE419F78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Erakorralised asjaolud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3C819-4F47-45C1-AD42-A2C3D25B6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lennujaama töötajate streik </a:t>
            </a:r>
          </a:p>
          <a:p>
            <a:r>
              <a:rPr lang="et-EE" dirty="0"/>
              <a:t>poliitilised rahutused</a:t>
            </a:r>
          </a:p>
          <a:p>
            <a:r>
              <a:rPr lang="et-EE" dirty="0"/>
              <a:t>äärmuslikud ilmastikuolud</a:t>
            </a:r>
          </a:p>
          <a:p>
            <a:r>
              <a:rPr lang="en-GB" dirty="0"/>
              <a:t>t</a:t>
            </a:r>
            <a:r>
              <a:rPr lang="et-EE" dirty="0"/>
              <a:t>urvarisk</a:t>
            </a:r>
            <a:endParaRPr lang="en-GB" dirty="0"/>
          </a:p>
          <a:p>
            <a:r>
              <a:rPr lang="en-GB" dirty="0" err="1"/>
              <a:t>nimekiri</a:t>
            </a:r>
            <a:r>
              <a:rPr lang="en-GB" dirty="0"/>
              <a:t> pole </a:t>
            </a:r>
            <a:r>
              <a:rPr lang="en-GB" dirty="0" err="1"/>
              <a:t>ammendav</a:t>
            </a:r>
            <a:r>
              <a:rPr lang="en-GB" dirty="0"/>
              <a:t>, </a:t>
            </a:r>
            <a:r>
              <a:rPr lang="en-GB" dirty="0" err="1"/>
              <a:t>muutub</a:t>
            </a:r>
            <a:r>
              <a:rPr lang="en-GB" dirty="0"/>
              <a:t> </a:t>
            </a:r>
            <a:r>
              <a:rPr lang="en-GB" dirty="0" err="1"/>
              <a:t>vastavalt</a:t>
            </a:r>
            <a:r>
              <a:rPr lang="en-GB" dirty="0"/>
              <a:t> </a:t>
            </a:r>
            <a:r>
              <a:rPr lang="en-GB" dirty="0" err="1"/>
              <a:t>kohtupraktikale</a:t>
            </a:r>
            <a:endParaRPr lang="et-EE" dirty="0"/>
          </a:p>
          <a:p>
            <a:endParaRPr lang="et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EA8EE-3B76-4556-B716-C510CD6C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A21E-F0F2-4801-B91D-B2BEBCBA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5D2D-C601-4526-8F69-C96E97CD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8423220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32EB5-CA0C-4EDB-8C68-FD632712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Kohtupraktika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E505-895C-40C7-B688-CCAF69E2B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i="1" dirty="0" err="1"/>
              <a:t>Wallentin</a:t>
            </a:r>
            <a:r>
              <a:rPr lang="en-GB" i="1" dirty="0"/>
              <a:t>-Hermann v Alitalia</a:t>
            </a:r>
            <a:r>
              <a:rPr lang="en-GB" dirty="0"/>
              <a:t>: </a:t>
            </a:r>
            <a:r>
              <a:rPr lang="en-GB" dirty="0" err="1"/>
              <a:t>lennufirma</a:t>
            </a:r>
            <a:r>
              <a:rPr lang="en-GB" dirty="0"/>
              <a:t> </a:t>
            </a:r>
            <a:r>
              <a:rPr lang="en-GB" dirty="0" err="1"/>
              <a:t>peab</a:t>
            </a:r>
            <a:r>
              <a:rPr lang="en-GB" dirty="0"/>
              <a:t> </a:t>
            </a:r>
            <a:r>
              <a:rPr lang="en-GB" dirty="0" err="1"/>
              <a:t>tõestama</a:t>
            </a:r>
            <a:r>
              <a:rPr lang="en-GB" dirty="0"/>
              <a:t>, et </a:t>
            </a:r>
            <a:r>
              <a:rPr lang="en-GB" dirty="0" err="1"/>
              <a:t>tehniline</a:t>
            </a:r>
            <a:r>
              <a:rPr lang="en-GB" dirty="0"/>
              <a:t> </a:t>
            </a:r>
            <a:r>
              <a:rPr lang="en-GB" dirty="0" err="1"/>
              <a:t>probleem</a:t>
            </a:r>
            <a:r>
              <a:rPr lang="en-GB" dirty="0"/>
              <a:t> on </a:t>
            </a:r>
            <a:r>
              <a:rPr lang="en-GB" dirty="0" err="1"/>
              <a:t>nende</a:t>
            </a:r>
            <a:r>
              <a:rPr lang="en-GB" dirty="0"/>
              <a:t> </a:t>
            </a:r>
            <a:r>
              <a:rPr lang="en-GB" dirty="0" err="1"/>
              <a:t>kontrolli</a:t>
            </a:r>
            <a:r>
              <a:rPr lang="en-GB" dirty="0"/>
              <a:t> alt </a:t>
            </a:r>
            <a:r>
              <a:rPr lang="en-GB" dirty="0" err="1"/>
              <a:t>väljas</a:t>
            </a:r>
            <a:endParaRPr lang="en-GB" dirty="0"/>
          </a:p>
          <a:p>
            <a:r>
              <a:rPr lang="en-GB" i="1" dirty="0"/>
              <a:t>Denise McDonagh v Ryanair Ltd: </a:t>
            </a:r>
            <a:r>
              <a:rPr lang="en-GB" dirty="0" err="1"/>
              <a:t>Islandi</a:t>
            </a:r>
            <a:r>
              <a:rPr lang="en-GB" dirty="0"/>
              <a:t> </a:t>
            </a:r>
            <a:r>
              <a:rPr lang="en-GB" dirty="0" err="1"/>
              <a:t>vulkaanipurse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tuhapilved</a:t>
            </a:r>
            <a:r>
              <a:rPr lang="en-GB" dirty="0"/>
              <a:t> on </a:t>
            </a:r>
            <a:r>
              <a:rPr lang="en-GB" dirty="0" err="1"/>
              <a:t>erakordne</a:t>
            </a:r>
            <a:r>
              <a:rPr lang="en-GB" dirty="0"/>
              <a:t> </a:t>
            </a:r>
            <a:r>
              <a:rPr lang="en-GB" dirty="0" err="1"/>
              <a:t>asjaolu</a:t>
            </a:r>
            <a:r>
              <a:rPr lang="en-GB" dirty="0"/>
              <a:t>, </a:t>
            </a:r>
            <a:r>
              <a:rPr lang="en-GB" dirty="0" err="1"/>
              <a:t>kuid</a:t>
            </a:r>
            <a:r>
              <a:rPr lang="en-GB" dirty="0"/>
              <a:t> </a:t>
            </a:r>
            <a:r>
              <a:rPr lang="en-GB" dirty="0" err="1"/>
              <a:t>hoolitsuskohustus</a:t>
            </a:r>
            <a:r>
              <a:rPr lang="en-GB" dirty="0"/>
              <a:t> </a:t>
            </a:r>
            <a:r>
              <a:rPr lang="en-GB" dirty="0" err="1"/>
              <a:t>kehtib</a:t>
            </a:r>
            <a:endParaRPr lang="en-GB" dirty="0"/>
          </a:p>
          <a:p>
            <a:r>
              <a:rPr lang="sv-SE" i="1" dirty="0" err="1"/>
              <a:t>Germanwings</a:t>
            </a:r>
            <a:r>
              <a:rPr lang="sv-SE" i="1" dirty="0"/>
              <a:t> GmbH v. Ronny Henning</a:t>
            </a:r>
            <a:r>
              <a:rPr lang="sv-SE" dirty="0"/>
              <a:t>: </a:t>
            </a:r>
            <a:r>
              <a:rPr lang="sv-SE" dirty="0" err="1"/>
              <a:t>kohale</a:t>
            </a:r>
            <a:r>
              <a:rPr lang="sv-SE" dirty="0"/>
              <a:t> </a:t>
            </a:r>
            <a:r>
              <a:rPr lang="sv-SE" dirty="0" err="1"/>
              <a:t>jõudmine</a:t>
            </a:r>
            <a:r>
              <a:rPr lang="sv-SE" dirty="0"/>
              <a:t> </a:t>
            </a:r>
            <a:r>
              <a:rPr lang="sv-SE" dirty="0" err="1"/>
              <a:t>sellest</a:t>
            </a:r>
            <a:r>
              <a:rPr lang="sv-SE" dirty="0"/>
              <a:t> </a:t>
            </a:r>
            <a:r>
              <a:rPr lang="sv-SE" dirty="0" err="1"/>
              <a:t>hetkest</a:t>
            </a:r>
            <a:r>
              <a:rPr lang="sv-SE" dirty="0"/>
              <a:t> </a:t>
            </a:r>
            <a:r>
              <a:rPr lang="sv-SE" dirty="0" err="1"/>
              <a:t>kui</a:t>
            </a:r>
            <a:r>
              <a:rPr lang="sv-SE" dirty="0"/>
              <a:t> </a:t>
            </a:r>
            <a:r>
              <a:rPr lang="sv-SE" dirty="0" err="1"/>
              <a:t>lennuki</a:t>
            </a:r>
            <a:r>
              <a:rPr lang="sv-SE" dirty="0"/>
              <a:t> </a:t>
            </a:r>
            <a:r>
              <a:rPr lang="sv-SE" dirty="0" err="1"/>
              <a:t>uks</a:t>
            </a:r>
            <a:r>
              <a:rPr lang="sv-SE" dirty="0"/>
              <a:t> </a:t>
            </a:r>
            <a:r>
              <a:rPr lang="sv-SE" dirty="0" err="1"/>
              <a:t>avatakse</a:t>
            </a:r>
            <a:endParaRPr lang="sv-SE" dirty="0"/>
          </a:p>
          <a:p>
            <a:r>
              <a:rPr lang="en-GB" i="1" dirty="0"/>
              <a:t>Van der </a:t>
            </a:r>
            <a:r>
              <a:rPr lang="en-GB" i="1" dirty="0" err="1"/>
              <a:t>Lans</a:t>
            </a:r>
            <a:r>
              <a:rPr lang="en-GB" i="1" dirty="0"/>
              <a:t>: </a:t>
            </a:r>
            <a:r>
              <a:rPr lang="sv-SE" dirty="0" err="1"/>
              <a:t>Kui</a:t>
            </a:r>
            <a:r>
              <a:rPr lang="sv-SE" dirty="0"/>
              <a:t> </a:t>
            </a:r>
            <a:r>
              <a:rPr lang="sv-SE" dirty="0" err="1"/>
              <a:t>teadmata</a:t>
            </a:r>
            <a:r>
              <a:rPr lang="sv-SE" dirty="0"/>
              <a:t> </a:t>
            </a:r>
            <a:r>
              <a:rPr lang="sv-SE" dirty="0" err="1"/>
              <a:t>tootmisdefekt</a:t>
            </a:r>
            <a:r>
              <a:rPr lang="sv-SE" dirty="0"/>
              <a:t>, </a:t>
            </a:r>
            <a:r>
              <a:rPr lang="sv-SE" dirty="0" err="1"/>
              <a:t>siis</a:t>
            </a:r>
            <a:r>
              <a:rPr lang="sv-SE" dirty="0"/>
              <a:t> </a:t>
            </a:r>
            <a:r>
              <a:rPr lang="sv-SE" dirty="0" err="1"/>
              <a:t>pole</a:t>
            </a:r>
            <a:r>
              <a:rPr lang="sv-SE" dirty="0"/>
              <a:t> </a:t>
            </a:r>
            <a:r>
              <a:rPr lang="sv-SE" dirty="0" err="1"/>
              <a:t>erakorraline</a:t>
            </a:r>
            <a:r>
              <a:rPr lang="sv-SE" dirty="0"/>
              <a:t> </a:t>
            </a:r>
            <a:r>
              <a:rPr lang="sv-SE" dirty="0" err="1"/>
              <a:t>asjaolu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C0244-7F45-48EB-955E-1CF1AD8D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E159-8FBF-43BF-8C55-B027953E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22E47-B256-443D-9252-9DBC2EE1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824180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7598-501B-4437-AD92-934B9D80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Hüvitiste</a:t>
            </a:r>
            <a:r>
              <a:rPr lang="en-GB" dirty="0"/>
              <a:t> </a:t>
            </a:r>
            <a:r>
              <a:rPr lang="en-GB" dirty="0" err="1"/>
              <a:t>maksmine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C8215-2612-422C-9FDB-C8D52EFE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Lufthansa 2018 </a:t>
            </a:r>
            <a:r>
              <a:rPr lang="en-GB" dirty="0" err="1"/>
              <a:t>aasta</a:t>
            </a:r>
            <a:r>
              <a:rPr lang="en-GB" dirty="0"/>
              <a:t> </a:t>
            </a:r>
            <a:r>
              <a:rPr lang="en-GB" dirty="0" err="1"/>
              <a:t>tulu</a:t>
            </a:r>
            <a:r>
              <a:rPr lang="en-GB" dirty="0"/>
              <a:t> 35 </a:t>
            </a:r>
            <a:r>
              <a:rPr lang="en-GB" dirty="0" err="1"/>
              <a:t>miljardit</a:t>
            </a:r>
            <a:r>
              <a:rPr lang="en-GB" dirty="0"/>
              <a:t> </a:t>
            </a:r>
            <a:r>
              <a:rPr lang="en-GB" dirty="0" err="1"/>
              <a:t>eurot</a:t>
            </a:r>
            <a:endParaRPr lang="en-GB" dirty="0"/>
          </a:p>
          <a:p>
            <a:r>
              <a:rPr lang="en-GB" dirty="0" err="1"/>
              <a:t>Kompensatsioonideks</a:t>
            </a:r>
            <a:r>
              <a:rPr lang="en-GB" dirty="0"/>
              <a:t> </a:t>
            </a:r>
            <a:r>
              <a:rPr lang="en-GB" dirty="0" err="1"/>
              <a:t>maksti</a:t>
            </a:r>
            <a:r>
              <a:rPr lang="en-GB" dirty="0"/>
              <a:t> 500 </a:t>
            </a:r>
            <a:r>
              <a:rPr lang="en-GB" dirty="0" err="1"/>
              <a:t>miljonit</a:t>
            </a:r>
            <a:r>
              <a:rPr lang="en-GB" dirty="0"/>
              <a:t> </a:t>
            </a:r>
            <a:r>
              <a:rPr lang="en-GB" dirty="0" err="1"/>
              <a:t>eurot</a:t>
            </a:r>
            <a:endParaRPr lang="en-GB" dirty="0"/>
          </a:p>
          <a:p>
            <a:r>
              <a:rPr lang="en-GB" dirty="0"/>
              <a:t>0.7 </a:t>
            </a:r>
            <a:r>
              <a:rPr lang="en-GB" dirty="0" err="1"/>
              <a:t>protsenti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30E2C-3B35-41BD-8EA5-0D31B8F8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155AB-1041-493F-88F6-7C81B1A0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FC0E7-4420-4B1F-875E-DCEB969A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107821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C71C5-B131-4B41-BC34-E3EA7856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Claim agency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B10D-8326-47A5-91C5-C2279E3A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Claim agency </a:t>
            </a:r>
            <a:r>
              <a:rPr lang="en-GB" dirty="0" err="1"/>
              <a:t>ehk</a:t>
            </a:r>
            <a:r>
              <a:rPr lang="en-GB" dirty="0"/>
              <a:t> </a:t>
            </a:r>
            <a:r>
              <a:rPr lang="en-GB" dirty="0" err="1"/>
              <a:t>lennuhüvitiste</a:t>
            </a:r>
            <a:r>
              <a:rPr lang="en-GB" dirty="0"/>
              <a:t> </a:t>
            </a:r>
            <a:r>
              <a:rPr lang="en-GB" dirty="0" err="1"/>
              <a:t>sissenõudmise</a:t>
            </a:r>
            <a:r>
              <a:rPr lang="en-GB" dirty="0"/>
              <a:t> </a:t>
            </a:r>
            <a:r>
              <a:rPr lang="en-GB" dirty="0" err="1"/>
              <a:t>teenust</a:t>
            </a:r>
            <a:r>
              <a:rPr lang="en-GB" dirty="0"/>
              <a:t> </a:t>
            </a:r>
            <a:r>
              <a:rPr lang="en-GB" dirty="0" err="1"/>
              <a:t>pakkuv</a:t>
            </a:r>
            <a:r>
              <a:rPr lang="en-GB" dirty="0"/>
              <a:t> </a:t>
            </a:r>
            <a:r>
              <a:rPr lang="en-GB" dirty="0" err="1"/>
              <a:t>ettevõte</a:t>
            </a:r>
            <a:r>
              <a:rPr lang="en-GB" dirty="0"/>
              <a:t> (</a:t>
            </a:r>
            <a:r>
              <a:rPr lang="en-GB" dirty="0" err="1"/>
              <a:t>Eestis</a:t>
            </a:r>
            <a:r>
              <a:rPr lang="en-GB" dirty="0"/>
              <a:t> </a:t>
            </a:r>
            <a:r>
              <a:rPr lang="en-GB" dirty="0" err="1"/>
              <a:t>nt</a:t>
            </a:r>
            <a:r>
              <a:rPr lang="en-GB" dirty="0"/>
              <a:t> </a:t>
            </a:r>
            <a:r>
              <a:rPr lang="en-GB" dirty="0" err="1"/>
              <a:t>Lennuabi</a:t>
            </a:r>
            <a:r>
              <a:rPr lang="en-GB" dirty="0"/>
              <a:t>, </a:t>
            </a:r>
            <a:r>
              <a:rPr lang="en-GB" dirty="0" err="1"/>
              <a:t>Flagito</a:t>
            </a:r>
            <a:r>
              <a:rPr lang="en-GB" dirty="0"/>
              <a:t>, </a:t>
            </a:r>
            <a:r>
              <a:rPr lang="en-GB" dirty="0" err="1"/>
              <a:t>Helpflight</a:t>
            </a:r>
            <a:r>
              <a:rPr lang="en-GB" dirty="0"/>
              <a:t> </a:t>
            </a:r>
            <a:r>
              <a:rPr lang="en-GB" dirty="0" err="1"/>
              <a:t>jne</a:t>
            </a:r>
            <a:r>
              <a:rPr lang="en-GB" dirty="0"/>
              <a:t>)</a:t>
            </a:r>
          </a:p>
          <a:p>
            <a:r>
              <a:rPr lang="en-GB" dirty="0" err="1"/>
              <a:t>Eestis</a:t>
            </a:r>
            <a:r>
              <a:rPr lang="en-GB" dirty="0"/>
              <a:t> </a:t>
            </a:r>
            <a:r>
              <a:rPr lang="en-GB" dirty="0" err="1"/>
              <a:t>võib</a:t>
            </a:r>
            <a:r>
              <a:rPr lang="en-GB" dirty="0"/>
              <a:t> </a:t>
            </a:r>
            <a:r>
              <a:rPr lang="en-GB" dirty="0" err="1"/>
              <a:t>õigusteenust</a:t>
            </a:r>
            <a:r>
              <a:rPr lang="en-GB" dirty="0"/>
              <a:t> </a:t>
            </a:r>
            <a:r>
              <a:rPr lang="en-GB" dirty="0" err="1"/>
              <a:t>pakkuda</a:t>
            </a:r>
            <a:r>
              <a:rPr lang="en-GB" dirty="0"/>
              <a:t> </a:t>
            </a:r>
            <a:r>
              <a:rPr lang="en-GB" dirty="0" err="1"/>
              <a:t>igaüks</a:t>
            </a:r>
            <a:r>
              <a:rPr lang="en-GB" dirty="0"/>
              <a:t> (</a:t>
            </a:r>
            <a:r>
              <a:rPr lang="en-GB" dirty="0" err="1"/>
              <a:t>samuti</a:t>
            </a:r>
            <a:r>
              <a:rPr lang="en-GB" dirty="0"/>
              <a:t> </a:t>
            </a:r>
            <a:r>
              <a:rPr lang="en-GB" dirty="0" err="1"/>
              <a:t>nt</a:t>
            </a:r>
            <a:r>
              <a:rPr lang="en-GB" dirty="0"/>
              <a:t> Holland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Belgia</a:t>
            </a:r>
            <a:r>
              <a:rPr lang="en-GB" dirty="0"/>
              <a:t>),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kohtus</a:t>
            </a:r>
            <a:r>
              <a:rPr lang="en-GB" dirty="0"/>
              <a:t> </a:t>
            </a:r>
            <a:r>
              <a:rPr lang="en-GB" dirty="0" err="1"/>
              <a:t>esindamine</a:t>
            </a:r>
            <a:endParaRPr lang="en-GB" dirty="0"/>
          </a:p>
          <a:p>
            <a:r>
              <a:rPr lang="en-GB" dirty="0" err="1"/>
              <a:t>Prantsusmaal</a:t>
            </a:r>
            <a:r>
              <a:rPr lang="en-GB" dirty="0"/>
              <a:t> claim agency </a:t>
            </a:r>
            <a:r>
              <a:rPr lang="en-GB" dirty="0" err="1"/>
              <a:t>tegevus</a:t>
            </a:r>
            <a:r>
              <a:rPr lang="en-GB" dirty="0"/>
              <a:t> </a:t>
            </a:r>
            <a:r>
              <a:rPr lang="en-GB" dirty="0" err="1"/>
              <a:t>keelatud</a:t>
            </a:r>
            <a:r>
              <a:rPr lang="en-GB" dirty="0"/>
              <a:t>, </a:t>
            </a:r>
            <a:r>
              <a:rPr lang="en-GB" dirty="0" err="1"/>
              <a:t>kuna</a:t>
            </a:r>
            <a:r>
              <a:rPr lang="en-GB" dirty="0"/>
              <a:t> </a:t>
            </a:r>
            <a:r>
              <a:rPr lang="en-GB" dirty="0" err="1"/>
              <a:t>pakuvad</a:t>
            </a:r>
            <a:r>
              <a:rPr lang="en-GB" dirty="0"/>
              <a:t> </a:t>
            </a:r>
            <a:r>
              <a:rPr lang="en-GB" dirty="0" err="1"/>
              <a:t>õigusteenust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esindavad</a:t>
            </a:r>
            <a:r>
              <a:rPr lang="en-GB" dirty="0"/>
              <a:t> </a:t>
            </a:r>
            <a:r>
              <a:rPr lang="en-GB" dirty="0" err="1"/>
              <a:t>reisijaid</a:t>
            </a:r>
            <a:endParaRPr lang="en-GB" dirty="0"/>
          </a:p>
          <a:p>
            <a:r>
              <a:rPr lang="en-GB" dirty="0" err="1"/>
              <a:t>Pakuvad</a:t>
            </a:r>
            <a:r>
              <a:rPr lang="en-GB" dirty="0"/>
              <a:t> </a:t>
            </a:r>
            <a:r>
              <a:rPr lang="en-GB" dirty="0" err="1"/>
              <a:t>teenust</a:t>
            </a:r>
            <a:r>
              <a:rPr lang="en-GB" dirty="0"/>
              <a:t> </a:t>
            </a:r>
            <a:r>
              <a:rPr lang="en-GB" dirty="0" err="1"/>
              <a:t>volikirja</a:t>
            </a:r>
            <a:r>
              <a:rPr lang="en-GB" dirty="0"/>
              <a:t> </a:t>
            </a:r>
            <a:r>
              <a:rPr lang="en-GB" dirty="0" err="1"/>
              <a:t>alusel</a:t>
            </a:r>
            <a:r>
              <a:rPr lang="en-GB" dirty="0"/>
              <a:t>. </a:t>
            </a:r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lennufirma</a:t>
            </a:r>
            <a:r>
              <a:rPr lang="en-GB" dirty="0"/>
              <a:t> </a:t>
            </a:r>
            <a:r>
              <a:rPr lang="en-GB" dirty="0" err="1"/>
              <a:t>hüvitist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maksa</a:t>
            </a:r>
            <a:r>
              <a:rPr lang="en-GB" dirty="0"/>
              <a:t>, </a:t>
            </a:r>
            <a:r>
              <a:rPr lang="en-GB" dirty="0" err="1"/>
              <a:t>pöördutakse</a:t>
            </a:r>
            <a:r>
              <a:rPr lang="en-GB" dirty="0"/>
              <a:t> </a:t>
            </a:r>
            <a:r>
              <a:rPr lang="en-GB" dirty="0" err="1"/>
              <a:t>Tarbijakaitseametisse</a:t>
            </a:r>
            <a:r>
              <a:rPr lang="en-GB" dirty="0"/>
              <a:t>, </a:t>
            </a:r>
            <a:r>
              <a:rPr lang="en-GB" dirty="0" err="1"/>
              <a:t>võimalusel</a:t>
            </a:r>
            <a:r>
              <a:rPr lang="en-GB" dirty="0"/>
              <a:t> </a:t>
            </a:r>
            <a:r>
              <a:rPr lang="en-GB" dirty="0" err="1"/>
              <a:t>kohtusse</a:t>
            </a:r>
            <a:r>
              <a:rPr lang="en-GB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7BFC1-885F-4BF2-B2F2-72E3E89D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709DA-7BC3-4D8C-94E4-35BECD4D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2B9F8-61C1-4A33-BE0D-4B01C3E4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063394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E723-8FCA-4DF2-AFF0-C1230B41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Hoiatus</a:t>
            </a:r>
            <a:r>
              <a:rPr lang="en-GB" dirty="0"/>
              <a:t> </a:t>
            </a:r>
            <a:r>
              <a:rPr lang="en-GB" dirty="0" err="1"/>
              <a:t>Euroopa</a:t>
            </a:r>
            <a:r>
              <a:rPr lang="en-GB" dirty="0"/>
              <a:t> </a:t>
            </a:r>
            <a:r>
              <a:rPr lang="en-GB" dirty="0" err="1"/>
              <a:t>Komisjonilt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CEF32-87F1-4EA0-8E68-64AC175C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2017 </a:t>
            </a:r>
            <a:r>
              <a:rPr lang="en-GB" dirty="0" err="1"/>
              <a:t>Euroopa</a:t>
            </a:r>
            <a:r>
              <a:rPr lang="en-GB" dirty="0"/>
              <a:t> </a:t>
            </a:r>
            <a:r>
              <a:rPr lang="en-GB" dirty="0" err="1"/>
              <a:t>Komisjoni</a:t>
            </a:r>
            <a:r>
              <a:rPr lang="en-GB" dirty="0"/>
              <a:t> </a:t>
            </a:r>
            <a:r>
              <a:rPr lang="en-GB" dirty="0" err="1"/>
              <a:t>teatis</a:t>
            </a:r>
            <a:r>
              <a:rPr lang="en-GB" dirty="0"/>
              <a:t> </a:t>
            </a:r>
            <a:r>
              <a:rPr lang="en-GB" dirty="0" err="1"/>
              <a:t>nn</a:t>
            </a:r>
            <a:r>
              <a:rPr lang="en-GB" dirty="0"/>
              <a:t> </a:t>
            </a:r>
            <a:r>
              <a:rPr lang="en-GB" i="1" dirty="0"/>
              <a:t>claim </a:t>
            </a:r>
            <a:r>
              <a:rPr lang="en-GB" i="1" dirty="0" err="1"/>
              <a:t>agency’te</a:t>
            </a:r>
            <a:r>
              <a:rPr lang="en-GB" i="1" dirty="0"/>
              <a:t> </a:t>
            </a:r>
            <a:r>
              <a:rPr lang="en-GB" dirty="0" err="1"/>
              <a:t>kohta</a:t>
            </a:r>
            <a:endParaRPr lang="en-GB" dirty="0"/>
          </a:p>
          <a:p>
            <a:pPr marL="457200" indent="-457200">
              <a:buAutoNum type="arabicParenR"/>
            </a:pPr>
            <a:r>
              <a:rPr lang="en-GB" dirty="0" err="1"/>
              <a:t>Selge</a:t>
            </a:r>
            <a:r>
              <a:rPr lang="en-GB" dirty="0"/>
              <a:t> </a:t>
            </a:r>
            <a:r>
              <a:rPr lang="en-GB" dirty="0" err="1"/>
              <a:t>hinnapoliitika</a:t>
            </a:r>
            <a:endParaRPr lang="en-GB" dirty="0"/>
          </a:p>
          <a:p>
            <a:pPr marL="457200" indent="-457200">
              <a:buAutoNum type="arabicParenR"/>
            </a:pPr>
            <a:r>
              <a:rPr lang="en-GB" dirty="0" err="1"/>
              <a:t>Allkirjastatud</a:t>
            </a:r>
            <a:r>
              <a:rPr lang="en-GB" dirty="0"/>
              <a:t> </a:t>
            </a:r>
            <a:r>
              <a:rPr lang="en-GB" dirty="0" err="1"/>
              <a:t>volikiri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isikut</a:t>
            </a:r>
            <a:r>
              <a:rPr lang="en-GB" dirty="0"/>
              <a:t> </a:t>
            </a:r>
            <a:r>
              <a:rPr lang="en-GB" dirty="0" err="1"/>
              <a:t>tõendav</a:t>
            </a:r>
            <a:r>
              <a:rPr lang="en-GB" dirty="0"/>
              <a:t> </a:t>
            </a:r>
            <a:r>
              <a:rPr lang="en-GB" dirty="0" err="1"/>
              <a:t>dokument</a:t>
            </a:r>
            <a:endParaRPr lang="en-GB" dirty="0"/>
          </a:p>
          <a:p>
            <a:pPr marL="457200" indent="-457200">
              <a:buAutoNum type="arabicParenR"/>
            </a:pPr>
            <a:r>
              <a:rPr lang="en-GB" dirty="0" err="1"/>
              <a:t>Soovimatu</a:t>
            </a:r>
            <a:r>
              <a:rPr lang="en-GB" dirty="0"/>
              <a:t> </a:t>
            </a:r>
            <a:r>
              <a:rPr lang="en-GB" dirty="0" err="1"/>
              <a:t>otseturustus</a:t>
            </a:r>
            <a:r>
              <a:rPr lang="en-GB" dirty="0"/>
              <a:t> on </a:t>
            </a:r>
            <a:r>
              <a:rPr lang="en-GB" dirty="0" err="1"/>
              <a:t>keelatud</a:t>
            </a:r>
            <a:endParaRPr lang="en-GB" dirty="0"/>
          </a:p>
          <a:p>
            <a:pPr marL="457200" indent="-457200">
              <a:buAutoNum type="arabicParenR"/>
            </a:pPr>
            <a:r>
              <a:rPr lang="en-GB" dirty="0" err="1"/>
              <a:t>Igasugune</a:t>
            </a:r>
            <a:r>
              <a:rPr lang="en-GB" dirty="0"/>
              <a:t> </a:t>
            </a:r>
            <a:r>
              <a:rPr lang="en-GB" dirty="0" err="1"/>
              <a:t>andmeedastus</a:t>
            </a:r>
            <a:r>
              <a:rPr lang="en-GB" dirty="0"/>
              <a:t> </a:t>
            </a:r>
            <a:r>
              <a:rPr lang="en-GB" dirty="0" err="1"/>
              <a:t>peab</a:t>
            </a:r>
            <a:r>
              <a:rPr lang="en-GB" dirty="0"/>
              <a:t> </a:t>
            </a:r>
            <a:r>
              <a:rPr lang="en-GB" dirty="0" err="1"/>
              <a:t>saama</a:t>
            </a:r>
            <a:r>
              <a:rPr lang="en-GB" dirty="0"/>
              <a:t> </a:t>
            </a:r>
            <a:r>
              <a:rPr lang="en-GB" dirty="0" err="1"/>
              <a:t>reisija</a:t>
            </a:r>
            <a:r>
              <a:rPr lang="en-GB" dirty="0"/>
              <a:t> </a:t>
            </a:r>
            <a:r>
              <a:rPr lang="en-GB" dirty="0" err="1"/>
              <a:t>nõusoleku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9ECCA-0681-41A0-A485-E7B5609D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96697-8672-48D8-9DE7-F12833D9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83659-9F86-4939-B25A-227E1E94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8800889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F8BA-5288-458C-AFDB-39FDD804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FB8D-A346-456D-A3DF-F8D56B2F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2018 </a:t>
            </a:r>
            <a:r>
              <a:rPr lang="en-GB" dirty="0" err="1"/>
              <a:t>Euroopa</a:t>
            </a:r>
            <a:r>
              <a:rPr lang="en-GB" dirty="0"/>
              <a:t> </a:t>
            </a:r>
            <a:r>
              <a:rPr lang="en-GB" dirty="0" err="1"/>
              <a:t>Kontrollikoja</a:t>
            </a:r>
            <a:r>
              <a:rPr lang="en-GB" dirty="0"/>
              <a:t> </a:t>
            </a:r>
            <a:r>
              <a:rPr lang="en-GB" dirty="0" err="1"/>
              <a:t>raport</a:t>
            </a:r>
            <a:endParaRPr lang="en-GB" dirty="0"/>
          </a:p>
          <a:p>
            <a:r>
              <a:rPr lang="en-GB" dirty="0" err="1"/>
              <a:t>Õiguslik</a:t>
            </a:r>
            <a:r>
              <a:rPr lang="en-GB" dirty="0"/>
              <a:t> </a:t>
            </a:r>
            <a:r>
              <a:rPr lang="en-GB" dirty="0" err="1"/>
              <a:t>raamistik</a:t>
            </a:r>
            <a:r>
              <a:rPr lang="en-GB" dirty="0"/>
              <a:t> </a:t>
            </a:r>
            <a:r>
              <a:rPr lang="en-GB" dirty="0" err="1"/>
              <a:t>hea</a:t>
            </a:r>
            <a:r>
              <a:rPr lang="en-GB" dirty="0"/>
              <a:t>, </a:t>
            </a:r>
            <a:r>
              <a:rPr lang="en-GB" dirty="0" err="1"/>
              <a:t>kuid</a:t>
            </a:r>
            <a:r>
              <a:rPr lang="en-GB" dirty="0"/>
              <a:t> </a:t>
            </a:r>
            <a:r>
              <a:rPr lang="en-GB" dirty="0" err="1"/>
              <a:t>reisijad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saa</a:t>
            </a:r>
            <a:r>
              <a:rPr lang="en-GB" dirty="0"/>
              <a:t> </a:t>
            </a:r>
            <a:r>
              <a:rPr lang="en-GB" dirty="0" err="1"/>
              <a:t>hüvitisi</a:t>
            </a:r>
            <a:endParaRPr lang="en-GB" dirty="0"/>
          </a:p>
          <a:p>
            <a:r>
              <a:rPr lang="en-GB" dirty="0" err="1"/>
              <a:t>Teadmatus</a:t>
            </a:r>
            <a:r>
              <a:rPr lang="en-GB" dirty="0"/>
              <a:t> </a:t>
            </a:r>
            <a:r>
              <a:rPr lang="en-GB" dirty="0" err="1"/>
              <a:t>oma</a:t>
            </a:r>
            <a:r>
              <a:rPr lang="en-GB" dirty="0"/>
              <a:t> </a:t>
            </a:r>
            <a:r>
              <a:rPr lang="en-GB" dirty="0" err="1"/>
              <a:t>õigustest</a:t>
            </a:r>
            <a:r>
              <a:rPr lang="en-GB" dirty="0"/>
              <a:t> </a:t>
            </a:r>
          </a:p>
          <a:p>
            <a:r>
              <a:rPr lang="en-GB" dirty="0" err="1"/>
              <a:t>Probleemid</a:t>
            </a:r>
            <a:r>
              <a:rPr lang="en-GB" dirty="0"/>
              <a:t> </a:t>
            </a:r>
            <a:r>
              <a:rPr lang="en-GB" dirty="0" err="1"/>
              <a:t>nõude</a:t>
            </a:r>
            <a:r>
              <a:rPr lang="en-GB" dirty="0"/>
              <a:t> </a:t>
            </a:r>
            <a:r>
              <a:rPr lang="en-GB" dirty="0" err="1"/>
              <a:t>jõustamisel</a:t>
            </a:r>
            <a:endParaRPr lang="en-GB" dirty="0"/>
          </a:p>
          <a:p>
            <a:r>
              <a:rPr lang="en-GB" dirty="0"/>
              <a:t>Claim </a:t>
            </a:r>
            <a:r>
              <a:rPr lang="en-GB" dirty="0" err="1"/>
              <a:t>agency’d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alternatiivsed</a:t>
            </a:r>
            <a:r>
              <a:rPr lang="en-GB" dirty="0"/>
              <a:t> </a:t>
            </a:r>
            <a:r>
              <a:rPr lang="en-GB" dirty="0" err="1"/>
              <a:t>vaidluste</a:t>
            </a:r>
            <a:r>
              <a:rPr lang="en-GB" dirty="0"/>
              <a:t> </a:t>
            </a:r>
            <a:r>
              <a:rPr lang="en-GB" dirty="0" err="1"/>
              <a:t>lahendamise</a:t>
            </a:r>
            <a:r>
              <a:rPr lang="en-GB" dirty="0"/>
              <a:t> </a:t>
            </a:r>
            <a:r>
              <a:rPr lang="en-GB" dirty="0" err="1"/>
              <a:t>organisatsioonid</a:t>
            </a:r>
            <a:r>
              <a:rPr lang="en-GB" dirty="0"/>
              <a:t> </a:t>
            </a:r>
            <a:r>
              <a:rPr lang="en-GB" dirty="0" err="1"/>
              <a:t>täidavad</a:t>
            </a:r>
            <a:r>
              <a:rPr lang="en-GB" dirty="0"/>
              <a:t> </a:t>
            </a:r>
            <a:r>
              <a:rPr lang="en-GB" dirty="0" err="1"/>
              <a:t>tühimiku</a:t>
            </a:r>
            <a:r>
              <a:rPr lang="en-GB" dirty="0"/>
              <a:t> </a:t>
            </a:r>
            <a:r>
              <a:rPr lang="en-GB" dirty="0" err="1"/>
              <a:t>jõustamisel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119B1-2B91-4F4F-9228-AF890097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6B03B-8DD9-46CF-A81F-1CEC928F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9D55-8D36-4EA4-B827-41C53600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7572961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5468-CE9B-4BF5-B9F8-5159D45D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1F1E7-6A77-4D5F-B27C-AFD39320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College of Europe </a:t>
            </a:r>
            <a:r>
              <a:rPr lang="en-GB" dirty="0" err="1"/>
              <a:t>ülikooli</a:t>
            </a:r>
            <a:r>
              <a:rPr lang="en-GB" dirty="0"/>
              <a:t> </a:t>
            </a:r>
            <a:r>
              <a:rPr lang="en-GB" dirty="0" err="1"/>
              <a:t>uurimus</a:t>
            </a:r>
            <a:r>
              <a:rPr lang="en-GB" dirty="0"/>
              <a:t> 2018</a:t>
            </a:r>
          </a:p>
          <a:p>
            <a:r>
              <a:rPr lang="en-GB" dirty="0" err="1"/>
              <a:t>Regulatsioon</a:t>
            </a:r>
            <a:r>
              <a:rPr lang="en-GB" dirty="0"/>
              <a:t> on </a:t>
            </a:r>
            <a:r>
              <a:rPr lang="en-GB" dirty="0" err="1"/>
              <a:t>tõstnud</a:t>
            </a:r>
            <a:r>
              <a:rPr lang="en-GB" dirty="0"/>
              <a:t> </a:t>
            </a:r>
            <a:r>
              <a:rPr lang="en-GB" dirty="0" err="1"/>
              <a:t>lennufirmade</a:t>
            </a:r>
            <a:r>
              <a:rPr lang="en-GB" dirty="0"/>
              <a:t> </a:t>
            </a:r>
            <a:r>
              <a:rPr lang="en-GB" dirty="0" err="1"/>
              <a:t>usaldusväärsust</a:t>
            </a:r>
            <a:endParaRPr lang="en-GB" dirty="0"/>
          </a:p>
          <a:p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hilinemine</a:t>
            </a:r>
            <a:r>
              <a:rPr lang="en-GB" dirty="0"/>
              <a:t> on </a:t>
            </a:r>
            <a:r>
              <a:rPr lang="en-GB" dirty="0" err="1"/>
              <a:t>vähenenud</a:t>
            </a:r>
            <a:endParaRPr lang="en-GB" dirty="0"/>
          </a:p>
          <a:p>
            <a:r>
              <a:rPr lang="en-GB" dirty="0"/>
              <a:t>Claim </a:t>
            </a:r>
            <a:r>
              <a:rPr lang="en-GB" dirty="0" err="1"/>
              <a:t>agency’d</a:t>
            </a:r>
            <a:r>
              <a:rPr lang="en-GB" dirty="0"/>
              <a:t> on </a:t>
            </a:r>
            <a:r>
              <a:rPr lang="en-GB" dirty="0" err="1"/>
              <a:t>tõstnud</a:t>
            </a:r>
            <a:r>
              <a:rPr lang="en-GB" dirty="0"/>
              <a:t> </a:t>
            </a:r>
            <a:r>
              <a:rPr lang="en-GB" dirty="0" err="1"/>
              <a:t>inimeste</a:t>
            </a:r>
            <a:r>
              <a:rPr lang="en-GB" dirty="0"/>
              <a:t> </a:t>
            </a:r>
            <a:r>
              <a:rPr lang="en-GB" dirty="0" err="1"/>
              <a:t>teadlikkust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</a:t>
            </a:r>
            <a:r>
              <a:rPr lang="en-GB" dirty="0" err="1"/>
              <a:t>distsiplineerinud</a:t>
            </a:r>
            <a:r>
              <a:rPr lang="en-GB" dirty="0"/>
              <a:t> </a:t>
            </a:r>
            <a:r>
              <a:rPr lang="en-GB" dirty="0" err="1"/>
              <a:t>lennufirmasid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9BBA-DC86-4A6A-9E18-458407A8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1884E-1DB3-4229-A6AE-370D5B19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0BA8D-C175-4C85-9D21-3907D177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091097"/>
      </p:ext>
    </p:extLst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608" y="1412776"/>
            <a:ext cx="7779717" cy="4572099"/>
          </a:xfrm>
        </p:spPr>
        <p:txBody>
          <a:bodyPr/>
          <a:lstStyle/>
          <a:p>
            <a:pPr algn="ctr">
              <a:buNone/>
            </a:pPr>
            <a:r>
              <a:rPr lang="et-EE" sz="3200" dirty="0">
                <a:solidFill>
                  <a:schemeClr val="accent2"/>
                </a:solidFill>
              </a:rPr>
              <a:t>Täna</a:t>
            </a:r>
            <a:r>
              <a:rPr lang="en-US" sz="3200" dirty="0">
                <a:solidFill>
                  <a:schemeClr val="accent2"/>
                </a:solidFill>
              </a:rPr>
              <a:t>me</a:t>
            </a:r>
            <a:r>
              <a:rPr lang="et-EE" sz="3200" dirty="0">
                <a:solidFill>
                  <a:schemeClr val="accent2"/>
                </a:solidFill>
              </a:rPr>
              <a:t> kuulamast!</a:t>
            </a:r>
          </a:p>
          <a:p>
            <a:pPr algn="ctr">
              <a:buNone/>
            </a:pPr>
            <a:endParaRPr lang="et-EE" sz="2000" dirty="0"/>
          </a:p>
          <a:p>
            <a:pPr algn="ctr">
              <a:buNone/>
            </a:pPr>
            <a:r>
              <a:rPr lang="en-GB" sz="2000" b="1" dirty="0"/>
              <a:t>Silja Hundt</a:t>
            </a:r>
            <a:endParaRPr lang="et-EE" sz="2000" b="1" dirty="0"/>
          </a:p>
          <a:p>
            <a:pPr algn="ctr">
              <a:buNone/>
            </a:pPr>
            <a:r>
              <a:rPr lang="et-EE" sz="2000" b="1" dirty="0"/>
              <a:t>silja.hundt@hedman.ee</a:t>
            </a:r>
            <a:endParaRPr lang="fi-FI" sz="2000" b="1" dirty="0"/>
          </a:p>
          <a:p>
            <a:pPr algn="ctr">
              <a:buNone/>
            </a:pPr>
            <a:r>
              <a:rPr lang="et-EE" sz="2000" dirty="0"/>
              <a:t>Advokaadibüroo </a:t>
            </a:r>
            <a:r>
              <a:rPr lang="fi-FI" sz="2000" dirty="0"/>
              <a:t>Hedman Partners </a:t>
            </a:r>
          </a:p>
          <a:p>
            <a:pPr algn="ctr">
              <a:buNone/>
            </a:pPr>
            <a:r>
              <a:rPr lang="fi-FI" sz="2000" dirty="0"/>
              <a:t>	</a:t>
            </a:r>
          </a:p>
          <a:p>
            <a:pPr algn="ctr">
              <a:buNone/>
            </a:pPr>
            <a:r>
              <a:rPr lang="et-EE" sz="2000" dirty="0"/>
              <a:t>Rotermanni</a:t>
            </a:r>
            <a:r>
              <a:rPr lang="fi-FI" sz="2000" dirty="0"/>
              <a:t> </a:t>
            </a:r>
            <a:r>
              <a:rPr lang="et-EE" sz="2000" dirty="0"/>
              <a:t>8</a:t>
            </a:r>
            <a:r>
              <a:rPr lang="fi-FI" sz="2000" dirty="0"/>
              <a:t>, 101</a:t>
            </a:r>
            <a:r>
              <a:rPr lang="et-EE" sz="2000" dirty="0"/>
              <a:t>1</a:t>
            </a:r>
            <a:r>
              <a:rPr lang="fi-FI" sz="2000" dirty="0"/>
              <a:t>1 TALLINN </a:t>
            </a:r>
            <a:endParaRPr lang="et-EE" sz="2000" dirty="0"/>
          </a:p>
          <a:p>
            <a:pPr algn="ctr">
              <a:buNone/>
            </a:pPr>
            <a:r>
              <a:rPr lang="fi-FI" sz="2000" dirty="0"/>
              <a:t>tel +372 6 </a:t>
            </a:r>
            <a:r>
              <a:rPr lang="et-EE" sz="2000" dirty="0"/>
              <a:t>645 250</a:t>
            </a:r>
          </a:p>
          <a:p>
            <a:pPr algn="ctr">
              <a:buNone/>
            </a:pPr>
            <a:r>
              <a:rPr lang="et-EE" sz="2000" dirty="0">
                <a:solidFill>
                  <a:schemeClr val="accent2"/>
                </a:solidFill>
              </a:rPr>
              <a:t>info@hedman.ee</a:t>
            </a:r>
          </a:p>
          <a:p>
            <a:pPr algn="ctr">
              <a:buNone/>
            </a:pPr>
            <a:r>
              <a:rPr lang="et-EE" sz="2000" dirty="0">
                <a:solidFill>
                  <a:schemeClr val="accent2"/>
                </a:solidFill>
              </a:rPr>
              <a:t>www.hedman.ee</a:t>
            </a:r>
          </a:p>
          <a:p>
            <a:pPr algn="ctr">
              <a:buNone/>
            </a:pPr>
            <a:endParaRPr lang="et-EE" sz="2000" dirty="0">
              <a:hlinkClick r:id="rId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0F871-E110-4BF8-8938-F74BA7774565}" type="datetime1">
              <a:rPr lang="et-EE" smtClean="0">
                <a:latin typeface="+mn-lt"/>
              </a:rPr>
              <a:pPr>
                <a:defRPr/>
              </a:pPr>
              <a:t>24.05.2019</a:t>
            </a:fld>
            <a:endParaRPr lang="sv-SE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>
                <a:latin typeface="+mn-lt"/>
              </a:rPr>
              <a:t>Advokaadibüroo Hedman Partners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19</a:t>
            </a:fld>
            <a:endParaRPr lang="sv-SE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6" y="504825"/>
            <a:ext cx="8477250" cy="1011238"/>
          </a:xfrm>
        </p:spPr>
        <p:txBody>
          <a:bodyPr/>
          <a:lstStyle/>
          <a:p>
            <a:r>
              <a:rPr lang="en-GB" dirty="0" err="1"/>
              <a:t>Määrus</a:t>
            </a:r>
            <a:r>
              <a:rPr lang="en-GB" dirty="0"/>
              <a:t> 261/2004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5" y="1849951"/>
            <a:ext cx="8532813" cy="4140200"/>
          </a:xfrm>
        </p:spPr>
        <p:txBody>
          <a:bodyPr/>
          <a:lstStyle/>
          <a:p>
            <a:r>
              <a:rPr lang="et-EE" dirty="0"/>
              <a:t>Tarbijakaitse </a:t>
            </a:r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üks</a:t>
            </a:r>
            <a:r>
              <a:rPr lang="et-EE" dirty="0"/>
              <a:t> EL aluspõhimõtteid</a:t>
            </a:r>
            <a:r>
              <a:rPr lang="en-GB" dirty="0"/>
              <a:t> &gt; </a:t>
            </a:r>
            <a:r>
              <a:rPr lang="en-GB" dirty="0" err="1"/>
              <a:t>tuleneb</a:t>
            </a:r>
            <a:r>
              <a:rPr lang="en-GB" dirty="0"/>
              <a:t> ELTL-</a:t>
            </a:r>
            <a:r>
              <a:rPr lang="en-GB" dirty="0" err="1"/>
              <a:t>st</a:t>
            </a:r>
            <a:endParaRPr lang="et-EE" dirty="0"/>
          </a:p>
          <a:p>
            <a:r>
              <a:rPr lang="en-GB" dirty="0" err="1"/>
              <a:t>Kehtinud</a:t>
            </a:r>
            <a:r>
              <a:rPr lang="en-GB" dirty="0"/>
              <a:t> juba 15 </a:t>
            </a:r>
            <a:r>
              <a:rPr lang="en-GB" dirty="0" err="1"/>
              <a:t>aastat</a:t>
            </a:r>
            <a:endParaRPr lang="en-GB" dirty="0"/>
          </a:p>
          <a:p>
            <a:r>
              <a:rPr lang="en-GB" dirty="0" err="1"/>
              <a:t>Eesmärk</a:t>
            </a:r>
            <a:r>
              <a:rPr lang="en-GB" dirty="0"/>
              <a:t> </a:t>
            </a:r>
            <a:r>
              <a:rPr lang="en-GB" dirty="0" err="1"/>
              <a:t>kaitsta</a:t>
            </a:r>
            <a:r>
              <a:rPr lang="en-GB" dirty="0"/>
              <a:t> </a:t>
            </a:r>
            <a:r>
              <a:rPr lang="en-GB" dirty="0" err="1"/>
              <a:t>reisijaid</a:t>
            </a:r>
            <a:r>
              <a:rPr lang="en-GB" dirty="0"/>
              <a:t>, </a:t>
            </a:r>
            <a:r>
              <a:rPr lang="en-GB" dirty="0" err="1"/>
              <a:t>tõsta</a:t>
            </a:r>
            <a:r>
              <a:rPr lang="en-GB" dirty="0"/>
              <a:t> </a:t>
            </a:r>
            <a:r>
              <a:rPr lang="en-GB" dirty="0" err="1"/>
              <a:t>nende</a:t>
            </a:r>
            <a:r>
              <a:rPr lang="en-GB" dirty="0"/>
              <a:t> </a:t>
            </a:r>
            <a:r>
              <a:rPr lang="en-GB" dirty="0" err="1"/>
              <a:t>usaldust</a:t>
            </a:r>
            <a:r>
              <a:rPr lang="en-GB" dirty="0"/>
              <a:t> </a:t>
            </a:r>
            <a:r>
              <a:rPr lang="en-GB" dirty="0" err="1"/>
              <a:t>ning</a:t>
            </a:r>
            <a:r>
              <a:rPr lang="en-GB" dirty="0"/>
              <a:t> </a:t>
            </a:r>
            <a:r>
              <a:rPr lang="en-GB" dirty="0" err="1"/>
              <a:t>lihtsustada</a:t>
            </a:r>
            <a:r>
              <a:rPr lang="en-GB" dirty="0"/>
              <a:t> </a:t>
            </a:r>
            <a:r>
              <a:rPr lang="en-GB" dirty="0" err="1"/>
              <a:t>oma</a:t>
            </a:r>
            <a:r>
              <a:rPr lang="en-GB" dirty="0"/>
              <a:t> </a:t>
            </a:r>
            <a:r>
              <a:rPr lang="en-GB" dirty="0" err="1"/>
              <a:t>õiguste</a:t>
            </a:r>
            <a:r>
              <a:rPr lang="en-GB" dirty="0"/>
              <a:t> </a:t>
            </a:r>
            <a:r>
              <a:rPr lang="en-GB" dirty="0" err="1"/>
              <a:t>kaitsmist</a:t>
            </a:r>
            <a:endParaRPr lang="en-GB" dirty="0"/>
          </a:p>
          <a:p>
            <a:r>
              <a:rPr lang="en-GB" dirty="0" err="1"/>
              <a:t>Lennureisija</a:t>
            </a:r>
            <a:r>
              <a:rPr lang="en-GB" dirty="0"/>
              <a:t> on </a:t>
            </a:r>
            <a:r>
              <a:rPr lang="en-GB" dirty="0" err="1"/>
              <a:t>nõrgem</a:t>
            </a:r>
            <a:r>
              <a:rPr lang="en-GB" dirty="0"/>
              <a:t> </a:t>
            </a:r>
            <a:r>
              <a:rPr lang="en-GB" dirty="0" err="1"/>
              <a:t>lüli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>
                <a:latin typeface="+mn-lt"/>
              </a:rPr>
              <a:pPr>
                <a:defRPr/>
              </a:pPr>
              <a:t>24.05.2019</a:t>
            </a:fld>
            <a:endParaRPr lang="sv-SE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>
                <a:latin typeface="+mn-lt"/>
              </a:rPr>
              <a:t>Advokaadibüroo Hedman Partners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9F5A-96AA-4FC0-9271-9228811FA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Kehtivusala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7173-E967-41E9-BCB3-DB97E6843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</a:t>
            </a:r>
            <a:r>
              <a:rPr lang="et-EE" dirty="0"/>
              <a:t>L</a:t>
            </a:r>
            <a:r>
              <a:rPr lang="fi-FI" dirty="0"/>
              <a:t> </a:t>
            </a:r>
            <a:r>
              <a:rPr lang="fi-FI" dirty="0" err="1"/>
              <a:t>sis</a:t>
            </a:r>
            <a:r>
              <a:rPr lang="et-EE" dirty="0" err="1"/>
              <a:t>esed</a:t>
            </a:r>
            <a:r>
              <a:rPr lang="et-EE" dirty="0"/>
              <a:t> lennud</a:t>
            </a:r>
            <a:endParaRPr lang="fi-FI" dirty="0"/>
          </a:p>
          <a:p>
            <a:r>
              <a:rPr lang="fi-FI" dirty="0" err="1"/>
              <a:t>Euroopa</a:t>
            </a:r>
            <a:r>
              <a:rPr lang="fi-FI" dirty="0"/>
              <a:t> </a:t>
            </a:r>
            <a:r>
              <a:rPr lang="fi-FI" dirty="0" err="1"/>
              <a:t>lennujaamast</a:t>
            </a:r>
            <a:r>
              <a:rPr lang="fi-FI" dirty="0"/>
              <a:t> </a:t>
            </a:r>
            <a:r>
              <a:rPr lang="fi-FI" dirty="0" err="1"/>
              <a:t>lahkunud</a:t>
            </a:r>
            <a:r>
              <a:rPr lang="et-EE" dirty="0"/>
              <a:t> lennud</a:t>
            </a:r>
            <a:endParaRPr lang="fi-FI" dirty="0"/>
          </a:p>
          <a:p>
            <a:r>
              <a:rPr lang="et-EE" dirty="0"/>
              <a:t>EL-i</a:t>
            </a:r>
            <a:r>
              <a:rPr lang="fi-FI" dirty="0"/>
              <a:t> </a:t>
            </a:r>
            <a:r>
              <a:rPr lang="fi-FI" dirty="0" err="1"/>
              <a:t>saabuva</a:t>
            </a:r>
            <a:r>
              <a:rPr lang="et-EE" dirty="0"/>
              <a:t>d</a:t>
            </a:r>
            <a:r>
              <a:rPr lang="fi-FI" dirty="0"/>
              <a:t> </a:t>
            </a:r>
            <a:r>
              <a:rPr lang="fi-FI" dirty="0" err="1"/>
              <a:t>len</a:t>
            </a:r>
            <a:r>
              <a:rPr lang="et-EE" dirty="0" err="1"/>
              <a:t>nud</a:t>
            </a:r>
            <a:r>
              <a:rPr lang="fi-FI" dirty="0"/>
              <a:t> </a:t>
            </a:r>
            <a:r>
              <a:rPr lang="fi-FI" dirty="0" err="1"/>
              <a:t>kui</a:t>
            </a:r>
            <a:r>
              <a:rPr lang="fi-FI" dirty="0"/>
              <a:t> </a:t>
            </a:r>
            <a:r>
              <a:rPr lang="fi-FI" dirty="0" err="1"/>
              <a:t>lennu</a:t>
            </a:r>
            <a:r>
              <a:rPr lang="fi-FI" dirty="0"/>
              <a:t> </a:t>
            </a:r>
            <a:r>
              <a:rPr lang="fi-FI" dirty="0" err="1"/>
              <a:t>opereerija</a:t>
            </a:r>
            <a:r>
              <a:rPr lang="fi-FI" dirty="0"/>
              <a:t> on </a:t>
            </a:r>
            <a:r>
              <a:rPr lang="fi-FI" dirty="0" err="1"/>
              <a:t>Euroopa</a:t>
            </a:r>
            <a:r>
              <a:rPr lang="fi-FI" dirty="0"/>
              <a:t> </a:t>
            </a:r>
            <a:r>
              <a:rPr lang="fi-FI" dirty="0" err="1"/>
              <a:t>ettevõte</a:t>
            </a:r>
            <a:endParaRPr lang="fi-FI" dirty="0"/>
          </a:p>
          <a:p>
            <a:endParaRPr lang="fi-FI" dirty="0"/>
          </a:p>
          <a:p>
            <a:r>
              <a:rPr lang="fi-FI" dirty="0" err="1"/>
              <a:t>reisijal</a:t>
            </a:r>
            <a:r>
              <a:rPr lang="fi-FI" dirty="0"/>
              <a:t> on </a:t>
            </a:r>
            <a:r>
              <a:rPr lang="fi-FI" dirty="0" err="1"/>
              <a:t>kinnitatud</a:t>
            </a:r>
            <a:r>
              <a:rPr lang="fi-FI" dirty="0"/>
              <a:t> </a:t>
            </a:r>
            <a:r>
              <a:rPr lang="fi-FI" dirty="0" err="1"/>
              <a:t>broneering</a:t>
            </a:r>
            <a:r>
              <a:rPr lang="fi-FI" dirty="0"/>
              <a:t> </a:t>
            </a:r>
            <a:r>
              <a:rPr lang="fi-FI" dirty="0" err="1"/>
              <a:t>lennule</a:t>
            </a:r>
            <a:r>
              <a:rPr lang="fi-FI" dirty="0"/>
              <a:t> </a:t>
            </a:r>
            <a:r>
              <a:rPr lang="fi-FI" dirty="0" err="1"/>
              <a:t>ning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ilmub</a:t>
            </a:r>
            <a:r>
              <a:rPr lang="fi-FI" dirty="0"/>
              <a:t> </a:t>
            </a:r>
            <a:r>
              <a:rPr lang="fi-FI" dirty="0" err="1"/>
              <a:t>check-in’i</a:t>
            </a:r>
            <a:r>
              <a:rPr lang="fi-FI" dirty="0"/>
              <a:t> (</a:t>
            </a:r>
            <a:r>
              <a:rPr lang="fi-FI" dirty="0" err="1"/>
              <a:t>välja</a:t>
            </a:r>
            <a:r>
              <a:rPr lang="fi-FI" dirty="0"/>
              <a:t> </a:t>
            </a:r>
            <a:r>
              <a:rPr lang="fi-FI" dirty="0" err="1"/>
              <a:t>arvatud</a:t>
            </a:r>
            <a:r>
              <a:rPr lang="fi-FI" dirty="0"/>
              <a:t> </a:t>
            </a:r>
            <a:r>
              <a:rPr lang="fi-FI" dirty="0" err="1"/>
              <a:t>lennu</a:t>
            </a:r>
            <a:r>
              <a:rPr lang="fi-FI" dirty="0"/>
              <a:t> </a:t>
            </a:r>
            <a:r>
              <a:rPr lang="fi-FI" dirty="0" err="1"/>
              <a:t>tühistamise</a:t>
            </a:r>
            <a:r>
              <a:rPr lang="fi-FI" dirty="0"/>
              <a:t> </a:t>
            </a:r>
            <a:r>
              <a:rPr lang="fi-FI" dirty="0" err="1"/>
              <a:t>korral</a:t>
            </a:r>
            <a:r>
              <a:rPr lang="fi-FI" dirty="0"/>
              <a:t>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44EF9-5819-434A-B919-0BD9733F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9D9C9-EDBB-4B24-850D-E073F438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02D93-DD9B-4A99-BC57-83F5A472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2441604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CF82-216F-4B7F-84DA-54ECCA2F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Lennuettevõtte kohustused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6C8C-445F-4021-91EF-080107A5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teavitada </a:t>
            </a:r>
            <a:r>
              <a:rPr lang="en-GB" dirty="0" err="1"/>
              <a:t>lennureisijat</a:t>
            </a:r>
            <a:r>
              <a:rPr lang="en-GB" dirty="0"/>
              <a:t> </a:t>
            </a:r>
            <a:r>
              <a:rPr lang="en-GB" dirty="0" err="1"/>
              <a:t>määrusest</a:t>
            </a:r>
            <a:r>
              <a:rPr lang="en-GB" dirty="0"/>
              <a:t> </a:t>
            </a:r>
            <a:r>
              <a:rPr lang="en-GB" dirty="0" err="1"/>
              <a:t>tulenevatest</a:t>
            </a:r>
            <a:r>
              <a:rPr lang="et-EE" dirty="0"/>
              <a:t> õigustest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check-</a:t>
            </a:r>
            <a:r>
              <a:rPr lang="en-GB" dirty="0" err="1"/>
              <a:t>in’is</a:t>
            </a:r>
            <a:r>
              <a:rPr lang="en-GB" dirty="0"/>
              <a:t> </a:t>
            </a:r>
            <a:r>
              <a:rPr lang="en-GB" dirty="0" err="1"/>
              <a:t>teavitus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probleemi</a:t>
            </a:r>
            <a:r>
              <a:rPr lang="en-GB" dirty="0"/>
              <a:t> </a:t>
            </a:r>
            <a:r>
              <a:rPr lang="en-GB" dirty="0" err="1"/>
              <a:t>korral</a:t>
            </a:r>
            <a:r>
              <a:rPr lang="en-GB" dirty="0"/>
              <a:t> ka info </a:t>
            </a:r>
            <a:r>
              <a:rPr lang="en-GB" dirty="0" err="1"/>
              <a:t>kirjalikult</a:t>
            </a:r>
            <a:r>
              <a:rPr lang="en-GB" dirty="0"/>
              <a:t> </a:t>
            </a:r>
            <a:r>
              <a:rPr lang="en-GB" dirty="0" err="1"/>
              <a:t>reisijale</a:t>
            </a:r>
            <a:endParaRPr lang="et-EE" dirty="0"/>
          </a:p>
          <a:p>
            <a:r>
              <a:rPr lang="en-GB" dirty="0"/>
              <a:t>p</a:t>
            </a:r>
            <a:r>
              <a:rPr lang="et-EE" dirty="0"/>
              <a:t>akkuda</a:t>
            </a:r>
            <a:r>
              <a:rPr lang="en-GB" dirty="0"/>
              <a:t> </a:t>
            </a:r>
            <a:r>
              <a:rPr lang="en-GB" dirty="0" err="1"/>
              <a:t>hoolitsust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9493F-62BF-49D5-97C3-2F2628E6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5F35-0239-4BB7-B43C-A07851D4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AB888-5FBE-4A82-B9A6-9ECB2319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271524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7A7E-2DCF-4202-A9DC-1413E196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52" y="504825"/>
            <a:ext cx="8283773" cy="1011238"/>
          </a:xfrm>
        </p:spPr>
        <p:txBody>
          <a:bodyPr/>
          <a:lstStyle/>
          <a:p>
            <a:r>
              <a:rPr lang="et-EE" dirty="0"/>
              <a:t>Hoolitsus</a:t>
            </a:r>
            <a:r>
              <a:rPr lang="en-GB" dirty="0"/>
              <a:t> (</a:t>
            </a:r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hilinemine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tühistamine</a:t>
            </a:r>
            <a:r>
              <a:rPr lang="en-GB" dirty="0"/>
              <a:t>)</a:t>
            </a: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C96F5-9F53-4CA9-9914-B5962BC85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552" y="1844675"/>
            <a:ext cx="8283773" cy="4140200"/>
          </a:xfrm>
        </p:spPr>
        <p:txBody>
          <a:bodyPr/>
          <a:lstStyle/>
          <a:p>
            <a:r>
              <a:rPr lang="et-EE" dirty="0"/>
              <a:t>Kui</a:t>
            </a:r>
            <a:r>
              <a:rPr lang="en-GB" dirty="0"/>
              <a:t> </a:t>
            </a:r>
            <a:r>
              <a:rPr lang="et-EE" dirty="0"/>
              <a:t>1500 km lend ja </a:t>
            </a:r>
            <a:r>
              <a:rPr lang="en-GB" dirty="0" err="1"/>
              <a:t>alates</a:t>
            </a:r>
            <a:r>
              <a:rPr lang="en-GB" dirty="0"/>
              <a:t> </a:t>
            </a:r>
            <a:r>
              <a:rPr lang="et-EE" dirty="0"/>
              <a:t>2 h hilinemist </a:t>
            </a:r>
            <a:r>
              <a:rPr lang="et-EE" b="1" dirty="0"/>
              <a:t>või</a:t>
            </a:r>
            <a:r>
              <a:rPr lang="et-EE" dirty="0"/>
              <a:t> 1500-3500 km ja 3h hilinemist </a:t>
            </a:r>
            <a:r>
              <a:rPr lang="et-EE" b="1" dirty="0"/>
              <a:t>või </a:t>
            </a:r>
            <a:r>
              <a:rPr lang="et-EE" dirty="0"/>
              <a:t>3500+ km ja 4 tundi hilinemist - ooteajaga võrreldes piisav söök ja jook ja tasuta kaks telefonikõnet või elektronkirja.</a:t>
            </a:r>
          </a:p>
          <a:p>
            <a:r>
              <a:rPr lang="et-EE" b="1" dirty="0"/>
              <a:t>Üle 5 tunni hilinemine </a:t>
            </a:r>
            <a:r>
              <a:rPr lang="et-EE" dirty="0"/>
              <a:t>- ooteajaga võrreldes piisav söök ja jook, tasuta kaks telefonikõnet või elektronkirja ning kogu piletihinna tagasimaksmine, kui otsustad reisist loobuda.</a:t>
            </a:r>
          </a:p>
          <a:p>
            <a:r>
              <a:rPr lang="et-EE" b="1" dirty="0"/>
              <a:t>Väljalend lükkunud järgmisele päevale </a:t>
            </a:r>
            <a:r>
              <a:rPr lang="et-EE" dirty="0"/>
              <a:t>- ooteajaga võrreldes piisav söök ja jook, tasuta kaks telefonikõnet või elektronkirja, majutus ja transport lennujaama ja majutuskoha vahel, kogu piletihinna tagasimaksmine, kui otsustad reisist loobuda.</a:t>
            </a:r>
          </a:p>
          <a:p>
            <a:endParaRPr lang="et-EE" dirty="0"/>
          </a:p>
          <a:p>
            <a:endParaRPr lang="et-EE" dirty="0"/>
          </a:p>
          <a:p>
            <a:endParaRPr lang="et-EE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4D038-2206-460E-A0C2-46F54F3A1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900F2-1BFD-42DD-B6CA-9BB9DB0F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E3041-7AD8-4993-8A11-4FD7F2C0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189708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A3A75-DD52-44C2-9AA7-9D70F407B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Ülebroneeritud</a:t>
            </a:r>
            <a:r>
              <a:rPr lang="et-EE" dirty="0"/>
              <a:t> lend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794EC-6167-4B1B-AC3D-E987E5223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Kutsutakse vabatahtlikke</a:t>
            </a:r>
            <a:endParaRPr lang="en-GB" dirty="0"/>
          </a:p>
          <a:p>
            <a:r>
              <a:rPr lang="en-GB" dirty="0" err="1"/>
              <a:t>Pakutakse</a:t>
            </a:r>
            <a:r>
              <a:rPr lang="en-GB" dirty="0"/>
              <a:t> kas </a:t>
            </a:r>
            <a:r>
              <a:rPr lang="en-GB" dirty="0" err="1"/>
              <a:t>asendusteekond</a:t>
            </a:r>
            <a:r>
              <a:rPr lang="en-GB" dirty="0"/>
              <a:t> </a:t>
            </a:r>
            <a:r>
              <a:rPr lang="en-GB" dirty="0" err="1"/>
              <a:t>või</a:t>
            </a:r>
            <a:r>
              <a:rPr lang="en-GB" dirty="0"/>
              <a:t> </a:t>
            </a:r>
            <a:r>
              <a:rPr lang="en-GB" dirty="0" err="1"/>
              <a:t>piletihinna</a:t>
            </a:r>
            <a:r>
              <a:rPr lang="en-GB" dirty="0"/>
              <a:t> </a:t>
            </a:r>
            <a:r>
              <a:rPr lang="en-GB" dirty="0" err="1"/>
              <a:t>hüvitamine</a:t>
            </a:r>
            <a:endParaRPr lang="en-GB" dirty="0"/>
          </a:p>
          <a:p>
            <a:r>
              <a:rPr lang="en-GB" dirty="0" err="1"/>
              <a:t>Asendusteekonna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dirty="0" err="1"/>
              <a:t>õigus</a:t>
            </a:r>
            <a:r>
              <a:rPr lang="en-GB" dirty="0"/>
              <a:t> ka </a:t>
            </a:r>
            <a:r>
              <a:rPr lang="en-GB" dirty="0" err="1"/>
              <a:t>määrusejärgsele</a:t>
            </a:r>
            <a:r>
              <a:rPr lang="en-GB" dirty="0"/>
              <a:t> </a:t>
            </a:r>
            <a:r>
              <a:rPr lang="en-GB" dirty="0" err="1"/>
              <a:t>hüvitisele</a:t>
            </a:r>
            <a:endParaRPr lang="et-EE" dirty="0"/>
          </a:p>
          <a:p>
            <a:r>
              <a:rPr lang="et-EE" dirty="0"/>
              <a:t>Mahajäänud reisijale tuleb pakkuda lisaks sööki, jooki, kommunikatsioonivõimalust ja vajadusel majutust</a:t>
            </a:r>
          </a:p>
          <a:p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21847-AAA2-4ADB-94EB-259F3126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579C-BAFC-44A8-BF95-5F55AB47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5DFA9-70E9-4746-B69C-A24A26B9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732311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970A-545D-4FF4-B2EA-E9153485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Lennuklassi muutmine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619EE-A1D3-4A5F-A6F0-9DCF96652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t-EE" dirty="0"/>
              <a:t>Kõrgemasse klassi paigutamise eest ei tohi küsida lisatasu</a:t>
            </a:r>
          </a:p>
          <a:p>
            <a:pPr marL="0" indent="0" fontAlgn="ctr">
              <a:buNone/>
            </a:pPr>
            <a:endParaRPr lang="et-EE" dirty="0"/>
          </a:p>
          <a:p>
            <a:pPr fontAlgn="ctr"/>
            <a:r>
              <a:rPr lang="et-EE" dirty="0"/>
              <a:t>Madalamasse klassi paigutamise korral tuleb nädala jooksul kompenseerida </a:t>
            </a:r>
          </a:p>
          <a:p>
            <a:pPr fontAlgn="ctr"/>
            <a:r>
              <a:rPr lang="et-EE" dirty="0"/>
              <a:t>30% piletihinnast kui lend kuni 1500 km</a:t>
            </a:r>
          </a:p>
          <a:p>
            <a:pPr fontAlgn="ctr"/>
            <a:r>
              <a:rPr lang="et-EE" dirty="0"/>
              <a:t>50% piletihinnast kui lend 1500-3500 km või EL sisene pikem kui 1500 km lend</a:t>
            </a:r>
          </a:p>
          <a:p>
            <a:pPr fontAlgn="ctr"/>
            <a:r>
              <a:rPr lang="et-EE" dirty="0"/>
              <a:t>75% piletihinnast lennule üle 3500 km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22394-C29A-4450-9DE4-A525741B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35C3-135A-47FE-B4BF-1BD76FD6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5865-1446-478E-B514-E4D681D7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628263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3147-0F79-4640-B433-B68A31B2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Tühistatud lend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20084-9AF0-47E1-8396-A73CCA7E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Pakkuma</a:t>
            </a:r>
            <a:r>
              <a:rPr lang="en-GB" sz="1800" dirty="0"/>
              <a:t> </a:t>
            </a:r>
            <a:r>
              <a:rPr lang="en-GB" sz="1800" dirty="0" err="1"/>
              <a:t>peab</a:t>
            </a:r>
            <a:r>
              <a:rPr lang="en-GB" sz="1800" dirty="0"/>
              <a:t> </a:t>
            </a:r>
          </a:p>
          <a:p>
            <a:pPr>
              <a:buFontTx/>
              <a:buChar char="-"/>
            </a:pPr>
            <a:r>
              <a:rPr lang="en-GB" sz="1800" dirty="0" err="1"/>
              <a:t>piletihinna</a:t>
            </a:r>
            <a:r>
              <a:rPr lang="en-GB" sz="1800" dirty="0"/>
              <a:t> </a:t>
            </a:r>
            <a:r>
              <a:rPr lang="en-GB" sz="1800" dirty="0" err="1"/>
              <a:t>hüvitamist</a:t>
            </a:r>
            <a:r>
              <a:rPr lang="en-GB" sz="1800" dirty="0"/>
              <a:t> </a:t>
            </a:r>
            <a:r>
              <a:rPr lang="en-GB" sz="1800" dirty="0" err="1"/>
              <a:t>või</a:t>
            </a:r>
            <a:r>
              <a:rPr lang="en-GB" sz="1800" dirty="0"/>
              <a:t> </a:t>
            </a:r>
          </a:p>
          <a:p>
            <a:pPr>
              <a:buFontTx/>
              <a:buChar char="-"/>
            </a:pPr>
            <a:r>
              <a:rPr lang="en-GB" sz="1800" dirty="0" err="1"/>
              <a:t>muid</a:t>
            </a:r>
            <a:r>
              <a:rPr lang="en-GB" sz="1800" dirty="0"/>
              <a:t> </a:t>
            </a:r>
            <a:r>
              <a:rPr lang="en-GB" sz="1800" dirty="0" err="1"/>
              <a:t>võimalusi</a:t>
            </a:r>
            <a:r>
              <a:rPr lang="en-GB" sz="1800" dirty="0"/>
              <a:t> </a:t>
            </a:r>
            <a:r>
              <a:rPr lang="en-GB" sz="1800" dirty="0" err="1"/>
              <a:t>reisi</a:t>
            </a:r>
            <a:r>
              <a:rPr lang="en-GB" sz="1800" dirty="0"/>
              <a:t> </a:t>
            </a:r>
            <a:r>
              <a:rPr lang="en-GB" sz="1800" dirty="0" err="1"/>
              <a:t>lõppsihtkohta</a:t>
            </a:r>
            <a:r>
              <a:rPr lang="en-GB" sz="1800" dirty="0"/>
              <a:t> </a:t>
            </a:r>
            <a:r>
              <a:rPr lang="en-GB" sz="1800" dirty="0" err="1"/>
              <a:t>jõudmiseks</a:t>
            </a:r>
            <a:r>
              <a:rPr lang="en-GB" sz="1800" dirty="0"/>
              <a:t> (</a:t>
            </a:r>
            <a:r>
              <a:rPr lang="en-GB" sz="1800" dirty="0" err="1"/>
              <a:t>ehk</a:t>
            </a:r>
            <a:r>
              <a:rPr lang="en-GB" sz="1800" dirty="0"/>
              <a:t> </a:t>
            </a:r>
            <a:r>
              <a:rPr lang="en-GB" sz="1800" dirty="0" err="1"/>
              <a:t>asenduslendu</a:t>
            </a:r>
            <a:r>
              <a:rPr lang="en-GB" sz="1800" dirty="0"/>
              <a:t> </a:t>
            </a:r>
            <a:r>
              <a:rPr lang="en-GB" sz="1800" dirty="0" err="1"/>
              <a:t>või</a:t>
            </a:r>
            <a:r>
              <a:rPr lang="en-GB" sz="1800" dirty="0"/>
              <a:t> – </a:t>
            </a:r>
            <a:r>
              <a:rPr lang="en-GB" sz="1800" dirty="0" err="1"/>
              <a:t>teekonda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Kui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ole </a:t>
            </a:r>
            <a:r>
              <a:rPr lang="en-GB" sz="1800" dirty="0" err="1"/>
              <a:t>tühistamisest</a:t>
            </a:r>
            <a:r>
              <a:rPr lang="en-GB" sz="1800" dirty="0"/>
              <a:t> </a:t>
            </a:r>
            <a:r>
              <a:rPr lang="en-GB" sz="1800" dirty="0" err="1"/>
              <a:t>teavitatud</a:t>
            </a:r>
            <a:r>
              <a:rPr lang="en-GB" sz="1800" dirty="0"/>
              <a:t> </a:t>
            </a:r>
            <a:r>
              <a:rPr lang="en-GB" sz="1800" dirty="0" err="1"/>
              <a:t>vähemalt</a:t>
            </a:r>
            <a:r>
              <a:rPr lang="en-GB" sz="1800" dirty="0"/>
              <a:t> 2 </a:t>
            </a:r>
            <a:r>
              <a:rPr lang="en-GB" sz="1800" dirty="0" err="1"/>
              <a:t>nädalat</a:t>
            </a:r>
            <a:r>
              <a:rPr lang="en-GB" sz="1800" dirty="0"/>
              <a:t> </a:t>
            </a:r>
            <a:r>
              <a:rPr lang="en-GB" sz="1800" dirty="0" err="1"/>
              <a:t>ette</a:t>
            </a:r>
            <a:r>
              <a:rPr lang="en-GB" sz="1800" dirty="0"/>
              <a:t>, </a:t>
            </a:r>
            <a:r>
              <a:rPr lang="en-GB" sz="1800" dirty="0" err="1"/>
              <a:t>siis</a:t>
            </a:r>
            <a:r>
              <a:rPr lang="en-GB" sz="1800" dirty="0"/>
              <a:t> </a:t>
            </a:r>
            <a:r>
              <a:rPr lang="en-GB" sz="1800" dirty="0" err="1"/>
              <a:t>õigus</a:t>
            </a:r>
            <a:r>
              <a:rPr lang="en-GB" sz="1800" dirty="0"/>
              <a:t> </a:t>
            </a:r>
            <a:r>
              <a:rPr lang="en-GB" sz="1800" dirty="0" err="1"/>
              <a:t>hüvitisele</a:t>
            </a:r>
            <a:r>
              <a:rPr lang="en-GB" sz="1800" dirty="0"/>
              <a:t> (</a:t>
            </a:r>
            <a:r>
              <a:rPr lang="en-GB" sz="1800" dirty="0" err="1"/>
              <a:t>olenevalt</a:t>
            </a:r>
            <a:r>
              <a:rPr lang="en-GB" sz="1800" dirty="0"/>
              <a:t> </a:t>
            </a:r>
            <a:r>
              <a:rPr lang="en-GB" sz="1800" dirty="0" err="1"/>
              <a:t>lennu</a:t>
            </a:r>
            <a:r>
              <a:rPr lang="en-GB" sz="1800" dirty="0"/>
              <a:t> </a:t>
            </a:r>
            <a:r>
              <a:rPr lang="en-GB" sz="1800" dirty="0" err="1"/>
              <a:t>pikkusest</a:t>
            </a:r>
            <a:r>
              <a:rPr lang="en-GB" sz="1800" dirty="0"/>
              <a:t> 250, 400 </a:t>
            </a:r>
            <a:r>
              <a:rPr lang="en-GB" sz="1800" dirty="0" err="1"/>
              <a:t>või</a:t>
            </a:r>
            <a:r>
              <a:rPr lang="en-GB" sz="1800" dirty="0"/>
              <a:t> 600 </a:t>
            </a:r>
            <a:r>
              <a:rPr lang="en-GB" sz="1800" dirty="0" err="1"/>
              <a:t>eurot</a:t>
            </a:r>
            <a:r>
              <a:rPr lang="en-GB" sz="1800" dirty="0"/>
              <a:t>)</a:t>
            </a:r>
          </a:p>
          <a:p>
            <a:r>
              <a:rPr lang="en-GB" sz="1800" dirty="0" err="1"/>
              <a:t>Kui</a:t>
            </a:r>
            <a:r>
              <a:rPr lang="en-GB" sz="1800" dirty="0"/>
              <a:t> </a:t>
            </a:r>
            <a:r>
              <a:rPr lang="en-GB" sz="1800" dirty="0" err="1"/>
              <a:t>teavitati</a:t>
            </a:r>
            <a:r>
              <a:rPr lang="en-GB" sz="1800" dirty="0"/>
              <a:t> 7-14 </a:t>
            </a:r>
            <a:r>
              <a:rPr lang="en-GB" sz="1800" dirty="0" err="1"/>
              <a:t>päeva</a:t>
            </a:r>
            <a:r>
              <a:rPr lang="en-GB" sz="1800" dirty="0"/>
              <a:t> </a:t>
            </a:r>
            <a:r>
              <a:rPr lang="en-GB" sz="1800" dirty="0" err="1"/>
              <a:t>ette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asenduslend</a:t>
            </a:r>
            <a:r>
              <a:rPr lang="en-GB" sz="1800" dirty="0"/>
              <a:t> </a:t>
            </a:r>
            <a:r>
              <a:rPr lang="en-GB" sz="1800" dirty="0" err="1"/>
              <a:t>väljub</a:t>
            </a:r>
            <a:r>
              <a:rPr lang="en-GB" sz="1800" dirty="0"/>
              <a:t> </a:t>
            </a:r>
            <a:r>
              <a:rPr lang="en-GB" sz="1800" dirty="0" err="1"/>
              <a:t>mitte</a:t>
            </a:r>
            <a:r>
              <a:rPr lang="en-GB" sz="1800" dirty="0"/>
              <a:t> </a:t>
            </a:r>
            <a:r>
              <a:rPr lang="en-GB" sz="1800" dirty="0" err="1"/>
              <a:t>varem</a:t>
            </a:r>
            <a:r>
              <a:rPr lang="en-GB" sz="1800" dirty="0"/>
              <a:t> </a:t>
            </a:r>
            <a:r>
              <a:rPr lang="en-GB" sz="1800" dirty="0" err="1"/>
              <a:t>kui</a:t>
            </a:r>
            <a:r>
              <a:rPr lang="en-GB" sz="1800" dirty="0"/>
              <a:t> 2 </a:t>
            </a:r>
            <a:r>
              <a:rPr lang="en-GB" sz="1800" dirty="0" err="1"/>
              <a:t>tundi</a:t>
            </a:r>
            <a:r>
              <a:rPr lang="en-GB" sz="1800" dirty="0"/>
              <a:t> </a:t>
            </a:r>
            <a:r>
              <a:rPr lang="en-GB" sz="1800" dirty="0" err="1"/>
              <a:t>enne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jõuab</a:t>
            </a:r>
            <a:r>
              <a:rPr lang="en-GB" sz="1800" dirty="0"/>
              <a:t> </a:t>
            </a:r>
            <a:r>
              <a:rPr lang="en-GB" sz="1800" dirty="0" err="1"/>
              <a:t>kohale</a:t>
            </a:r>
            <a:r>
              <a:rPr lang="en-GB" sz="1800" dirty="0"/>
              <a:t> </a:t>
            </a:r>
            <a:r>
              <a:rPr lang="en-GB" sz="1800" dirty="0" err="1"/>
              <a:t>mitte</a:t>
            </a:r>
            <a:r>
              <a:rPr lang="en-GB" sz="1800" dirty="0"/>
              <a:t> </a:t>
            </a:r>
            <a:r>
              <a:rPr lang="en-GB" sz="1800" dirty="0" err="1"/>
              <a:t>hiljem</a:t>
            </a:r>
            <a:r>
              <a:rPr lang="en-GB" sz="1800" dirty="0"/>
              <a:t> </a:t>
            </a:r>
            <a:r>
              <a:rPr lang="en-GB" sz="1800" dirty="0" err="1"/>
              <a:t>kui</a:t>
            </a:r>
            <a:r>
              <a:rPr lang="en-GB" sz="1800" dirty="0"/>
              <a:t> 4 </a:t>
            </a:r>
            <a:r>
              <a:rPr lang="en-GB" sz="1800" dirty="0" err="1"/>
              <a:t>tundi</a:t>
            </a:r>
            <a:r>
              <a:rPr lang="en-GB" sz="1800" dirty="0"/>
              <a:t> </a:t>
            </a:r>
            <a:r>
              <a:rPr lang="en-GB" sz="1800" dirty="0" err="1"/>
              <a:t>pärast</a:t>
            </a:r>
            <a:r>
              <a:rPr lang="en-GB" sz="1800" dirty="0"/>
              <a:t> </a:t>
            </a:r>
            <a:r>
              <a:rPr lang="en-GB" sz="1800" dirty="0" err="1"/>
              <a:t>kavandatud</a:t>
            </a:r>
            <a:r>
              <a:rPr lang="en-GB" sz="1800" dirty="0"/>
              <a:t> </a:t>
            </a:r>
            <a:r>
              <a:rPr lang="en-GB" sz="1800" dirty="0" err="1"/>
              <a:t>aega</a:t>
            </a:r>
            <a:r>
              <a:rPr lang="en-GB" sz="1800" dirty="0"/>
              <a:t>, </a:t>
            </a:r>
            <a:r>
              <a:rPr lang="en-GB" sz="1800" dirty="0" err="1"/>
              <a:t>siis</a:t>
            </a:r>
            <a:r>
              <a:rPr lang="en-GB" sz="1800" dirty="0"/>
              <a:t> </a:t>
            </a:r>
            <a:r>
              <a:rPr lang="en-GB" sz="1800" dirty="0" err="1"/>
              <a:t>hüvitist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</a:t>
            </a:r>
            <a:r>
              <a:rPr lang="en-GB" sz="1800" dirty="0" err="1"/>
              <a:t>maksta</a:t>
            </a:r>
            <a:endParaRPr lang="en-GB" sz="1800" dirty="0"/>
          </a:p>
          <a:p>
            <a:r>
              <a:rPr lang="en-GB" sz="1800" dirty="0" err="1"/>
              <a:t>Kui</a:t>
            </a:r>
            <a:r>
              <a:rPr lang="en-GB" sz="1800" dirty="0"/>
              <a:t> </a:t>
            </a:r>
            <a:r>
              <a:rPr lang="en-GB" sz="1800" dirty="0" err="1"/>
              <a:t>teavitati</a:t>
            </a:r>
            <a:r>
              <a:rPr lang="en-GB" sz="1800" dirty="0"/>
              <a:t> </a:t>
            </a:r>
            <a:r>
              <a:rPr lang="en-GB" sz="1800" dirty="0" err="1"/>
              <a:t>kuni</a:t>
            </a:r>
            <a:r>
              <a:rPr lang="en-GB" sz="1800" dirty="0"/>
              <a:t> 7 </a:t>
            </a:r>
            <a:r>
              <a:rPr lang="en-GB" sz="1800" dirty="0" err="1"/>
              <a:t>päeva</a:t>
            </a:r>
            <a:r>
              <a:rPr lang="en-GB" sz="1800" dirty="0"/>
              <a:t> </a:t>
            </a:r>
            <a:r>
              <a:rPr lang="en-GB" sz="1800" dirty="0" err="1"/>
              <a:t>ette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asenduslend</a:t>
            </a:r>
            <a:r>
              <a:rPr lang="en-GB" sz="1800" dirty="0"/>
              <a:t> </a:t>
            </a:r>
            <a:r>
              <a:rPr lang="en-GB" sz="1800" dirty="0" err="1"/>
              <a:t>väljub</a:t>
            </a:r>
            <a:r>
              <a:rPr lang="en-GB" sz="1800" dirty="0"/>
              <a:t> </a:t>
            </a:r>
            <a:r>
              <a:rPr lang="en-GB" sz="1800" dirty="0" err="1"/>
              <a:t>mitte</a:t>
            </a:r>
            <a:r>
              <a:rPr lang="en-GB" sz="1800" dirty="0"/>
              <a:t> </a:t>
            </a:r>
            <a:r>
              <a:rPr lang="en-GB" sz="1800" dirty="0" err="1"/>
              <a:t>varem</a:t>
            </a:r>
            <a:r>
              <a:rPr lang="en-GB" sz="1800" dirty="0"/>
              <a:t> </a:t>
            </a:r>
            <a:r>
              <a:rPr lang="en-GB" sz="1800" dirty="0" err="1"/>
              <a:t>kui</a:t>
            </a:r>
            <a:r>
              <a:rPr lang="en-GB" sz="1800" dirty="0"/>
              <a:t> 1 </a:t>
            </a:r>
            <a:r>
              <a:rPr lang="en-GB" sz="1800" dirty="0" err="1"/>
              <a:t>tundi</a:t>
            </a:r>
            <a:r>
              <a:rPr lang="en-GB" sz="1800" dirty="0"/>
              <a:t> </a:t>
            </a:r>
            <a:r>
              <a:rPr lang="en-GB" sz="1800" dirty="0" err="1"/>
              <a:t>enne</a:t>
            </a:r>
            <a:r>
              <a:rPr lang="en-GB" sz="1800" dirty="0"/>
              <a:t> </a:t>
            </a:r>
            <a:r>
              <a:rPr lang="en-GB" sz="1800" dirty="0" err="1"/>
              <a:t>ja</a:t>
            </a:r>
            <a:r>
              <a:rPr lang="en-GB" sz="1800" dirty="0"/>
              <a:t> </a:t>
            </a:r>
            <a:r>
              <a:rPr lang="en-GB" sz="1800" dirty="0" err="1"/>
              <a:t>jõuab</a:t>
            </a:r>
            <a:r>
              <a:rPr lang="en-GB" sz="1800" dirty="0"/>
              <a:t> </a:t>
            </a:r>
            <a:r>
              <a:rPr lang="en-GB" sz="1800" dirty="0" err="1"/>
              <a:t>kohale</a:t>
            </a:r>
            <a:r>
              <a:rPr lang="en-GB" sz="1800" dirty="0"/>
              <a:t> </a:t>
            </a:r>
            <a:r>
              <a:rPr lang="en-GB" sz="1800" dirty="0" err="1"/>
              <a:t>mitte</a:t>
            </a:r>
            <a:r>
              <a:rPr lang="en-GB" sz="1800" dirty="0"/>
              <a:t> </a:t>
            </a:r>
            <a:r>
              <a:rPr lang="en-GB" sz="1800" dirty="0" err="1"/>
              <a:t>hiljem</a:t>
            </a:r>
            <a:r>
              <a:rPr lang="en-GB" sz="1800" dirty="0"/>
              <a:t> </a:t>
            </a:r>
            <a:r>
              <a:rPr lang="en-GB" sz="1800" dirty="0" err="1"/>
              <a:t>kui</a:t>
            </a:r>
            <a:r>
              <a:rPr lang="en-GB" sz="1800" dirty="0"/>
              <a:t> 2 </a:t>
            </a:r>
            <a:r>
              <a:rPr lang="en-GB" sz="1800" dirty="0" err="1"/>
              <a:t>tundi</a:t>
            </a:r>
            <a:r>
              <a:rPr lang="en-GB" sz="1800" dirty="0"/>
              <a:t> </a:t>
            </a:r>
            <a:r>
              <a:rPr lang="en-GB" sz="1800" dirty="0" err="1"/>
              <a:t>pärast</a:t>
            </a:r>
            <a:r>
              <a:rPr lang="en-GB" sz="1800" dirty="0"/>
              <a:t> </a:t>
            </a:r>
            <a:r>
              <a:rPr lang="en-GB" sz="1800" dirty="0" err="1"/>
              <a:t>kavandatud</a:t>
            </a:r>
            <a:r>
              <a:rPr lang="en-GB" sz="1800" dirty="0"/>
              <a:t> </a:t>
            </a:r>
            <a:r>
              <a:rPr lang="en-GB" sz="1800" dirty="0" err="1"/>
              <a:t>aega</a:t>
            </a:r>
            <a:r>
              <a:rPr lang="en-GB" sz="1800" dirty="0"/>
              <a:t>, </a:t>
            </a:r>
            <a:r>
              <a:rPr lang="en-GB" sz="1800" dirty="0" err="1"/>
              <a:t>siis</a:t>
            </a:r>
            <a:r>
              <a:rPr lang="en-GB" sz="1800" dirty="0"/>
              <a:t> </a:t>
            </a:r>
            <a:r>
              <a:rPr lang="en-GB" sz="1800" dirty="0" err="1"/>
              <a:t>hüvitist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</a:t>
            </a:r>
            <a:r>
              <a:rPr lang="en-GB" sz="1800" dirty="0" err="1"/>
              <a:t>maksta</a:t>
            </a:r>
            <a:endParaRPr lang="en-GB" sz="18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625E7-747A-45BF-89D2-ABCCF795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8C05D-B626-44A0-8758-949976E1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A7165-3B11-455B-AA2A-9D38973D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55169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8A39-C2D7-4BF8-88D0-21023764C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Lennu</a:t>
            </a:r>
            <a:r>
              <a:rPr lang="en-GB" dirty="0"/>
              <a:t> </a:t>
            </a:r>
            <a:r>
              <a:rPr lang="en-GB" dirty="0" err="1"/>
              <a:t>hilinemine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954E0-4CEB-4315-B736-B351F162B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Kui</a:t>
            </a:r>
            <a:r>
              <a:rPr lang="en-GB" dirty="0"/>
              <a:t> lend </a:t>
            </a:r>
            <a:r>
              <a:rPr lang="en-GB" dirty="0" err="1"/>
              <a:t>hilineb</a:t>
            </a:r>
            <a:r>
              <a:rPr lang="en-GB" dirty="0"/>
              <a:t> 2h </a:t>
            </a:r>
            <a:r>
              <a:rPr lang="en-GB" dirty="0" err="1"/>
              <a:t>kuni</a:t>
            </a:r>
            <a:r>
              <a:rPr lang="en-GB" dirty="0"/>
              <a:t> 1500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b="1" dirty="0" err="1"/>
              <a:t>või</a:t>
            </a:r>
            <a:r>
              <a:rPr lang="en-GB" dirty="0"/>
              <a:t> 3h 1500-3500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 </a:t>
            </a:r>
            <a:r>
              <a:rPr lang="en-GB" b="1" dirty="0" err="1"/>
              <a:t>või</a:t>
            </a:r>
            <a:r>
              <a:rPr lang="en-GB" dirty="0"/>
              <a:t> 4h 3500+ km </a:t>
            </a:r>
            <a:r>
              <a:rPr lang="en-GB" dirty="0" err="1"/>
              <a:t>lendude</a:t>
            </a:r>
            <a:r>
              <a:rPr lang="en-GB" dirty="0"/>
              <a:t> </a:t>
            </a:r>
            <a:r>
              <a:rPr lang="en-GB" dirty="0" err="1"/>
              <a:t>puhul</a:t>
            </a:r>
            <a:r>
              <a:rPr lang="en-GB" dirty="0"/>
              <a:t>, </a:t>
            </a:r>
            <a:r>
              <a:rPr lang="en-GB" dirty="0" err="1"/>
              <a:t>siis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peab</a:t>
            </a:r>
            <a:r>
              <a:rPr lang="en-GB" dirty="0"/>
              <a:t> </a:t>
            </a:r>
            <a:r>
              <a:rPr lang="en-GB" dirty="0" err="1"/>
              <a:t>lennufirma</a:t>
            </a:r>
            <a:r>
              <a:rPr lang="en-GB" dirty="0"/>
              <a:t> </a:t>
            </a:r>
            <a:r>
              <a:rPr lang="en-GB" dirty="0" err="1"/>
              <a:t>pakkuma</a:t>
            </a:r>
            <a:r>
              <a:rPr lang="en-GB" dirty="0"/>
              <a:t> </a:t>
            </a:r>
            <a:r>
              <a:rPr lang="en-GB" dirty="0" err="1"/>
              <a:t>hoolitsust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kui</a:t>
            </a:r>
            <a:r>
              <a:rPr lang="en-GB" dirty="0"/>
              <a:t> </a:t>
            </a:r>
            <a:r>
              <a:rPr lang="en-GB" dirty="0" err="1"/>
              <a:t>ükskõik</a:t>
            </a:r>
            <a:r>
              <a:rPr lang="en-GB" dirty="0"/>
              <a:t> </a:t>
            </a:r>
            <a:r>
              <a:rPr lang="en-GB" dirty="0" err="1"/>
              <a:t>milline</a:t>
            </a:r>
            <a:r>
              <a:rPr lang="en-GB" dirty="0"/>
              <a:t> lend </a:t>
            </a:r>
            <a:r>
              <a:rPr lang="en-GB" dirty="0" err="1"/>
              <a:t>hilineb</a:t>
            </a:r>
            <a:r>
              <a:rPr lang="en-GB" dirty="0"/>
              <a:t> 5 </a:t>
            </a:r>
            <a:r>
              <a:rPr lang="en-GB" dirty="0" err="1"/>
              <a:t>tundi</a:t>
            </a:r>
            <a:r>
              <a:rPr lang="en-GB" dirty="0"/>
              <a:t>, </a:t>
            </a:r>
            <a:r>
              <a:rPr lang="en-GB" dirty="0" err="1"/>
              <a:t>siis</a:t>
            </a:r>
            <a:r>
              <a:rPr lang="en-GB" dirty="0"/>
              <a:t> </a:t>
            </a:r>
            <a:r>
              <a:rPr lang="en-GB" dirty="0" err="1"/>
              <a:t>tuleb</a:t>
            </a:r>
            <a:r>
              <a:rPr lang="en-GB" dirty="0"/>
              <a:t> </a:t>
            </a:r>
            <a:r>
              <a:rPr lang="en-GB" dirty="0" err="1"/>
              <a:t>pakkuda</a:t>
            </a:r>
            <a:r>
              <a:rPr lang="en-GB" dirty="0"/>
              <a:t> </a:t>
            </a:r>
            <a:r>
              <a:rPr lang="en-GB" dirty="0" err="1"/>
              <a:t>piletihinna</a:t>
            </a:r>
            <a:r>
              <a:rPr lang="en-GB" dirty="0"/>
              <a:t> </a:t>
            </a:r>
            <a:r>
              <a:rPr lang="en-GB" dirty="0" err="1"/>
              <a:t>tagasimaksmist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E982C-8C5A-48A2-827B-E98C6082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792CCC-5917-46C3-81CB-751EB629097F}" type="datetime1">
              <a:rPr lang="et-EE" smtClean="0"/>
              <a:pPr>
                <a:defRPr/>
              </a:pPr>
              <a:t>24.05.2019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BBF14-BD66-4AE1-A1CA-2305EE15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Advokaadibüroo Hedman Partners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9C014-6C40-4FAD-9226-888C7C08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99EF-8F4B-46CE-B281-075B7682F3F9}" type="slidenum">
              <a:rPr lang="sv-SE" smtClean="0"/>
              <a:pPr>
                <a:defRPr/>
              </a:pPr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59241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1_HP_presentation02">
  <a:themeElements>
    <a:clrScheme name="Custom 19">
      <a:dk1>
        <a:srgbClr val="000000"/>
      </a:dk1>
      <a:lt1>
        <a:srgbClr val="FFFFFF"/>
      </a:lt1>
      <a:dk2>
        <a:srgbClr val="87887E"/>
      </a:dk2>
      <a:lt2>
        <a:srgbClr val="FFFFFF"/>
      </a:lt2>
      <a:accent1>
        <a:srgbClr val="87887E"/>
      </a:accent1>
      <a:accent2>
        <a:srgbClr val="96172E"/>
      </a:accent2>
      <a:accent3>
        <a:srgbClr val="2D2E26"/>
      </a:accent3>
      <a:accent4>
        <a:srgbClr val="6C6F70"/>
      </a:accent4>
      <a:accent5>
        <a:srgbClr val="270652"/>
      </a:accent5>
      <a:accent6>
        <a:srgbClr val="000000"/>
      </a:accent6>
      <a:hlink>
        <a:srgbClr val="270652"/>
      </a:hlink>
      <a:folHlink>
        <a:srgbClr val="2D2E26"/>
      </a:folHlink>
    </a:clrScheme>
    <a:fontScheme name="1_HP_presentation02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HP_presentation02 1">
        <a:dk1>
          <a:srgbClr val="000000"/>
        </a:dk1>
        <a:lt1>
          <a:srgbClr val="FFFFFF"/>
        </a:lt1>
        <a:dk2>
          <a:srgbClr val="747462"/>
        </a:dk2>
        <a:lt2>
          <a:srgbClr val="6C6F70"/>
        </a:lt2>
        <a:accent1>
          <a:srgbClr val="747462"/>
        </a:accent1>
        <a:accent2>
          <a:srgbClr val="96172E"/>
        </a:accent2>
        <a:accent3>
          <a:srgbClr val="FFFFFF"/>
        </a:accent3>
        <a:accent4>
          <a:srgbClr val="000000"/>
        </a:accent4>
        <a:accent5>
          <a:srgbClr val="BCBCB7"/>
        </a:accent5>
        <a:accent6>
          <a:srgbClr val="871429"/>
        </a:accent6>
        <a:hlink>
          <a:srgbClr val="2F2E1D"/>
        </a:hlink>
        <a:folHlink>
          <a:srgbClr val="27065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7186</TotalTime>
  <Words>871</Words>
  <Application>Microsoft Office PowerPoint</Application>
  <PresentationFormat>A4 Paper (210x297 mm)</PresentationFormat>
  <Paragraphs>166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1_HP_presentation02</vt:lpstr>
      <vt:lpstr> </vt:lpstr>
      <vt:lpstr>Määrus 261/2004</vt:lpstr>
      <vt:lpstr>Kehtivusala</vt:lpstr>
      <vt:lpstr>Lennuettevõtte kohustused</vt:lpstr>
      <vt:lpstr>Hoolitsus (lennu hilinemine või tühistamine)</vt:lpstr>
      <vt:lpstr>Ülebroneeritud lend </vt:lpstr>
      <vt:lpstr>Lennuklassi muutmine</vt:lpstr>
      <vt:lpstr>Tühistatud lend </vt:lpstr>
      <vt:lpstr>Lennu hilinemine</vt:lpstr>
      <vt:lpstr>Hüvitis lennu hilinemisel</vt:lpstr>
      <vt:lpstr>PowerPoint Presentation</vt:lpstr>
      <vt:lpstr>Erakorralised asjaolud</vt:lpstr>
      <vt:lpstr>Kohtupraktika</vt:lpstr>
      <vt:lpstr>Hüvitiste maksmine </vt:lpstr>
      <vt:lpstr>Claim agency</vt:lpstr>
      <vt:lpstr>Hoiatus Euroopa Komisjonilt</vt:lpstr>
      <vt:lpstr>PowerPoint Presentation</vt:lpstr>
      <vt:lpstr>PowerPoint Presentation</vt:lpstr>
      <vt:lpstr>PowerPoint Presentation</vt:lpstr>
    </vt:vector>
  </TitlesOfParts>
  <Company>Hedman Partners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Hedman Partners</dc:title>
  <dc:creator>Kerttu Sarapuu</dc:creator>
  <cp:lastModifiedBy>Hedman Partners</cp:lastModifiedBy>
  <cp:revision>585</cp:revision>
  <dcterms:created xsi:type="dcterms:W3CDTF">2011-11-16T18:26:43Z</dcterms:created>
  <dcterms:modified xsi:type="dcterms:W3CDTF">2019-05-24T08:46:27Z</dcterms:modified>
</cp:coreProperties>
</file>