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6" r:id="rId4"/>
    <p:sldId id="267" r:id="rId5"/>
    <p:sldId id="265" r:id="rId6"/>
    <p:sldId id="263" r:id="rId7"/>
    <p:sldId id="258" r:id="rId8"/>
    <p:sldId id="260" r:id="rId9"/>
    <p:sldId id="261" r:id="rId10"/>
    <p:sldId id="262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7" autoAdjust="0"/>
    <p:restoredTop sz="93861" autoAdjust="0"/>
  </p:normalViewPr>
  <p:slideViewPr>
    <p:cSldViewPr snapToGrid="0">
      <p:cViewPr varScale="1">
        <p:scale>
          <a:sx n="62" d="100"/>
          <a:sy n="62" d="100"/>
        </p:scale>
        <p:origin x="31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Pakettreis</a:t>
            </a:r>
            <a:br>
              <a:rPr lang="et-EE" dirty="0" smtClean="0"/>
            </a:br>
            <a:r>
              <a:rPr lang="et-EE" dirty="0" smtClean="0"/>
              <a:t>Kindlustus</a:t>
            </a:r>
            <a:br>
              <a:rPr lang="et-EE" dirty="0" smtClean="0"/>
            </a:br>
            <a:r>
              <a:rPr lang="et-EE" dirty="0" err="1" smtClean="0"/>
              <a:t>Vector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Kevad 2016</a:t>
            </a:r>
          </a:p>
          <a:p>
            <a:r>
              <a:rPr lang="et-EE" dirty="0" smtClean="0"/>
              <a:t>Indrek Teppo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1800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Erandile mittevastav vahendaja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Eraldi </a:t>
            </a:r>
            <a:r>
              <a:rPr lang="et-EE" dirty="0"/>
              <a:t>säte </a:t>
            </a:r>
            <a:r>
              <a:rPr lang="et-EE" dirty="0" err="1"/>
              <a:t>kõrvalvahendajale</a:t>
            </a:r>
            <a:r>
              <a:rPr lang="et-EE" dirty="0"/>
              <a:t>, kes ei täida </a:t>
            </a:r>
            <a:r>
              <a:rPr lang="et-EE" dirty="0" smtClean="0"/>
              <a:t>mõnda eritingimust</a:t>
            </a:r>
            <a:endParaRPr lang="et-EE" dirty="0"/>
          </a:p>
          <a:p>
            <a:r>
              <a:rPr lang="et-EE" dirty="0" smtClean="0"/>
              <a:t>Nt. kui ületatakse aastas 600 € piir, </a:t>
            </a:r>
            <a:r>
              <a:rPr lang="et-EE" dirty="0"/>
              <a:t>kuid  </a:t>
            </a:r>
            <a:r>
              <a:rPr lang="et-EE" dirty="0" smtClean="0"/>
              <a:t>kõrvalavahendaja </a:t>
            </a:r>
            <a:r>
              <a:rPr lang="et-EE" dirty="0"/>
              <a:t>kõik teised tingimused on täidetud, siis </a:t>
            </a:r>
            <a:r>
              <a:rPr lang="et-EE" dirty="0" smtClean="0"/>
              <a:t>kohalduvad </a:t>
            </a:r>
            <a:r>
              <a:rPr lang="et-EE" dirty="0" err="1"/>
              <a:t>kõrvalvahendaja</a:t>
            </a:r>
            <a:r>
              <a:rPr lang="et-EE" dirty="0"/>
              <a:t> nr 2 </a:t>
            </a:r>
            <a:r>
              <a:rPr lang="et-EE" dirty="0" smtClean="0"/>
              <a:t>sätted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1027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INSURANCE COMPANY VECTOR</a:t>
            </a:r>
            <a:br>
              <a:rPr lang="et-EE" dirty="0" smtClean="0"/>
            </a:br>
            <a:r>
              <a:rPr lang="et-EE" dirty="0" smtClean="0"/>
              <a:t>ETFL HUVI?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TAGATISTE SAAMISE </a:t>
            </a:r>
            <a:r>
              <a:rPr lang="et-EE" u="sng" dirty="0" smtClean="0"/>
              <a:t>VAJADUS SUURENEB</a:t>
            </a:r>
          </a:p>
          <a:p>
            <a:r>
              <a:rPr lang="et-EE" dirty="0" smtClean="0"/>
              <a:t>SUURENEB REISIKORRALDAJATE VASTUTUSKINDLUSTUSE VAJADUS</a:t>
            </a:r>
          </a:p>
          <a:p>
            <a:r>
              <a:rPr lang="et-EE" dirty="0" smtClean="0"/>
              <a:t>ROOTSI FINANTSINSPEKTSIOONIS REGISTREERIMISEL</a:t>
            </a:r>
          </a:p>
          <a:p>
            <a:r>
              <a:rPr lang="et-EE" dirty="0" smtClean="0"/>
              <a:t>LISAKAPITALI KAASAMINE MIN 50 000 sek (500 AKTSIAT 100 SEK TK)</a:t>
            </a:r>
          </a:p>
          <a:p>
            <a:r>
              <a:rPr lang="et-EE" dirty="0" smtClean="0"/>
              <a:t>MÄRKIMINE ROOTSLASTE POOLT</a:t>
            </a:r>
          </a:p>
          <a:p>
            <a:r>
              <a:rPr lang="et-EE" dirty="0" smtClean="0"/>
              <a:t>TOOTLUS 5% AL 3 AASTAST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045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PAKETTREIS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Mõistete tõlgendus ebaselge „Pakettreis“ ja „Seotud reisikorraldusteenused (LTA)“ </a:t>
            </a:r>
          </a:p>
          <a:p>
            <a:pPr marL="0" indent="0">
              <a:buNone/>
            </a:pPr>
            <a:r>
              <a:rPr lang="et-EE" dirty="0" smtClean="0"/>
              <a:t>Pakettreis - 	valitud enne kui reisija </a:t>
            </a:r>
            <a:r>
              <a:rPr lang="et-EE" b="1" u="sng" dirty="0" smtClean="0"/>
              <a:t>nõustub maksma</a:t>
            </a:r>
          </a:p>
          <a:p>
            <a:pPr marL="0" indent="0">
              <a:buNone/>
            </a:pPr>
            <a:r>
              <a:rPr lang="et-EE" dirty="0" smtClean="0"/>
              <a:t>LTA - 			iga teenuse </a:t>
            </a:r>
            <a:r>
              <a:rPr lang="et-EE" b="1" u="sng" dirty="0" smtClean="0"/>
              <a:t>eraldi valimine ja maksmine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Juhuslikult ja piiratud ringile korraldatud pakettreisid – sisse/välja?</a:t>
            </a:r>
          </a:p>
          <a:p>
            <a:r>
              <a:rPr lang="et-EE" dirty="0" smtClean="0"/>
              <a:t>Ärireisid raamlepingute alusel välja</a:t>
            </a:r>
          </a:p>
        </p:txBody>
      </p:sp>
    </p:spTree>
    <p:extLst>
      <p:ext uri="{BB962C8B-B14F-4D97-AF65-F5344CB8AC3E}">
        <p14:creationId xmlns:p14="http://schemas.microsoft.com/office/powerpoint/2010/main" val="127836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PAKETTREIS VASTUTUS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REISIKORRALDAJA / VAHENDAJA</a:t>
            </a:r>
          </a:p>
          <a:p>
            <a:r>
              <a:rPr lang="et-EE" dirty="0" smtClean="0"/>
              <a:t>TAGANEMINE SIDEVAHENDI TEEL SÕLMITUD LEPINGUST – KEELATA</a:t>
            </a:r>
          </a:p>
          <a:p>
            <a:r>
              <a:rPr lang="et-EE" dirty="0" smtClean="0"/>
              <a:t>REISI ÄRAJÄÄMINE VÄÄRAMATU JÕU ASJAOLUDEL – TAGASI 100%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321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UUED LENNUREISIJATE ÕIGUSED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VANA 2004 AASTAST</a:t>
            </a:r>
          </a:p>
          <a:p>
            <a:r>
              <a:rPr lang="et-EE" dirty="0" smtClean="0"/>
              <a:t>KOMISJON MENETLEB, ETFL OSALEB ECTAA KAUDU</a:t>
            </a:r>
          </a:p>
          <a:p>
            <a:r>
              <a:rPr lang="et-EE" dirty="0" smtClean="0"/>
              <a:t>SUURES MAHUS KOHTUASJU</a:t>
            </a:r>
          </a:p>
          <a:p>
            <a:r>
              <a:rPr lang="et-EE" dirty="0" smtClean="0"/>
              <a:t>UUS PTD</a:t>
            </a:r>
          </a:p>
          <a:p>
            <a:r>
              <a:rPr lang="et-EE" dirty="0" smtClean="0"/>
              <a:t>TÄPSUSTUSED, TÄIENDUSED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492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KINDLUSTUSE TURUSTAMISE DIREKTIIV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UUED NÕUDED VÕETAKSE ÜLE KINDLUSTUSTEGEVUSE SEADUSSE</a:t>
            </a:r>
          </a:p>
        </p:txBody>
      </p:sp>
    </p:spTree>
    <p:extLst>
      <p:ext uri="{BB962C8B-B14F-4D97-AF65-F5344CB8AC3E}">
        <p14:creationId xmlns:p14="http://schemas.microsoft.com/office/powerpoint/2010/main" val="286832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VIHJEAGENT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EI ASTU SAMME KINDLUSTUSLEPINGU SÕLMIMISEKS VAID ÜKSNES SUUNAB KLIENDI EDASI KINDLUSTUSSE LEPINGUT SÕLMIMA</a:t>
            </a:r>
          </a:p>
          <a:p>
            <a:r>
              <a:rPr lang="et-EE" dirty="0" smtClean="0"/>
              <a:t>REISIKINDLUSTUSE INFOLEHE / KALKULAATORITEENUSE PAKKUJA</a:t>
            </a:r>
          </a:p>
          <a:p>
            <a:r>
              <a:rPr lang="et-EE" dirty="0" smtClean="0"/>
              <a:t>KINDLUSTUSANDJA KODULEHELE SUUNAMINE LINGI KAUDU</a:t>
            </a:r>
          </a:p>
          <a:p>
            <a:r>
              <a:rPr lang="et-EE" dirty="0" smtClean="0"/>
              <a:t>ARUTELUKOHT KUIDAS STAATUS REGULEERIDA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4310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Miinimum, mis lisandub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1. RISTMÜÜGI NÕUETE TÄITMINE (</a:t>
            </a:r>
            <a:r>
              <a:rPr lang="et-EE" dirty="0" err="1" smtClean="0"/>
              <a:t>topeltkindl</a:t>
            </a:r>
            <a:r>
              <a:rPr lang="et-EE" dirty="0" smtClean="0"/>
              <a:t>. vältimine)</a:t>
            </a:r>
          </a:p>
          <a:p>
            <a:pPr marL="0" indent="0">
              <a:buNone/>
            </a:pPr>
            <a:r>
              <a:rPr lang="et-EE" dirty="0" smtClean="0"/>
              <a:t>2. KINDLUSTUSTOOTE TEABEDOKUMENDI ESITAMINE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5522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Miinimum +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Registreerimisnõuded</a:t>
            </a:r>
            <a:endParaRPr lang="et-EE" dirty="0"/>
          </a:p>
          <a:p>
            <a:r>
              <a:rPr lang="et-EE" dirty="0" smtClean="0"/>
              <a:t>Kutseõppe nõuded, professionaalidel 15 tundi</a:t>
            </a:r>
            <a:endParaRPr lang="et-EE" dirty="0"/>
          </a:p>
          <a:p>
            <a:r>
              <a:rPr lang="et-EE" dirty="0"/>
              <a:t>H</a:t>
            </a:r>
            <a:r>
              <a:rPr lang="et-EE" dirty="0" smtClean="0"/>
              <a:t>ea </a:t>
            </a:r>
            <a:r>
              <a:rPr lang="et-EE" dirty="0"/>
              <a:t>maine kindlustuslepingute vahendamise eest vastutaval </a:t>
            </a:r>
            <a:r>
              <a:rPr lang="et-EE" dirty="0" smtClean="0"/>
              <a:t>isikul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4424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Erandile mittevastav </a:t>
            </a:r>
            <a:r>
              <a:rPr lang="et-EE" dirty="0" err="1" smtClean="0"/>
              <a:t>kõrvalvahendaja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Tingimusi mittetäitev </a:t>
            </a:r>
            <a:r>
              <a:rPr lang="et-EE" dirty="0" err="1" smtClean="0"/>
              <a:t>kõrvalvahendaja</a:t>
            </a:r>
            <a:r>
              <a:rPr lang="et-EE" dirty="0" smtClean="0"/>
              <a:t> </a:t>
            </a:r>
            <a:r>
              <a:rPr lang="et-EE" dirty="0" err="1" smtClean="0"/>
              <a:t>KindlTS</a:t>
            </a:r>
            <a:r>
              <a:rPr lang="et-EE" dirty="0" smtClean="0"/>
              <a:t> kohaldub täies ulatuses (professionaalne vahendaja)</a:t>
            </a:r>
          </a:p>
          <a:p>
            <a:r>
              <a:rPr lang="et-EE" dirty="0" smtClean="0"/>
              <a:t>Kindlustusmakse 600 € </a:t>
            </a:r>
            <a:r>
              <a:rPr lang="et-EE" dirty="0" err="1" smtClean="0"/>
              <a:t>pro</a:t>
            </a:r>
            <a:r>
              <a:rPr lang="et-EE" dirty="0" smtClean="0"/>
              <a:t> </a:t>
            </a:r>
            <a:r>
              <a:rPr lang="et-EE" dirty="0" err="1" smtClean="0"/>
              <a:t>rata</a:t>
            </a:r>
            <a:r>
              <a:rPr lang="et-EE" dirty="0" smtClean="0"/>
              <a:t> aastas või 200 € 3 kuud 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(täna </a:t>
            </a:r>
            <a:r>
              <a:rPr lang="fi-FI" dirty="0" smtClean="0"/>
              <a:t>aastane </a:t>
            </a:r>
            <a:r>
              <a:rPr lang="fi-FI" dirty="0"/>
              <a:t>kindlustusmakse ei ületa 500 </a:t>
            </a:r>
            <a:r>
              <a:rPr lang="fi-FI" dirty="0" smtClean="0"/>
              <a:t>eurot</a:t>
            </a:r>
            <a:r>
              <a:rPr lang="et-EE" dirty="0" smtClean="0"/>
              <a:t>)</a:t>
            </a:r>
          </a:p>
          <a:p>
            <a:r>
              <a:rPr lang="et-EE" dirty="0" smtClean="0"/>
              <a:t>Kui palju on ettevõtjaid, kes uue piiri ületavad?</a:t>
            </a:r>
          </a:p>
          <a:p>
            <a:r>
              <a:rPr lang="et-EE" dirty="0" smtClean="0"/>
              <a:t>Muutus hinnakujunemises?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0911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143</TotalTime>
  <Words>254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Pakettreis Kindlustus Vector</vt:lpstr>
      <vt:lpstr>PAKETTREIS</vt:lpstr>
      <vt:lpstr>PAKETTREIS VASTUTUS</vt:lpstr>
      <vt:lpstr>UUED LENNUREISIJATE ÕIGUSED</vt:lpstr>
      <vt:lpstr>KINDLUSTUSE TURUSTAMISE DIREKTIIV</vt:lpstr>
      <vt:lpstr>VIHJEAGENT</vt:lpstr>
      <vt:lpstr>Miinimum, mis lisandub</vt:lpstr>
      <vt:lpstr>Miinimum +</vt:lpstr>
      <vt:lpstr>Erandile mittevastav kõrvalvahendaja</vt:lpstr>
      <vt:lpstr>Erandile mittevastav vahendaja</vt:lpstr>
      <vt:lpstr>INSURANCE COMPANY VECTOR ETFL HUVI?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Pakettreis Kindlustus Hanked</dc:title>
  <dc:creator>Indrek Teppo</dc:creator>
  <cp:lastModifiedBy>Indrek Teppo</cp:lastModifiedBy>
  <cp:revision>16</cp:revision>
  <dcterms:created xsi:type="dcterms:W3CDTF">2016-04-11T10:46:59Z</dcterms:created>
  <dcterms:modified xsi:type="dcterms:W3CDTF">2016-04-14T10:40:30Z</dcterms:modified>
</cp:coreProperties>
</file>