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1" r:id="rId5"/>
    <p:sldId id="262" r:id="rId6"/>
    <p:sldId id="272" r:id="rId7"/>
    <p:sldId id="259" r:id="rId8"/>
    <p:sldId id="264" r:id="rId9"/>
    <p:sldId id="260" r:id="rId10"/>
    <p:sldId id="263" r:id="rId11"/>
    <p:sldId id="265" r:id="rId12"/>
    <p:sldId id="266" r:id="rId13"/>
    <p:sldId id="268" r:id="rId14"/>
    <p:sldId id="273" r:id="rId15"/>
    <p:sldId id="270" r:id="rId16"/>
    <p:sldId id="269" r:id="rId17"/>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ADDDF46-9480-4983-9DFD-5672455480DB}" type="datetimeFigureOut">
              <a:rPr lang="et-EE" smtClean="0"/>
              <a:pPr/>
              <a:t>13.04.2016</a:t>
            </a:fld>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EBB5700-A187-4167-B86F-FC1E5A2A8961}"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EBB5700-A187-4167-B86F-FC1E5A2A8961}"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EBB5700-A187-4167-B86F-FC1E5A2A8961}"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EBB5700-A187-4167-B86F-FC1E5A2A8961}" type="slidenum">
              <a:rPr lang="et-EE" smtClean="0"/>
              <a:pPr/>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2EBB5700-A187-4167-B86F-FC1E5A2A8961}" type="slidenum">
              <a:rPr lang="et-EE" smtClean="0"/>
              <a:pPr/>
              <a:t>‹#›</a:t>
            </a:fld>
            <a:endParaRPr lang="et-E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2EBB5700-A187-4167-B86F-FC1E5A2A8961}" type="slidenum">
              <a:rPr lang="et-EE" smtClean="0"/>
              <a:pPr/>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8" name="Footer Placeholder 7"/>
          <p:cNvSpPr>
            <a:spLocks noGrp="1"/>
          </p:cNvSpPr>
          <p:nvPr>
            <p:ph type="ftr" sz="quarter" idx="11"/>
          </p:nvPr>
        </p:nvSpPr>
        <p:spPr/>
        <p:txBody>
          <a:bodyPr/>
          <a:lstStyle>
            <a:extLst/>
          </a:lstStyle>
          <a:p>
            <a:endParaRPr lang="et-EE"/>
          </a:p>
        </p:txBody>
      </p:sp>
      <p:sp>
        <p:nvSpPr>
          <p:cNvPr id="9" name="Slide Number Placeholder 8"/>
          <p:cNvSpPr>
            <a:spLocks noGrp="1"/>
          </p:cNvSpPr>
          <p:nvPr>
            <p:ph type="sldNum" sz="quarter" idx="12"/>
          </p:nvPr>
        </p:nvSpPr>
        <p:spPr/>
        <p:txBody>
          <a:bodyPr/>
          <a:lstStyle>
            <a:extLst/>
          </a:lstStyle>
          <a:p>
            <a:fld id="{2EBB5700-A187-4167-B86F-FC1E5A2A8961}"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4" name="Footer Placeholder 3"/>
          <p:cNvSpPr>
            <a:spLocks noGrp="1"/>
          </p:cNvSpPr>
          <p:nvPr>
            <p:ph type="ftr" sz="quarter" idx="11"/>
          </p:nvPr>
        </p:nvSpPr>
        <p:spPr/>
        <p:txBody>
          <a:bodyPr/>
          <a:lstStyle>
            <a:extLst/>
          </a:lstStyle>
          <a:p>
            <a:endParaRPr lang="et-EE"/>
          </a:p>
        </p:txBody>
      </p:sp>
      <p:sp>
        <p:nvSpPr>
          <p:cNvPr id="5" name="Slide Number Placeholder 4"/>
          <p:cNvSpPr>
            <a:spLocks noGrp="1"/>
          </p:cNvSpPr>
          <p:nvPr>
            <p:ph type="sldNum" sz="quarter" idx="12"/>
          </p:nvPr>
        </p:nvSpPr>
        <p:spPr/>
        <p:txBody>
          <a:bodyPr/>
          <a:lstStyle>
            <a:extLst/>
          </a:lstStyle>
          <a:p>
            <a:fld id="{2EBB5700-A187-4167-B86F-FC1E5A2A8961}" type="slidenum">
              <a:rPr lang="et-EE" smtClean="0"/>
              <a:pPr/>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DDDF46-9480-4983-9DFD-5672455480DB}" type="datetimeFigureOut">
              <a:rPr lang="et-EE" smtClean="0"/>
              <a:pPr/>
              <a:t>13.04.2016</a:t>
            </a:fld>
            <a:endParaRPr lang="et-EE"/>
          </a:p>
        </p:txBody>
      </p:sp>
      <p:sp>
        <p:nvSpPr>
          <p:cNvPr id="3" name="Footer Placeholder 2"/>
          <p:cNvSpPr>
            <a:spLocks noGrp="1"/>
          </p:cNvSpPr>
          <p:nvPr>
            <p:ph type="ftr" sz="quarter" idx="11"/>
          </p:nvPr>
        </p:nvSpPr>
        <p:spPr/>
        <p:txBody>
          <a:bodyPr/>
          <a:lstStyle>
            <a:extLst/>
          </a:lstStyle>
          <a:p>
            <a:endParaRPr lang="et-EE"/>
          </a:p>
        </p:txBody>
      </p:sp>
      <p:sp>
        <p:nvSpPr>
          <p:cNvPr id="4" name="Slide Number Placeholder 3"/>
          <p:cNvSpPr>
            <a:spLocks noGrp="1"/>
          </p:cNvSpPr>
          <p:nvPr>
            <p:ph type="sldNum" sz="quarter" idx="12"/>
          </p:nvPr>
        </p:nvSpPr>
        <p:spPr/>
        <p:txBody>
          <a:bodyPr/>
          <a:lstStyle>
            <a:extLst/>
          </a:lstStyle>
          <a:p>
            <a:fld id="{2EBB5700-A187-4167-B86F-FC1E5A2A8961}"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ADDDF46-9480-4983-9DFD-5672455480DB}" type="datetimeFigureOut">
              <a:rPr lang="et-EE" smtClean="0"/>
              <a:pPr/>
              <a:t>13.04.2016</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2EBB5700-A187-4167-B86F-FC1E5A2A8961}" type="slidenum">
              <a:rPr lang="et-EE" smtClean="0"/>
              <a:pPr/>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ADDDF46-9480-4983-9DFD-5672455480DB}" type="datetimeFigureOut">
              <a:rPr lang="et-EE" smtClean="0"/>
              <a:pPr/>
              <a:t>13.04.2016</a:t>
            </a:fld>
            <a:endParaRPr lang="et-E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EBB5700-A187-4167-B86F-FC1E5A2A8961}" type="slidenum">
              <a:rPr lang="et-EE" smtClean="0"/>
              <a:pPr/>
              <a:t>‹#›</a:t>
            </a:fld>
            <a:endParaRPr lang="et-E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DDDF46-9480-4983-9DFD-5672455480DB}" type="datetimeFigureOut">
              <a:rPr lang="et-EE" smtClean="0"/>
              <a:pPr/>
              <a:t>13.04.2016</a:t>
            </a:fld>
            <a:endParaRPr lang="et-E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t-E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EBB5700-A187-4167-B86F-FC1E5A2A8961}"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etfl.ee/est/etfl/etfl/eetikareeglid/eesti-turismifirmade-liidu-eetikareeglid/qid:148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ETFL eetikakomisjon</a:t>
            </a:r>
            <a:endParaRPr lang="et-EE" dirty="0"/>
          </a:p>
        </p:txBody>
      </p:sp>
      <p:sp>
        <p:nvSpPr>
          <p:cNvPr id="3" name="Subtitle 2"/>
          <p:cNvSpPr>
            <a:spLocks noGrp="1"/>
          </p:cNvSpPr>
          <p:nvPr>
            <p:ph type="subTitle" idx="1"/>
          </p:nvPr>
        </p:nvSpPr>
        <p:spPr/>
        <p:txBody>
          <a:bodyPr/>
          <a:lstStyle/>
          <a:p>
            <a:r>
              <a:rPr lang="et-EE" dirty="0" smtClean="0"/>
              <a:t>Tegevusaruanne</a:t>
            </a:r>
          </a:p>
          <a:p>
            <a:r>
              <a:rPr lang="et-EE" dirty="0" smtClean="0"/>
              <a:t>ETFL volikogu aprill 2016</a:t>
            </a:r>
            <a:endParaRPr lang="et-E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Airtours vs Reisiekspert</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r>
              <a:rPr lang="et-EE" sz="1800" b="1" dirty="0" smtClean="0"/>
              <a:t>3. Konkureeriva reisibüroo klient sai Reisieksperdilt pakkumise piletiraha varasemaks tagastuseks juhul, kui klient ostab uue pileti Reisieksperdilt.</a:t>
            </a:r>
            <a:endParaRPr lang="et-EE" sz="1800" dirty="0" smtClean="0"/>
          </a:p>
          <a:p>
            <a:pPr algn="l"/>
            <a:r>
              <a:rPr lang="et-EE" sz="1800" i="1" dirty="0" smtClean="0"/>
              <a:t>Eetikakomisjon</a:t>
            </a:r>
            <a:r>
              <a:rPr lang="et-EE" sz="1800" dirty="0" smtClean="0"/>
              <a:t>: Selline tegevus seab OV tagastusprotsessis mitteosaleva reisibüroo ebavõrdsesse seisu ja võimaldab leida uusi kliente, kasutades selleks tagastusprotsessi raames teatavaks saanud konfidentsiaalset infot.</a:t>
            </a:r>
          </a:p>
          <a:p>
            <a:pPr algn="l"/>
            <a:endParaRPr lang="et-EE" sz="600" b="1" dirty="0" smtClean="0"/>
          </a:p>
          <a:p>
            <a:pPr algn="l"/>
            <a:r>
              <a:rPr lang="et-EE" sz="1800" b="1" dirty="0" smtClean="0"/>
              <a:t>4. Reisieksperdi vastuskiri tagastustaotluse esitajatele sisaldas erinevaid viiteid ja linke tagastustaotlusega mitte seotud Reisiekspert’i veebilehtedele.</a:t>
            </a:r>
            <a:endParaRPr lang="et-EE" sz="1800" dirty="0" smtClean="0"/>
          </a:p>
          <a:p>
            <a:pPr algn="l"/>
            <a:r>
              <a:rPr lang="et-EE" sz="1800" i="1" dirty="0" smtClean="0"/>
              <a:t>Eetikakomisjon</a:t>
            </a:r>
            <a:r>
              <a:rPr lang="et-EE" sz="1800" dirty="0" smtClean="0"/>
              <a:t>: Nimetatud lingid viisid Reisieksperdi pakutavatele teenustele, mitte tagastustaotluse esitamisega seotud lehekülgedele. Sellist käitumist saab pidada reklaamitegevuseks, mida Reisiekspert’il ei oleks olnud antud asjaoludel eetiline teha ning mis andis talle eelise tagastusprotsessis mitteosalevate turuosaliste ees.</a:t>
            </a:r>
          </a:p>
          <a:p>
            <a:pPr algn="l"/>
            <a:endParaRPr lang="et-EE" sz="1800" dirty="0" smtClean="0"/>
          </a:p>
          <a:p>
            <a:pPr algn="l"/>
            <a:endParaRPr lang="et-E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Airtours vs Reisiekspert</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r>
              <a:rPr lang="et-EE" sz="1800" b="1" dirty="0" smtClean="0"/>
              <a:t>Rikkumismenetluses selgunud asjaolud</a:t>
            </a:r>
            <a:r>
              <a:rPr lang="et-EE" sz="1800" dirty="0" smtClean="0"/>
              <a:t>:</a:t>
            </a:r>
            <a:endParaRPr lang="et-EE" sz="1800" dirty="0" smtClean="0"/>
          </a:p>
          <a:p>
            <a:pPr algn="l">
              <a:buFontTx/>
              <a:buChar char="-"/>
            </a:pPr>
            <a:r>
              <a:rPr lang="fi-FI" sz="1800" dirty="0" smtClean="0"/>
              <a:t>Reisiekspert</a:t>
            </a:r>
            <a:r>
              <a:rPr lang="et-EE" sz="1800" dirty="0" smtClean="0"/>
              <a:t> ei</a:t>
            </a:r>
            <a:r>
              <a:rPr lang="fi-FI" sz="1800" dirty="0" smtClean="0"/>
              <a:t> teinud vahet</a:t>
            </a:r>
            <a:r>
              <a:rPr lang="et-EE" sz="1800" dirty="0" smtClean="0"/>
              <a:t> MKM ees võetud lepinguliste kohustuste ja reisibüroo müügitegevuse vahel ning </a:t>
            </a:r>
            <a:r>
              <a:rPr lang="fi-FI" sz="1800" dirty="0" smtClean="0"/>
              <a:t>kasuta</a:t>
            </a:r>
            <a:r>
              <a:rPr lang="et-EE" sz="1800" dirty="0" smtClean="0"/>
              <a:t>s</a:t>
            </a:r>
            <a:r>
              <a:rPr lang="fi-FI" sz="1800" dirty="0" smtClean="0"/>
              <a:t> talle teatavaks saanud kliendiandmebaasi enda teenuse pakkumiseks,</a:t>
            </a:r>
            <a:r>
              <a:rPr lang="et-EE" sz="1800" dirty="0" smtClean="0"/>
              <a:t> minnes v</a:t>
            </a:r>
            <a:r>
              <a:rPr lang="fi-FI" sz="1800" dirty="0" smtClean="0"/>
              <a:t>astuollu ER punktidega 3.1. ja 3.3.</a:t>
            </a:r>
            <a:r>
              <a:rPr lang="et-EE" sz="1800" dirty="0" smtClean="0"/>
              <a:t>  </a:t>
            </a:r>
          </a:p>
          <a:p>
            <a:pPr algn="l"/>
            <a:r>
              <a:rPr lang="et-EE" sz="1800" dirty="0" smtClean="0"/>
              <a:t>-Tagastusprotsessis osalevad OV kliendid said Reisikspertilt samasisulisi pakkumisi edasi ka pärast seda, kui vead Reisieksperti tööprotsessis olid ilmnenud </a:t>
            </a:r>
          </a:p>
          <a:p>
            <a:pPr algn="l"/>
            <a:r>
              <a:rPr lang="et-EE" sz="1800" dirty="0" smtClean="0"/>
              <a:t>- </a:t>
            </a:r>
            <a:r>
              <a:rPr lang="fi-FI" sz="1800" dirty="0" smtClean="0"/>
              <a:t>Reisiekspert</a:t>
            </a:r>
            <a:r>
              <a:rPr lang="et-EE" sz="1800" dirty="0" smtClean="0"/>
              <a:t> on esitanud Airtoursile vabanduse</a:t>
            </a:r>
          </a:p>
          <a:p>
            <a:pPr algn="l"/>
            <a:r>
              <a:rPr lang="et-EE" sz="1800" dirty="0" smtClean="0"/>
              <a:t>- Reisieksperdil puuduvad varasemad eetikareeglite rikkumised</a:t>
            </a:r>
            <a:endParaRPr lang="et-EE" sz="1800" b="1" dirty="0" smtClean="0"/>
          </a:p>
          <a:p>
            <a:pPr algn="l"/>
            <a:endParaRPr lang="et-EE" sz="1800" b="1" dirty="0" smtClean="0"/>
          </a:p>
          <a:p>
            <a:pPr algn="l"/>
            <a:r>
              <a:rPr lang="et-EE" sz="1800" b="1" dirty="0" smtClean="0"/>
              <a:t>Otsus</a:t>
            </a:r>
            <a:r>
              <a:rPr lang="et-EE" sz="1800" dirty="0" smtClean="0"/>
              <a:t>: </a:t>
            </a:r>
            <a:r>
              <a:rPr lang="et-EE" sz="1800" dirty="0" smtClean="0"/>
              <a:t>hoiatus</a:t>
            </a:r>
          </a:p>
          <a:p>
            <a:r>
              <a:rPr lang="et-EE" sz="1800" dirty="0" smtClean="0"/>
              <a:t> </a:t>
            </a:r>
          </a:p>
          <a:p>
            <a:pPr algn="l"/>
            <a:endParaRPr lang="et-E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Go Travel vs Wris</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r>
              <a:rPr lang="et-EE" sz="1800" b="1" dirty="0" smtClean="0"/>
              <a:t>Rikkumise kirjeldus</a:t>
            </a:r>
          </a:p>
          <a:p>
            <a:pPr algn="l"/>
            <a:endParaRPr lang="et-EE" sz="1800" b="1" dirty="0" smtClean="0"/>
          </a:p>
          <a:p>
            <a:pPr algn="l"/>
            <a:r>
              <a:rPr lang="fi-FI" sz="1800" b="1" dirty="0" smtClean="0"/>
              <a:t>Konkureeriva reisibüroo klient sai Wrisilt uudiskirja vormis teavituse</a:t>
            </a:r>
            <a:r>
              <a:rPr lang="et-EE" sz="1800" b="1" dirty="0" smtClean="0"/>
              <a:t> pileti tagastuseks vajalike andmete kogumiseks, mis sisaldas enda teenuste reklaami konkureeriva reisibüroo klientidele.</a:t>
            </a:r>
          </a:p>
          <a:p>
            <a:pPr algn="l"/>
            <a:endParaRPr lang="et-EE" sz="1800" dirty="0" smtClean="0"/>
          </a:p>
          <a:p>
            <a:pPr algn="l"/>
            <a:r>
              <a:rPr lang="et-EE" sz="1800" i="1" dirty="0" smtClean="0"/>
              <a:t>Eetikakomisjon</a:t>
            </a:r>
            <a:r>
              <a:rPr lang="et-EE" sz="1800" dirty="0" smtClean="0"/>
              <a:t>:</a:t>
            </a:r>
            <a:r>
              <a:rPr lang="fi-FI" sz="1800" dirty="0" smtClean="0"/>
              <a:t> </a:t>
            </a:r>
            <a:r>
              <a:rPr lang="et-EE" sz="1800" dirty="0" smtClean="0"/>
              <a:t>U</a:t>
            </a:r>
            <a:r>
              <a:rPr lang="fi-FI" sz="1800" dirty="0" smtClean="0"/>
              <a:t>udiskirja kaudu jõudis klient </a:t>
            </a:r>
            <a:r>
              <a:rPr lang="et-EE" sz="1800" dirty="0" smtClean="0"/>
              <a:t>piletite tagastuse teemalisele </a:t>
            </a:r>
            <a:r>
              <a:rPr lang="fi-FI" sz="1800" dirty="0" smtClean="0"/>
              <a:t>veebilehele</a:t>
            </a:r>
            <a:r>
              <a:rPr lang="et-EE" sz="1800" dirty="0" smtClean="0"/>
              <a:t>. Saadud sõnum oli kujundatud WRIS-i kliendi uudiskirja värvides, sõnumi jaluses olid pealkirjad/lingid WRIS-i pakutavatele teenustele. Sellist käitumist saab pidada reklaamitegevuseks, mida Wris’il ei oleks olnud antud asjaoludel eetiline teha ning mis andis talle eelise tagastusprotsessis mitteosalevate turuosaliste ees.</a:t>
            </a:r>
            <a:endParaRPr lang="et-E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Go Travel vs Wris</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r>
              <a:rPr lang="et-EE" sz="1800" b="1" dirty="0" smtClean="0"/>
              <a:t>Rikkumismenetluses selgunud </a:t>
            </a:r>
            <a:r>
              <a:rPr lang="et-EE" sz="1800" b="1" dirty="0" smtClean="0"/>
              <a:t>asjaolud</a:t>
            </a:r>
            <a:r>
              <a:rPr lang="et-EE" sz="1800" dirty="0" smtClean="0"/>
              <a:t>:</a:t>
            </a:r>
            <a:endParaRPr lang="et-EE" sz="1800" dirty="0" smtClean="0"/>
          </a:p>
          <a:p>
            <a:pPr algn="l"/>
            <a:r>
              <a:rPr lang="et-EE" sz="1800" dirty="0" smtClean="0"/>
              <a:t>- k</a:t>
            </a:r>
            <a:r>
              <a:rPr lang="fi-FI" sz="1800" dirty="0" smtClean="0"/>
              <a:t>liendikirja saatmine</a:t>
            </a:r>
            <a:r>
              <a:rPr lang="et-EE" sz="1800" dirty="0" smtClean="0"/>
              <a:t> WRIS uudiskirja põhjal toimus</a:t>
            </a:r>
            <a:r>
              <a:rPr lang="fi-FI" sz="1800" dirty="0" smtClean="0"/>
              <a:t> </a:t>
            </a:r>
            <a:r>
              <a:rPr lang="et-EE" sz="1800" dirty="0" smtClean="0"/>
              <a:t>ühekordselt, </a:t>
            </a:r>
            <a:r>
              <a:rPr lang="fi-FI" sz="1800" dirty="0" smtClean="0"/>
              <a:t>inimliku</a:t>
            </a:r>
            <a:r>
              <a:rPr lang="et-EE" sz="1800" dirty="0" smtClean="0"/>
              <a:t> eksituse tõttu ja ei olnud tahtlik</a:t>
            </a:r>
          </a:p>
          <a:p>
            <a:pPr algn="l"/>
            <a:r>
              <a:rPr lang="et-EE" sz="1800" dirty="0" smtClean="0"/>
              <a:t>- WRIS vabandas ja selgitas olukorda Go Travelile koheselt menetluse aluseks saanud asjaolude ilmnemisel (detsembris 2015</a:t>
            </a:r>
            <a:r>
              <a:rPr lang="et-EE" sz="1800" dirty="0" smtClean="0"/>
              <a:t>) ning ka menetluse käigus</a:t>
            </a:r>
            <a:endParaRPr lang="et-EE" sz="1800" dirty="0" smtClean="0"/>
          </a:p>
          <a:p>
            <a:pPr algn="l"/>
            <a:r>
              <a:rPr lang="et-EE" sz="1800" dirty="0" smtClean="0"/>
              <a:t>- Wris on aktiivselt sekkunud tagastusprotsessi käiku ning taganud Go  Travelile võimaluse piletite tagastuse taotlemiseks kliendi eest</a:t>
            </a:r>
          </a:p>
          <a:p>
            <a:pPr algn="l"/>
            <a:r>
              <a:rPr lang="et-EE" sz="1800" dirty="0" smtClean="0"/>
              <a:t>- WRISil puuduvad varasemad eetikareeglite rikkumised</a:t>
            </a:r>
            <a:endParaRPr lang="et-EE" sz="1800" b="1" dirty="0" smtClean="0"/>
          </a:p>
          <a:p>
            <a:pPr algn="l"/>
            <a:endParaRPr lang="et-EE" sz="1800" b="1" dirty="0" smtClean="0"/>
          </a:p>
          <a:p>
            <a:pPr algn="l"/>
            <a:r>
              <a:rPr lang="et-EE" sz="1800" b="1" dirty="0" smtClean="0"/>
              <a:t>Otsus</a:t>
            </a:r>
            <a:r>
              <a:rPr lang="et-EE" sz="1800" dirty="0" smtClean="0"/>
              <a:t>: lõpetada rikkumismenetlus sanktsiooni määramata</a:t>
            </a:r>
            <a:endParaRPr lang="et-E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Otsuste jõustumine</a:t>
            </a:r>
            <a:endParaRPr lang="et-EE" sz="3200" dirty="0"/>
          </a:p>
        </p:txBody>
      </p:sp>
      <p:sp>
        <p:nvSpPr>
          <p:cNvPr id="3" name="Subtitle 2"/>
          <p:cNvSpPr>
            <a:spLocks noGrp="1"/>
          </p:cNvSpPr>
          <p:nvPr>
            <p:ph type="subTitle" idx="1"/>
          </p:nvPr>
        </p:nvSpPr>
        <p:spPr>
          <a:xfrm>
            <a:off x="467544" y="908720"/>
            <a:ext cx="8676456" cy="3888432"/>
          </a:xfrm>
        </p:spPr>
        <p:txBody>
          <a:bodyPr>
            <a:noAutofit/>
          </a:bodyPr>
          <a:lstStyle/>
          <a:p>
            <a:pPr algn="l">
              <a:buFont typeface="Wingdings" pitchFamily="2" charset="2"/>
              <a:buChar char="Ø"/>
            </a:pPr>
            <a:endParaRPr lang="et-EE" sz="600" dirty="0" smtClean="0"/>
          </a:p>
          <a:p>
            <a:pPr algn="l"/>
            <a:endParaRPr lang="et-EE" sz="1800" dirty="0" smtClean="0"/>
          </a:p>
          <a:p>
            <a:pPr algn="l"/>
            <a:r>
              <a:rPr lang="et-EE" sz="1800" dirty="0" smtClean="0"/>
              <a:t>Eetikakomisjoni </a:t>
            </a:r>
            <a:r>
              <a:rPr lang="et-EE" sz="1800" dirty="0" smtClean="0"/>
              <a:t>otsus jõustub kolmekümne (30) kalendripäeva möödumisel selle avaldamisest. </a:t>
            </a:r>
            <a:endParaRPr lang="et-EE" sz="1800" dirty="0" smtClean="0"/>
          </a:p>
          <a:p>
            <a:pPr algn="l"/>
            <a:endParaRPr lang="et-EE" sz="1800" dirty="0" smtClean="0"/>
          </a:p>
          <a:p>
            <a:pPr algn="l"/>
            <a:r>
              <a:rPr lang="et-EE" sz="1800" dirty="0" smtClean="0"/>
              <a:t>Eetikakomisjoni </a:t>
            </a:r>
            <a:r>
              <a:rPr lang="et-EE" sz="1800" dirty="0" smtClean="0"/>
              <a:t>otsusele võib esitada kaebuse otsuse tegemisele järgnevale esimesele ETFL’i volikogule. </a:t>
            </a:r>
            <a:endParaRPr lang="et-EE" sz="1800" dirty="0" smtClean="0"/>
          </a:p>
          <a:p>
            <a:pPr algn="l"/>
            <a:endParaRPr lang="et-EE" sz="1800" dirty="0" smtClean="0"/>
          </a:p>
          <a:p>
            <a:pPr algn="l"/>
            <a:r>
              <a:rPr lang="et-EE" sz="1800" dirty="0" smtClean="0"/>
              <a:t>Kaebus </a:t>
            </a:r>
            <a:r>
              <a:rPr lang="et-EE" sz="1800" dirty="0" smtClean="0"/>
              <a:t>tuleb esitada ETFL’i </a:t>
            </a:r>
            <a:r>
              <a:rPr lang="et-EE" sz="1800" dirty="0" smtClean="0"/>
              <a:t>juhatusele hiljemalt </a:t>
            </a:r>
            <a:r>
              <a:rPr lang="et-EE" sz="1800" dirty="0" smtClean="0"/>
              <a:t>kolmekümne (30) kalendripäeva jooksul eetikakomisjoni otsuse avaldamisest.</a:t>
            </a:r>
          </a:p>
          <a:p>
            <a:pPr algn="l">
              <a:buFont typeface="Wingdings" pitchFamily="2" charset="2"/>
              <a:buChar char="Ø"/>
            </a:pPr>
            <a:endParaRPr lang="et-EE" sz="1800" dirty="0" smtClean="0"/>
          </a:p>
          <a:p>
            <a:pPr lvl="0" algn="l">
              <a:buFont typeface="Wingdings" pitchFamily="2" charset="2"/>
              <a:buChar char="Ø"/>
            </a:pPr>
            <a:endParaRPr lang="et-EE" sz="1800" dirty="0" smtClean="0"/>
          </a:p>
          <a:p>
            <a:pPr algn="l">
              <a:buFont typeface="Wingdings" pitchFamily="2" charset="2"/>
              <a:buChar char="Ø"/>
            </a:pPr>
            <a:endParaRPr lang="et-EE" sz="1800" dirty="0" smtClean="0"/>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Soovitused edasiseks</a:t>
            </a:r>
            <a:endParaRPr lang="et-EE" sz="3200" dirty="0"/>
          </a:p>
        </p:txBody>
      </p:sp>
      <p:sp>
        <p:nvSpPr>
          <p:cNvPr id="3" name="Subtitle 2"/>
          <p:cNvSpPr>
            <a:spLocks noGrp="1"/>
          </p:cNvSpPr>
          <p:nvPr>
            <p:ph type="subTitle" idx="1"/>
          </p:nvPr>
        </p:nvSpPr>
        <p:spPr>
          <a:xfrm>
            <a:off x="467544" y="908720"/>
            <a:ext cx="8676456" cy="3672408"/>
          </a:xfrm>
        </p:spPr>
        <p:txBody>
          <a:bodyPr>
            <a:noAutofit/>
          </a:bodyPr>
          <a:lstStyle/>
          <a:p>
            <a:pPr algn="l">
              <a:buFont typeface="Wingdings" pitchFamily="2" charset="2"/>
              <a:buChar char="Ø"/>
            </a:pPr>
            <a:endParaRPr lang="et-EE" sz="600" dirty="0" smtClean="0"/>
          </a:p>
          <a:p>
            <a:pPr algn="l">
              <a:buFont typeface="Wingdings" pitchFamily="2" charset="2"/>
              <a:buChar char="Ø"/>
            </a:pPr>
            <a:r>
              <a:rPr lang="et-EE" sz="1800" dirty="0" smtClean="0"/>
              <a:t>  Kasutada erimeelsuste lahendamisel </a:t>
            </a:r>
            <a:r>
              <a:rPr lang="et-EE" sz="1800" b="1" dirty="0" smtClean="0"/>
              <a:t>läbirääkimisi ja kompromisse;</a:t>
            </a:r>
          </a:p>
          <a:p>
            <a:pPr algn="l">
              <a:buFont typeface="Wingdings" pitchFamily="2" charset="2"/>
              <a:buChar char="Ø"/>
            </a:pPr>
            <a:endParaRPr lang="et-EE" sz="1800" b="1" dirty="0" smtClean="0"/>
          </a:p>
          <a:p>
            <a:pPr algn="l">
              <a:buFont typeface="Wingdings" pitchFamily="2" charset="2"/>
              <a:buChar char="Ø"/>
            </a:pPr>
            <a:r>
              <a:rPr lang="et-EE" sz="1800" dirty="0" smtClean="0"/>
              <a:t>  Järgida </a:t>
            </a:r>
            <a:r>
              <a:rPr lang="et-EE" sz="1800" b="1" dirty="0" smtClean="0"/>
              <a:t>mõistlikkuse</a:t>
            </a:r>
            <a:r>
              <a:rPr lang="et-EE" sz="1800" dirty="0" smtClean="0"/>
              <a:t>, </a:t>
            </a:r>
            <a:r>
              <a:rPr lang="et-EE" sz="1800" b="1" dirty="0" smtClean="0"/>
              <a:t>korrektsuse</a:t>
            </a:r>
            <a:r>
              <a:rPr lang="et-EE" sz="1800" dirty="0" smtClean="0"/>
              <a:t>, </a:t>
            </a:r>
            <a:r>
              <a:rPr lang="et-EE" sz="1800" b="1" dirty="0" smtClean="0"/>
              <a:t>aususe </a:t>
            </a:r>
            <a:r>
              <a:rPr lang="et-EE" sz="1800" dirty="0" smtClean="0"/>
              <a:t>ja </a:t>
            </a:r>
            <a:r>
              <a:rPr lang="et-EE" sz="1800" b="1" dirty="0" smtClean="0"/>
              <a:t>vastastikuse lugupidamise </a:t>
            </a:r>
            <a:r>
              <a:rPr lang="et-EE" sz="1800" dirty="0" smtClean="0"/>
              <a:t>printsiipi;</a:t>
            </a:r>
          </a:p>
          <a:p>
            <a:pPr algn="l">
              <a:buFont typeface="Wingdings" pitchFamily="2" charset="2"/>
              <a:buChar char="Ø"/>
            </a:pPr>
            <a:endParaRPr lang="et-EE" sz="1800" dirty="0" smtClean="0"/>
          </a:p>
          <a:p>
            <a:pPr algn="l">
              <a:buFont typeface="Wingdings" pitchFamily="2" charset="2"/>
              <a:buChar char="Ø"/>
            </a:pPr>
            <a:r>
              <a:rPr lang="et-EE" sz="1800" dirty="0" smtClean="0"/>
              <a:t>  Lahendada kõik olukorrad </a:t>
            </a:r>
            <a:r>
              <a:rPr lang="et-EE" sz="1800" b="1" dirty="0" smtClean="0"/>
              <a:t>ETFL siseselt</a:t>
            </a:r>
          </a:p>
          <a:p>
            <a:pPr algn="l">
              <a:buFont typeface="Wingdings" pitchFamily="2" charset="2"/>
              <a:buChar char="Ø"/>
            </a:pPr>
            <a:endParaRPr lang="et-EE" sz="1800" dirty="0" smtClean="0"/>
          </a:p>
          <a:p>
            <a:pPr lvl="0" algn="l">
              <a:buFont typeface="Wingdings" pitchFamily="2" charset="2"/>
              <a:buChar char="Ø"/>
            </a:pPr>
            <a:endParaRPr lang="et-EE" sz="1800" dirty="0" smtClean="0"/>
          </a:p>
          <a:p>
            <a:pPr algn="l">
              <a:buFont typeface="Wingdings" pitchFamily="2" charset="2"/>
              <a:buChar char="Ø"/>
            </a:pPr>
            <a:endParaRPr lang="et-EE" sz="1800" dirty="0" smtClean="0"/>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t-EE" dirty="0" smtClean="0"/>
              <a:t>Täname</a:t>
            </a:r>
            <a:endParaRPr lang="et-E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64488" cy="1008112"/>
          </a:xfrm>
        </p:spPr>
        <p:txBody>
          <a:bodyPr>
            <a:normAutofit/>
          </a:bodyPr>
          <a:lstStyle/>
          <a:p>
            <a:pPr algn="ctr"/>
            <a:r>
              <a:rPr lang="et-EE" sz="3200" dirty="0" smtClean="0"/>
              <a:t>ETFL eetikakomisjoni koosseis</a:t>
            </a:r>
            <a:endParaRPr lang="et-EE" sz="3200" dirty="0"/>
          </a:p>
        </p:txBody>
      </p:sp>
      <p:sp>
        <p:nvSpPr>
          <p:cNvPr id="3" name="Subtitle 2"/>
          <p:cNvSpPr>
            <a:spLocks noGrp="1"/>
          </p:cNvSpPr>
          <p:nvPr>
            <p:ph type="subTitle" idx="1"/>
          </p:nvPr>
        </p:nvSpPr>
        <p:spPr>
          <a:xfrm>
            <a:off x="539552" y="1556792"/>
            <a:ext cx="7992888" cy="3456384"/>
          </a:xfrm>
        </p:spPr>
        <p:txBody>
          <a:bodyPr>
            <a:normAutofit/>
          </a:bodyPr>
          <a:lstStyle/>
          <a:p>
            <a:pPr algn="l"/>
            <a:endParaRPr lang="et-EE" sz="1800" dirty="0" smtClean="0"/>
          </a:p>
          <a:p>
            <a:pPr algn="l"/>
            <a:r>
              <a:rPr lang="et-EE" sz="1800" dirty="0" smtClean="0"/>
              <a:t>komisjoni liikmed	Merike Hallik</a:t>
            </a:r>
          </a:p>
          <a:p>
            <a:pPr algn="l"/>
            <a:r>
              <a:rPr lang="et-EE" sz="1800" dirty="0" smtClean="0"/>
              <a:t>			Katrin Virkus Sule</a:t>
            </a:r>
          </a:p>
          <a:p>
            <a:pPr algn="l"/>
            <a:r>
              <a:rPr lang="et-EE" sz="1800" dirty="0" smtClean="0"/>
              <a:t>			Margus Parve </a:t>
            </a:r>
          </a:p>
          <a:p>
            <a:pPr algn="l"/>
            <a:r>
              <a:rPr lang="et-EE" sz="1800" dirty="0" smtClean="0"/>
              <a:t>			Enn Vilgo</a:t>
            </a:r>
          </a:p>
          <a:p>
            <a:pPr algn="l"/>
            <a:endParaRPr lang="et-EE" sz="1800" dirty="0" smtClean="0"/>
          </a:p>
          <a:p>
            <a:pPr algn="l"/>
            <a:r>
              <a:rPr lang="et-EE" sz="1800" dirty="0" smtClean="0"/>
              <a:t>komisjoni esimees	Leela Lilleorg</a:t>
            </a:r>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ETFL eetikareeglid</a:t>
            </a:r>
            <a:endParaRPr lang="et-EE" sz="3200" dirty="0"/>
          </a:p>
        </p:txBody>
      </p:sp>
      <p:sp>
        <p:nvSpPr>
          <p:cNvPr id="3" name="Subtitle 2"/>
          <p:cNvSpPr>
            <a:spLocks noGrp="1"/>
          </p:cNvSpPr>
          <p:nvPr>
            <p:ph type="subTitle" idx="1"/>
          </p:nvPr>
        </p:nvSpPr>
        <p:spPr>
          <a:xfrm>
            <a:off x="467544" y="908720"/>
            <a:ext cx="8676456" cy="3672408"/>
          </a:xfrm>
        </p:spPr>
        <p:txBody>
          <a:bodyPr>
            <a:noAutofit/>
          </a:bodyPr>
          <a:lstStyle/>
          <a:p>
            <a:pPr lvl="0" algn="l"/>
            <a:r>
              <a:rPr lang="et-EE" sz="1800" dirty="0" smtClean="0"/>
              <a:t>Täielikud reeglid:</a:t>
            </a:r>
          </a:p>
          <a:p>
            <a:pPr algn="l"/>
            <a:r>
              <a:rPr lang="et-EE" sz="1400" u="sng" dirty="0" smtClean="0">
                <a:hlinkClick r:id="rId2"/>
              </a:rPr>
              <a:t>http://</a:t>
            </a:r>
            <a:r>
              <a:rPr lang="et-EE" sz="1400" b="1" u="sng" dirty="0" smtClean="0">
                <a:hlinkClick r:id="rId2"/>
              </a:rPr>
              <a:t>etfl.ee</a:t>
            </a:r>
            <a:r>
              <a:rPr lang="et-EE" sz="1400" u="sng" dirty="0" smtClean="0">
                <a:hlinkClick r:id="rId2"/>
              </a:rPr>
              <a:t>/est/etfl/etfl/</a:t>
            </a:r>
            <a:r>
              <a:rPr lang="et-EE" sz="1400" b="1" u="sng" dirty="0" smtClean="0">
                <a:hlinkClick r:id="rId2"/>
              </a:rPr>
              <a:t>eetikareeglid</a:t>
            </a:r>
            <a:r>
              <a:rPr lang="et-EE" sz="1400" u="sng" dirty="0" smtClean="0">
                <a:hlinkClick r:id="rId2"/>
              </a:rPr>
              <a:t>/eesti-turismifirmade-liidu-eetikareeglid/qid:1489/ </a:t>
            </a:r>
            <a:endParaRPr lang="et-EE" sz="1400" u="sng" dirty="0" smtClean="0"/>
          </a:p>
          <a:p>
            <a:pPr algn="l"/>
            <a:endParaRPr lang="et-EE" sz="1800" u="sng" dirty="0" smtClean="0"/>
          </a:p>
          <a:p>
            <a:pPr algn="l"/>
            <a:r>
              <a:rPr lang="et-EE" sz="1800" dirty="0" smtClean="0"/>
              <a:t>1.2. Eetikareeglite eesmärgid:</a:t>
            </a:r>
          </a:p>
          <a:p>
            <a:pPr algn="l"/>
            <a:endParaRPr lang="et-EE" sz="600" dirty="0" smtClean="0"/>
          </a:p>
          <a:p>
            <a:pPr algn="l"/>
            <a:r>
              <a:rPr lang="et-EE" sz="1800" dirty="0" smtClean="0"/>
              <a:t>- koondada, ühtlustada ja sõnastada üldised </a:t>
            </a:r>
            <a:r>
              <a:rPr lang="et-EE" sz="1800" b="1" dirty="0" smtClean="0"/>
              <a:t>käitumisnormid</a:t>
            </a:r>
            <a:r>
              <a:rPr lang="et-EE" sz="1800" dirty="0" smtClean="0"/>
              <a:t>, kvaliteedinõuded ja </a:t>
            </a:r>
            <a:r>
              <a:rPr lang="et-EE" sz="1800" b="1" dirty="0" smtClean="0"/>
              <a:t>head tavad</a:t>
            </a:r>
            <a:r>
              <a:rPr lang="et-EE" sz="1800" dirty="0" smtClean="0"/>
              <a:t>, millest liikmed oma tegevuses ja suhetes lähtuvad;</a:t>
            </a:r>
          </a:p>
          <a:p>
            <a:pPr algn="l">
              <a:buFontTx/>
              <a:buChar char="-"/>
            </a:pPr>
            <a:endParaRPr lang="et-EE" sz="600" dirty="0" smtClean="0"/>
          </a:p>
          <a:p>
            <a:pPr algn="l"/>
            <a:r>
              <a:rPr lang="et-EE" sz="1800" dirty="0" smtClean="0"/>
              <a:t>- tagada vaba ja aus konkurents, ETFL’i, liikmete ja turismiettevõtluse hea maine ning usaldusväärsus;</a:t>
            </a:r>
          </a:p>
          <a:p>
            <a:pPr algn="l"/>
            <a:endParaRPr lang="et-EE" sz="600" dirty="0" smtClean="0"/>
          </a:p>
          <a:p>
            <a:pPr algn="l"/>
            <a:r>
              <a:rPr lang="et-EE" sz="1800" dirty="0" smtClean="0"/>
              <a:t>- tagada kvaliteetsete turismi- ja reisiteenuste osutamine klientidele.</a:t>
            </a:r>
          </a:p>
          <a:p>
            <a:pPr lvl="0" algn="l">
              <a:buFontTx/>
              <a:buChar char="-"/>
            </a:pPr>
            <a:endParaRPr lang="et-EE" sz="1800" dirty="0" smtClean="0"/>
          </a:p>
          <a:p>
            <a:pPr lvl="0" algn="l"/>
            <a:endParaRPr lang="et-EE" sz="1400" dirty="0" smtClean="0"/>
          </a:p>
          <a:p>
            <a:pPr lvl="0" algn="l">
              <a:buFontTx/>
              <a:buChar char="-"/>
            </a:pPr>
            <a:endParaRPr lang="et-EE" sz="1800" dirty="0" smtClean="0"/>
          </a:p>
          <a:p>
            <a:pPr algn="l"/>
            <a:endParaRPr lang="et-EE" sz="1800" dirty="0" smtClean="0"/>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ETFL eetikareeglid</a:t>
            </a:r>
            <a:endParaRPr lang="et-EE" sz="3200" dirty="0"/>
          </a:p>
        </p:txBody>
      </p:sp>
      <p:sp>
        <p:nvSpPr>
          <p:cNvPr id="3" name="Subtitle 2"/>
          <p:cNvSpPr>
            <a:spLocks noGrp="1"/>
          </p:cNvSpPr>
          <p:nvPr>
            <p:ph type="subTitle" idx="1"/>
          </p:nvPr>
        </p:nvSpPr>
        <p:spPr>
          <a:xfrm>
            <a:off x="467544" y="908720"/>
            <a:ext cx="8676456" cy="3672408"/>
          </a:xfrm>
        </p:spPr>
        <p:txBody>
          <a:bodyPr>
            <a:noAutofit/>
          </a:bodyPr>
          <a:lstStyle/>
          <a:p>
            <a:pPr algn="l"/>
            <a:endParaRPr lang="et-EE" sz="600" dirty="0" smtClean="0"/>
          </a:p>
          <a:p>
            <a:pPr algn="l"/>
            <a:r>
              <a:rPr lang="et-EE" sz="1800" dirty="0" smtClean="0"/>
              <a:t>II  Üldised käitumisreeglid</a:t>
            </a:r>
          </a:p>
          <a:p>
            <a:pPr algn="l"/>
            <a:endParaRPr lang="et-EE" sz="600" dirty="0" smtClean="0"/>
          </a:p>
          <a:p>
            <a:pPr algn="l"/>
            <a:r>
              <a:rPr lang="et-EE" sz="1800" dirty="0" smtClean="0"/>
              <a:t>2.1. Liige käitub kooskõlas seaduse ja muude õigusaktidega ning täidab temale siduvaks muutunud kokkuleppeid ja lepinguid.</a:t>
            </a:r>
          </a:p>
          <a:p>
            <a:pPr algn="l"/>
            <a:endParaRPr lang="et-EE" sz="600" dirty="0" smtClean="0"/>
          </a:p>
          <a:p>
            <a:pPr algn="l"/>
            <a:r>
              <a:rPr lang="et-EE" sz="1800" dirty="0" smtClean="0"/>
              <a:t>2.2. Liige käitub kooskõlas hea usu ja </a:t>
            </a:r>
            <a:r>
              <a:rPr lang="et-EE" sz="1800" b="1" dirty="0" smtClean="0"/>
              <a:t>mõistlikkuse</a:t>
            </a:r>
            <a:r>
              <a:rPr lang="et-EE" sz="1800" dirty="0" smtClean="0"/>
              <a:t> põhimõtetega ning järgib oma suhetes </a:t>
            </a:r>
            <a:r>
              <a:rPr lang="et-EE" sz="1800" b="1" dirty="0" smtClean="0"/>
              <a:t>korrektsuse, aususe ja vastastikuse lugupidamise printsiipi</a:t>
            </a:r>
            <a:r>
              <a:rPr lang="et-EE" sz="1800" dirty="0" smtClean="0"/>
              <a:t>.</a:t>
            </a:r>
          </a:p>
          <a:p>
            <a:pPr algn="l"/>
            <a:endParaRPr lang="et-EE" sz="600" dirty="0" smtClean="0"/>
          </a:p>
          <a:p>
            <a:pPr algn="l"/>
            <a:r>
              <a:rPr lang="et-EE" sz="1800" dirty="0" smtClean="0"/>
              <a:t>2.3. Mistahes erimeelsuste lahendamisel eelistavad liikmed </a:t>
            </a:r>
            <a:r>
              <a:rPr lang="et-EE" sz="1800" b="1" dirty="0" smtClean="0"/>
              <a:t>läbirääkimisi ja kompromisse</a:t>
            </a:r>
            <a:r>
              <a:rPr lang="et-EE" sz="1800" dirty="0" smtClean="0"/>
              <a:t>.</a:t>
            </a:r>
          </a:p>
          <a:p>
            <a:pPr lvl="0" algn="l">
              <a:buFontTx/>
              <a:buChar char="-"/>
            </a:pPr>
            <a:endParaRPr lang="et-EE" sz="1800" dirty="0" smtClean="0"/>
          </a:p>
          <a:p>
            <a:pPr algn="l"/>
            <a:endParaRPr lang="et-EE" sz="1800" dirty="0" smtClean="0"/>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ETFL eetikareeglid</a:t>
            </a:r>
            <a:endParaRPr lang="et-EE" sz="3200" dirty="0"/>
          </a:p>
        </p:txBody>
      </p:sp>
      <p:sp>
        <p:nvSpPr>
          <p:cNvPr id="3" name="Subtitle 2"/>
          <p:cNvSpPr>
            <a:spLocks noGrp="1"/>
          </p:cNvSpPr>
          <p:nvPr>
            <p:ph type="subTitle" idx="1"/>
          </p:nvPr>
        </p:nvSpPr>
        <p:spPr>
          <a:xfrm>
            <a:off x="179512" y="764704"/>
            <a:ext cx="8964488" cy="3888432"/>
          </a:xfrm>
        </p:spPr>
        <p:txBody>
          <a:bodyPr>
            <a:noAutofit/>
          </a:bodyPr>
          <a:lstStyle/>
          <a:p>
            <a:pPr algn="l"/>
            <a:endParaRPr lang="et-EE" sz="1800" dirty="0" smtClean="0"/>
          </a:p>
          <a:p>
            <a:pPr algn="l"/>
            <a:r>
              <a:rPr lang="et-EE" sz="1800" dirty="0" smtClean="0"/>
              <a:t>III  Liikmetevahelised suhted ja suhted ETFL’iga</a:t>
            </a:r>
          </a:p>
          <a:p>
            <a:pPr algn="l"/>
            <a:endParaRPr lang="et-EE" sz="600" dirty="0" smtClean="0"/>
          </a:p>
          <a:p>
            <a:pPr algn="l"/>
            <a:r>
              <a:rPr lang="et-EE" sz="1800" dirty="0" smtClean="0"/>
              <a:t>3.1. Liige järgib ausa konkurentsi põhimõtteid ja kasutab oma ettevõtluses ainult seaduslikke, </a:t>
            </a:r>
            <a:r>
              <a:rPr lang="et-EE" sz="1800" b="1" dirty="0" smtClean="0"/>
              <a:t>heade kommete ja tavadega kooskõlas olevaid vahendeid.</a:t>
            </a:r>
            <a:endParaRPr lang="et-EE" sz="800" dirty="0" smtClean="0"/>
          </a:p>
          <a:p>
            <a:pPr algn="l"/>
            <a:endParaRPr lang="et-EE" sz="600" b="1" dirty="0" smtClean="0"/>
          </a:p>
          <a:p>
            <a:pPr algn="l"/>
            <a:r>
              <a:rPr lang="et-EE" sz="1800" dirty="0" smtClean="0"/>
              <a:t>3.2. Liige ei avalda eksitavat teavet ega halvusta ETFL’i, teisi liikmeid või konkurente või nende poolt osutatavaid teenuseid.</a:t>
            </a:r>
          </a:p>
          <a:p>
            <a:pPr algn="l"/>
            <a:endParaRPr lang="et-EE" sz="600" dirty="0" smtClean="0"/>
          </a:p>
          <a:p>
            <a:pPr algn="l"/>
            <a:r>
              <a:rPr lang="et-EE" sz="1800" dirty="0" smtClean="0"/>
              <a:t>3.3. Liige </a:t>
            </a:r>
            <a:r>
              <a:rPr lang="et-EE" sz="1800" b="1" dirty="0" smtClean="0"/>
              <a:t>ei kuritarvita konfidentsiaalset informatsiooni </a:t>
            </a:r>
            <a:r>
              <a:rPr lang="et-EE" sz="1800" dirty="0" smtClean="0"/>
              <a:t>ja hoidub ETFL’i või teise liikme töötaja või esindaja ärakasutamisest.</a:t>
            </a:r>
          </a:p>
          <a:p>
            <a:pPr algn="l"/>
            <a:endParaRPr lang="et-EE" sz="600" dirty="0" smtClean="0"/>
          </a:p>
          <a:p>
            <a:pPr algn="l"/>
            <a:r>
              <a:rPr lang="et-EE" sz="1800" dirty="0" smtClean="0"/>
              <a:t>3.4. </a:t>
            </a:r>
            <a:r>
              <a:rPr lang="et-EE" sz="1800" b="1" dirty="0" smtClean="0"/>
              <a:t>Liige hoidub ETFL’i ja tema liikme mainet ja vara kahjustavast käitumisest</a:t>
            </a:r>
            <a:r>
              <a:rPr lang="et-EE" sz="1800" dirty="0" smtClean="0"/>
              <a:t>.</a:t>
            </a:r>
          </a:p>
          <a:p>
            <a:pPr algn="l"/>
            <a:endParaRPr lang="et-EE" sz="600" dirty="0" smtClean="0"/>
          </a:p>
          <a:p>
            <a:pPr algn="l"/>
            <a:r>
              <a:rPr lang="et-EE" sz="1800" dirty="0" smtClean="0"/>
              <a:t>3.5. Liige ei avalda ETFL’i või tema liikme kohta sellist arvamust või informatsiooni, mis võib põhjustada alusetute negatiivsete järelduste tegemist</a:t>
            </a:r>
          </a:p>
          <a:p>
            <a:pPr lvl="0" algn="l">
              <a:buFontTx/>
              <a:buChar char="-"/>
            </a:pPr>
            <a:endParaRPr lang="et-EE" sz="1800" dirty="0" smtClean="0"/>
          </a:p>
          <a:p>
            <a:pPr algn="l"/>
            <a:endParaRPr lang="et-EE" sz="1800" dirty="0" smtClean="0"/>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ETFL eetikareeglid</a:t>
            </a:r>
            <a:endParaRPr lang="et-EE" sz="3200" dirty="0"/>
          </a:p>
        </p:txBody>
      </p:sp>
      <p:sp>
        <p:nvSpPr>
          <p:cNvPr id="3" name="Subtitle 2"/>
          <p:cNvSpPr>
            <a:spLocks noGrp="1"/>
          </p:cNvSpPr>
          <p:nvPr>
            <p:ph type="subTitle" idx="1"/>
          </p:nvPr>
        </p:nvSpPr>
        <p:spPr>
          <a:xfrm>
            <a:off x="179512" y="764704"/>
            <a:ext cx="8964488" cy="3888432"/>
          </a:xfrm>
        </p:spPr>
        <p:txBody>
          <a:bodyPr>
            <a:noAutofit/>
          </a:bodyPr>
          <a:lstStyle/>
          <a:p>
            <a:pPr algn="l"/>
            <a:endParaRPr lang="et-EE" sz="1800" dirty="0" smtClean="0"/>
          </a:p>
          <a:p>
            <a:pPr algn="l"/>
            <a:r>
              <a:rPr lang="et-EE" sz="1800" b="1" dirty="0" smtClean="0"/>
              <a:t>Võimalikud sanktsioonid </a:t>
            </a:r>
            <a:r>
              <a:rPr lang="et-EE" sz="1800" dirty="0" smtClean="0"/>
              <a:t>eetikareegite </a:t>
            </a:r>
            <a:r>
              <a:rPr lang="et-EE" sz="1800" dirty="0" smtClean="0"/>
              <a:t>rikkumise </a:t>
            </a:r>
            <a:r>
              <a:rPr lang="et-EE" sz="1800" dirty="0" smtClean="0"/>
              <a:t>korral (p. 6.26):</a:t>
            </a:r>
          </a:p>
          <a:p>
            <a:pPr lvl="0" algn="l"/>
            <a:r>
              <a:rPr lang="et-EE" sz="1800" dirty="0" smtClean="0"/>
              <a:t>- hoiatus;</a:t>
            </a:r>
          </a:p>
          <a:p>
            <a:pPr lvl="0" algn="l"/>
            <a:r>
              <a:rPr lang="et-EE" sz="1800" dirty="0" smtClean="0"/>
              <a:t>- rahatrahv kuni viie (5) kalendrikuu töötasu alammäära ulatuses;</a:t>
            </a:r>
          </a:p>
          <a:p>
            <a:pPr lvl="0" algn="l"/>
            <a:r>
              <a:rPr lang="et-EE" sz="1800" dirty="0" smtClean="0"/>
              <a:t>- liikme ETFL’ist välja arvamine.</a:t>
            </a:r>
          </a:p>
          <a:p>
            <a:pPr lvl="0" algn="l">
              <a:buFontTx/>
              <a:buChar char="-"/>
            </a:pPr>
            <a:endParaRPr lang="et-EE" sz="1800" dirty="0" smtClean="0"/>
          </a:p>
          <a:p>
            <a:pPr algn="l"/>
            <a:endParaRPr lang="et-EE" sz="1800" dirty="0" smtClean="0"/>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ETFL eetikakomisjoni tegevus</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r>
              <a:rPr lang="et-EE" sz="1800" dirty="0" smtClean="0"/>
              <a:t>Tegutseb alates 23. november 2011</a:t>
            </a:r>
          </a:p>
          <a:p>
            <a:pPr algn="l"/>
            <a:r>
              <a:rPr lang="et-EE" sz="1800" dirty="0" smtClean="0"/>
              <a:t>november 2011- oktoober 2015	tööd pole olnud</a:t>
            </a:r>
            <a:r>
              <a:rPr lang="et-EE" sz="1800" dirty="0" smtClean="0">
                <a:sym typeface="Wingdings" pitchFamily="2" charset="2"/>
              </a:rPr>
              <a:t></a:t>
            </a:r>
          </a:p>
          <a:p>
            <a:pPr algn="l"/>
            <a:endParaRPr lang="et-EE" sz="1800" dirty="0" smtClean="0">
              <a:sym typeface="Wingdings" pitchFamily="2" charset="2"/>
            </a:endParaRPr>
          </a:p>
          <a:p>
            <a:pPr algn="l"/>
            <a:r>
              <a:rPr lang="et-EE" sz="1800" b="1" dirty="0" smtClean="0">
                <a:sym typeface="Wingdings" pitchFamily="2" charset="2"/>
              </a:rPr>
              <a:t>1. </a:t>
            </a:r>
            <a:r>
              <a:rPr lang="et-EE" sz="1800" dirty="0" smtClean="0">
                <a:sym typeface="Wingdings" pitchFamily="2" charset="2"/>
              </a:rPr>
              <a:t>12. november 2015</a:t>
            </a:r>
          </a:p>
          <a:p>
            <a:pPr algn="l"/>
            <a:r>
              <a:rPr lang="et-EE" sz="1800" dirty="0" smtClean="0">
                <a:sym typeface="Wingdings" pitchFamily="2" charset="2"/>
              </a:rPr>
              <a:t>Esitaja:		</a:t>
            </a:r>
            <a:r>
              <a:rPr lang="et-EE" sz="1800" dirty="0" smtClean="0"/>
              <a:t>Virone Reisibüroo AS/ Airtours</a:t>
            </a:r>
          </a:p>
          <a:p>
            <a:pPr algn="l"/>
            <a:r>
              <a:rPr lang="et-EE" sz="1800" dirty="0" smtClean="0"/>
              <a:t>Hinnatav:	Reisiekspert AS </a:t>
            </a:r>
          </a:p>
          <a:p>
            <a:pPr algn="l"/>
            <a:r>
              <a:rPr lang="et-EE" sz="1800" dirty="0" smtClean="0"/>
              <a:t>Asjaolu:		tegevus seoses Estonian Air lennupiletite tagastusprotsessiga</a:t>
            </a:r>
            <a:endParaRPr lang="et-EE" sz="1800" dirty="0" smtClean="0">
              <a:sym typeface="Wingdings" pitchFamily="2" charset="2"/>
            </a:endParaRPr>
          </a:p>
          <a:p>
            <a:pPr algn="l"/>
            <a:endParaRPr lang="et-EE" sz="1800" dirty="0" smtClean="0"/>
          </a:p>
          <a:p>
            <a:pPr algn="l"/>
            <a:r>
              <a:rPr lang="et-EE" sz="1800" b="1" dirty="0" smtClean="0">
                <a:sym typeface="Wingdings" pitchFamily="2" charset="2"/>
              </a:rPr>
              <a:t>2. </a:t>
            </a:r>
            <a:r>
              <a:rPr lang="et-EE" sz="1800" dirty="0" smtClean="0">
                <a:sym typeface="Wingdings" pitchFamily="2" charset="2"/>
              </a:rPr>
              <a:t>7. märts 2016</a:t>
            </a:r>
          </a:p>
          <a:p>
            <a:pPr algn="l"/>
            <a:r>
              <a:rPr lang="et-EE" sz="1800" dirty="0" smtClean="0">
                <a:sym typeface="Wingdings" pitchFamily="2" charset="2"/>
              </a:rPr>
              <a:t>Esitaja:		AS </a:t>
            </a:r>
            <a:r>
              <a:rPr lang="et-EE" sz="1800" dirty="0" smtClean="0"/>
              <a:t>Go Travel</a:t>
            </a:r>
          </a:p>
          <a:p>
            <a:pPr algn="l"/>
            <a:r>
              <a:rPr lang="et-EE" sz="1800" dirty="0" smtClean="0"/>
              <a:t>Hinnatav:	AS Wris </a:t>
            </a:r>
          </a:p>
          <a:p>
            <a:pPr algn="l"/>
            <a:r>
              <a:rPr lang="et-EE" sz="1800" dirty="0" smtClean="0"/>
              <a:t>Asjaolu:		tegevus seoses Estonian Air lennupiletite tagastusprotsessiga</a:t>
            </a:r>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Disclaimer</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endParaRPr lang="et-EE" sz="1800" i="1" dirty="0" smtClean="0"/>
          </a:p>
          <a:p>
            <a:pPr algn="l"/>
            <a:r>
              <a:rPr lang="et-EE" sz="1800" i="1" dirty="0" smtClean="0"/>
              <a:t>Eetikakomisjon ei oma pädevust võtmaks seisukohta, kas MKM poolt läbiviidud tagastustaotluste menetlemise korraldus ja käik on olnud seaduslik, õiglane ja eetiline</a:t>
            </a:r>
          </a:p>
          <a:p>
            <a:pPr algn="l"/>
            <a:endParaRPr lang="et-EE" sz="1800" dirty="0" smtClean="0"/>
          </a:p>
          <a:p>
            <a:pPr algn="l"/>
            <a:endParaRPr lang="et-EE"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4704"/>
          </a:xfrm>
        </p:spPr>
        <p:txBody>
          <a:bodyPr>
            <a:normAutofit/>
          </a:bodyPr>
          <a:lstStyle/>
          <a:p>
            <a:pPr algn="ctr"/>
            <a:r>
              <a:rPr lang="et-EE" sz="3200" dirty="0" smtClean="0"/>
              <a:t>Airtours vs Reisiekspert</a:t>
            </a:r>
            <a:endParaRPr lang="et-EE" sz="3200" dirty="0"/>
          </a:p>
        </p:txBody>
      </p:sp>
      <p:sp>
        <p:nvSpPr>
          <p:cNvPr id="3" name="Subtitle 2"/>
          <p:cNvSpPr>
            <a:spLocks noGrp="1"/>
          </p:cNvSpPr>
          <p:nvPr>
            <p:ph type="subTitle" idx="1"/>
          </p:nvPr>
        </p:nvSpPr>
        <p:spPr>
          <a:xfrm>
            <a:off x="251520" y="908720"/>
            <a:ext cx="8892480" cy="4392488"/>
          </a:xfrm>
        </p:spPr>
        <p:txBody>
          <a:bodyPr>
            <a:noAutofit/>
          </a:bodyPr>
          <a:lstStyle/>
          <a:p>
            <a:pPr algn="l"/>
            <a:r>
              <a:rPr lang="et-EE" sz="1800" b="1" dirty="0" smtClean="0"/>
              <a:t>Rikkumise kirjeldus</a:t>
            </a:r>
          </a:p>
          <a:p>
            <a:pPr algn="l"/>
            <a:endParaRPr lang="et-EE" sz="1800" b="1" dirty="0" smtClean="0"/>
          </a:p>
          <a:p>
            <a:pPr algn="l"/>
            <a:r>
              <a:rPr lang="et-EE" sz="1800" b="1" dirty="0" smtClean="0"/>
              <a:t>1. Konkureeriva reisibüroo klient sai Reisieksperdilt pakkumise uute piletite ostuks konkreetse tagastatava pileti asemel.</a:t>
            </a:r>
            <a:endParaRPr lang="et-EE" sz="1800" dirty="0" smtClean="0"/>
          </a:p>
          <a:p>
            <a:pPr algn="l"/>
            <a:r>
              <a:rPr lang="et-EE" sz="1800" i="1" dirty="0" smtClean="0"/>
              <a:t>Eetikakomisjon</a:t>
            </a:r>
            <a:r>
              <a:rPr lang="et-EE" sz="1800" dirty="0" smtClean="0"/>
              <a:t>: Tulenevalt MKM poolt antud volitusest menetleda lennupileti tagastust, ei ole korrektne sellega siduda pakkumise tegemist uuele lennupiletile, mis seab OV tagastusprotsessis mitteosaleva reisibüroo ebavõrdsesse seisu.</a:t>
            </a:r>
          </a:p>
          <a:p>
            <a:pPr algn="l"/>
            <a:endParaRPr lang="et-EE" sz="600" b="1" dirty="0" smtClean="0"/>
          </a:p>
          <a:p>
            <a:pPr algn="l"/>
            <a:r>
              <a:rPr lang="et-EE" sz="1800" b="1" dirty="0" smtClean="0"/>
              <a:t>2. Konkureeriva reisibüroo klient sai Reisieksperdilt pakkumise uute piletite ostuks mõnele muule lennumarsruudile või sihtkohale.</a:t>
            </a:r>
            <a:endParaRPr lang="et-EE" sz="1800" dirty="0" smtClean="0"/>
          </a:p>
          <a:p>
            <a:pPr algn="l"/>
            <a:r>
              <a:rPr lang="et-EE" sz="1800" i="1" dirty="0" smtClean="0"/>
              <a:t>Eetikakomisjon: </a:t>
            </a:r>
            <a:r>
              <a:rPr lang="et-EE" sz="1800" dirty="0" smtClean="0"/>
              <a:t>Nimetatud tegevus on käsitletav konfidentsiaalsete kliendiandmete kuritarvitamisena, mille eesmärgiks võib olla kliendi ülemeelitamine.</a:t>
            </a:r>
          </a:p>
          <a:p>
            <a:pPr algn="l"/>
            <a:endParaRPr lang="et-EE" sz="1800" dirty="0" smtClean="0"/>
          </a:p>
          <a:p>
            <a:pPr algn="l"/>
            <a:endParaRPr lang="et-E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TotalTime>
  <Words>647</Words>
  <Application>Microsoft Office PowerPoint</Application>
  <PresentationFormat>On-screen Show (4:3)</PresentationFormat>
  <Paragraphs>135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ETFL eetikakomisjon</vt:lpstr>
      <vt:lpstr>ETFL eetikakomisjoni koosseis</vt:lpstr>
      <vt:lpstr>ETFL eetikareeglid</vt:lpstr>
      <vt:lpstr>ETFL eetikareeglid</vt:lpstr>
      <vt:lpstr>ETFL eetikareeglid</vt:lpstr>
      <vt:lpstr>ETFL eetikareeglid</vt:lpstr>
      <vt:lpstr>ETFL eetikakomisjoni tegevus</vt:lpstr>
      <vt:lpstr>Disclaimer</vt:lpstr>
      <vt:lpstr>Airtours vs Reisiekspert</vt:lpstr>
      <vt:lpstr>Airtours vs Reisiekspert</vt:lpstr>
      <vt:lpstr>Airtours vs Reisiekspert</vt:lpstr>
      <vt:lpstr>Go Travel vs Wris</vt:lpstr>
      <vt:lpstr>Go Travel vs Wris</vt:lpstr>
      <vt:lpstr>Otsuste jõustumine</vt:lpstr>
      <vt:lpstr>Soovitused edasiseks</vt:lpstr>
      <vt:lpstr>Slide 16</vt:lpstr>
    </vt:vector>
  </TitlesOfParts>
  <Company>Aviareps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ETFL eetikakomisjon</dc:title>
  <dc:creator>Leela Lilleorg</dc:creator>
  <cp:lastModifiedBy>Leela Lilleorg</cp:lastModifiedBy>
  <cp:revision>28</cp:revision>
  <dcterms:created xsi:type="dcterms:W3CDTF">2016-04-13T07:25:14Z</dcterms:created>
  <dcterms:modified xsi:type="dcterms:W3CDTF">2016-04-13T19:27:09Z</dcterms:modified>
</cp:coreProperties>
</file>