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4" r:id="rId4"/>
    <p:sldMasterId id="2147483718" r:id="rId5"/>
    <p:sldMasterId id="2147483732" r:id="rId6"/>
  </p:sldMasterIdLst>
  <p:notesMasterIdLst>
    <p:notesMasterId r:id="rId31"/>
  </p:notesMasterIdLst>
  <p:sldIdLst>
    <p:sldId id="257" r:id="rId7"/>
    <p:sldId id="285" r:id="rId8"/>
    <p:sldId id="279" r:id="rId9"/>
    <p:sldId id="286" r:id="rId10"/>
    <p:sldId id="280" r:id="rId11"/>
    <p:sldId id="287" r:id="rId12"/>
    <p:sldId id="281" r:id="rId13"/>
    <p:sldId id="282" r:id="rId14"/>
    <p:sldId id="283" r:id="rId15"/>
    <p:sldId id="264" r:id="rId16"/>
    <p:sldId id="265" r:id="rId17"/>
    <p:sldId id="266" r:id="rId18"/>
    <p:sldId id="288" r:id="rId19"/>
    <p:sldId id="296" r:id="rId20"/>
    <p:sldId id="289" r:id="rId21"/>
    <p:sldId id="290" r:id="rId22"/>
    <p:sldId id="291" r:id="rId23"/>
    <p:sldId id="272" r:id="rId24"/>
    <p:sldId id="273" r:id="rId25"/>
    <p:sldId id="270" r:id="rId26"/>
    <p:sldId id="271" r:id="rId27"/>
    <p:sldId id="295" r:id="rId28"/>
    <p:sldId id="293" r:id="rId29"/>
    <p:sldId id="269" r:id="rId3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534</c:v>
                </c:pt>
                <c:pt idx="1">
                  <c:v>492</c:v>
                </c:pt>
                <c:pt idx="2">
                  <c:v>611</c:v>
                </c:pt>
                <c:pt idx="3">
                  <c:v>721</c:v>
                </c:pt>
                <c:pt idx="4">
                  <c:v>894</c:v>
                </c:pt>
                <c:pt idx="5">
                  <c:v>899</c:v>
                </c:pt>
                <c:pt idx="6">
                  <c:v>858</c:v>
                </c:pt>
                <c:pt idx="7">
                  <c:v>938</c:v>
                </c:pt>
                <c:pt idx="8">
                  <c:v>577</c:v>
                </c:pt>
                <c:pt idx="9">
                  <c:v>792</c:v>
                </c:pt>
                <c:pt idx="10">
                  <c:v>703</c:v>
                </c:pt>
                <c:pt idx="11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2-4DA2-B016-1E712B8E977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352</c:v>
                </c:pt>
                <c:pt idx="1">
                  <c:v>326</c:v>
                </c:pt>
                <c:pt idx="2">
                  <c:v>420</c:v>
                </c:pt>
                <c:pt idx="3">
                  <c:v>576</c:v>
                </c:pt>
                <c:pt idx="4">
                  <c:v>608</c:v>
                </c:pt>
                <c:pt idx="5">
                  <c:v>612</c:v>
                </c:pt>
                <c:pt idx="6">
                  <c:v>758</c:v>
                </c:pt>
                <c:pt idx="7">
                  <c:v>763</c:v>
                </c:pt>
                <c:pt idx="8">
                  <c:v>842</c:v>
                </c:pt>
                <c:pt idx="9">
                  <c:v>915</c:v>
                </c:pt>
                <c:pt idx="10">
                  <c:v>920</c:v>
                </c:pt>
                <c:pt idx="11">
                  <c:v>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2-4DA2-B016-1E712B8E977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281</c:v>
                </c:pt>
                <c:pt idx="8">
                  <c:v>966</c:v>
                </c:pt>
                <c:pt idx="9">
                  <c:v>1053</c:v>
                </c:pt>
                <c:pt idx="10">
                  <c:v>992</c:v>
                </c:pt>
                <c:pt idx="11">
                  <c:v>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2-4DA2-B016-1E712B8E977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NAG charters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0</c:v>
                </c:pt>
                <c:pt idx="1">
                  <c:v>13</c:v>
                </c:pt>
                <c:pt idx="2">
                  <c:v>2</c:v>
                </c:pt>
                <c:pt idx="3">
                  <c:v>4</c:v>
                </c:pt>
                <c:pt idx="4">
                  <c:v>10</c:v>
                </c:pt>
                <c:pt idx="5">
                  <c:v>15</c:v>
                </c:pt>
                <c:pt idx="6">
                  <c:v>30</c:v>
                </c:pt>
                <c:pt idx="7">
                  <c:v>14</c:v>
                </c:pt>
                <c:pt idx="8">
                  <c:v>11</c:v>
                </c:pt>
                <c:pt idx="9">
                  <c:v>4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2-4DA2-B016-1E712B8E9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910040"/>
        <c:axId val="509900856"/>
      </c:areaChart>
      <c:catAx>
        <c:axId val="509910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09900856"/>
        <c:crosses val="autoZero"/>
        <c:auto val="1"/>
        <c:lblAlgn val="ctr"/>
        <c:lblOffset val="100"/>
        <c:noMultiLvlLbl val="0"/>
      </c:catAx>
      <c:valAx>
        <c:axId val="50990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09910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Nordica </a:t>
            </a:r>
            <a:r>
              <a:rPr lang="et-EE" sz="1600" b="1" dirty="0" smtClean="0">
                <a:solidFill>
                  <a:schemeClr val="tx1"/>
                </a:solidFill>
              </a:rPr>
              <a:t>reisijate arvu kasv </a:t>
            </a:r>
            <a:r>
              <a:rPr lang="en-US" sz="1600" b="1" dirty="0" smtClean="0">
                <a:solidFill>
                  <a:schemeClr val="tx1"/>
                </a:solidFill>
              </a:rPr>
              <a:t>Tallinn</a:t>
            </a:r>
            <a:r>
              <a:rPr lang="et-EE" sz="1600" b="1" dirty="0" smtClean="0">
                <a:solidFill>
                  <a:schemeClr val="tx1"/>
                </a:solidFill>
              </a:rPr>
              <a:t>a Lennujaamas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117225128886412"/>
          <c:y val="3.8106224016589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Sheet1!$D$2:$O$2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Sheet1!$D$3:$O$3</c:f>
              <c:numCache>
                <c:formatCode>General</c:formatCode>
                <c:ptCount val="12"/>
                <c:pt idx="0">
                  <c:v>17097</c:v>
                </c:pt>
                <c:pt idx="1">
                  <c:v>16100</c:v>
                </c:pt>
                <c:pt idx="2">
                  <c:v>21997</c:v>
                </c:pt>
                <c:pt idx="3">
                  <c:v>27118</c:v>
                </c:pt>
                <c:pt idx="4">
                  <c:v>31379</c:v>
                </c:pt>
                <c:pt idx="5">
                  <c:v>38832</c:v>
                </c:pt>
                <c:pt idx="6">
                  <c:v>40242</c:v>
                </c:pt>
                <c:pt idx="7">
                  <c:v>40003</c:v>
                </c:pt>
                <c:pt idx="8">
                  <c:v>38226</c:v>
                </c:pt>
                <c:pt idx="9">
                  <c:v>36788</c:v>
                </c:pt>
                <c:pt idx="10">
                  <c:v>31246</c:v>
                </c:pt>
                <c:pt idx="11">
                  <c:v>26307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C-4D88-9179-EED87C1FD6C5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Sheet1!$D$2:$O$2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Sheet1!$D$4:$O$4</c:f>
              <c:numCache>
                <c:formatCode>#,##0</c:formatCode>
                <c:ptCount val="12"/>
                <c:pt idx="0">
                  <c:v>33875</c:v>
                </c:pt>
                <c:pt idx="1">
                  <c:v>32043</c:v>
                </c:pt>
                <c:pt idx="2">
                  <c:v>41255</c:v>
                </c:pt>
                <c:pt idx="3">
                  <c:v>44168</c:v>
                </c:pt>
                <c:pt idx="4">
                  <c:v>51379</c:v>
                </c:pt>
                <c:pt idx="5">
                  <c:v>60937</c:v>
                </c:pt>
                <c:pt idx="6">
                  <c:v>67853</c:v>
                </c:pt>
                <c:pt idx="7">
                  <c:v>65152</c:v>
                </c:pt>
                <c:pt idx="8">
                  <c:v>67132</c:v>
                </c:pt>
                <c:pt idx="9">
                  <c:v>61921</c:v>
                </c:pt>
                <c:pt idx="10">
                  <c:v>49810</c:v>
                </c:pt>
                <c:pt idx="11">
                  <c:v>45118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C-4D88-9179-EED87C1FD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420136"/>
        <c:axId val="561422104"/>
      </c:barChart>
      <c:catAx>
        <c:axId val="56142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61422104"/>
        <c:crosses val="autoZero"/>
        <c:auto val="1"/>
        <c:lblAlgn val="ctr"/>
        <c:lblOffset val="100"/>
        <c:noMultiLvlLbl val="0"/>
      </c:catAx>
      <c:valAx>
        <c:axId val="56142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6142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Nordica </a:t>
            </a:r>
            <a:r>
              <a:rPr lang="et-EE" sz="1600" b="1" dirty="0" smtClean="0">
                <a:solidFill>
                  <a:schemeClr val="tx1"/>
                </a:solidFill>
              </a:rPr>
              <a:t>turuosa Tallinnas (regulaarliinid)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17524243755422"/>
          <c:y val="2.2079481497278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Sheet1!$D$33:$O$33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Sheet1!$D$34:$O$34</c:f>
              <c:numCache>
                <c:formatCode>0%</c:formatCode>
                <c:ptCount val="12"/>
                <c:pt idx="0">
                  <c:v>0.14474753632022758</c:v>
                </c:pt>
                <c:pt idx="1">
                  <c:v>0.13655177093228391</c:v>
                </c:pt>
                <c:pt idx="2">
                  <c:v>0.15601041156904047</c:v>
                </c:pt>
                <c:pt idx="3">
                  <c:v>0.16384112522203559</c:v>
                </c:pt>
                <c:pt idx="4">
                  <c:v>0.17263879490099637</c:v>
                </c:pt>
                <c:pt idx="5">
                  <c:v>0.19643372031261855</c:v>
                </c:pt>
                <c:pt idx="6">
                  <c:v>0.20384572522718752</c:v>
                </c:pt>
                <c:pt idx="7">
                  <c:v>0.19996300961749944</c:v>
                </c:pt>
                <c:pt idx="8">
                  <c:v>0.20113865970702138</c:v>
                </c:pt>
                <c:pt idx="9">
                  <c:v>0.19739228416590654</c:v>
                </c:pt>
                <c:pt idx="10">
                  <c:v>0.20988359205497303</c:v>
                </c:pt>
                <c:pt idx="11">
                  <c:v>0.17766476892841948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0-468A-8BD7-5F4449AF6178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Sheet1!$D$33:$O$33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Sheet1!$D$35:$O$35</c:f>
              <c:numCache>
                <c:formatCode>0%</c:formatCode>
                <c:ptCount val="12"/>
                <c:pt idx="0">
                  <c:v>0.23736117436849666</c:v>
                </c:pt>
                <c:pt idx="1">
                  <c:v>0.23480401855393612</c:v>
                </c:pt>
                <c:pt idx="2">
                  <c:v>0.24835653053361587</c:v>
                </c:pt>
                <c:pt idx="3">
                  <c:v>0.23694262048839104</c:v>
                </c:pt>
                <c:pt idx="4">
                  <c:v>0.24839372476975513</c:v>
                </c:pt>
                <c:pt idx="5">
                  <c:v>0.27006293210423682</c:v>
                </c:pt>
                <c:pt idx="6">
                  <c:v>0.28931109907774172</c:v>
                </c:pt>
                <c:pt idx="7">
                  <c:v>0.27360305048587724</c:v>
                </c:pt>
                <c:pt idx="8">
                  <c:v>0.28925983057712362</c:v>
                </c:pt>
                <c:pt idx="9">
                  <c:v>0.27829412769323419</c:v>
                </c:pt>
                <c:pt idx="10">
                  <c:v>0.27300000000000002</c:v>
                </c:pt>
                <c:pt idx="11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0-468A-8BD7-5F4449AF6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422760"/>
        <c:axId val="561421120"/>
      </c:barChart>
      <c:catAx>
        <c:axId val="56142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61421120"/>
        <c:crosses val="autoZero"/>
        <c:auto val="1"/>
        <c:lblAlgn val="ctr"/>
        <c:lblOffset val="100"/>
        <c:noMultiLvlLbl val="0"/>
      </c:catAx>
      <c:valAx>
        <c:axId val="56142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6142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9D5E0-1181-4826-ADD9-CB99E044C28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BFB74082-9AB6-472C-8D0A-8ECE1748E69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Legacy </a:t>
          </a:r>
          <a:r>
            <a:rPr lang="en-US" dirty="0" smtClean="0">
              <a:latin typeface="Candara" panose="020E0502030303020204" pitchFamily="34" charset="0"/>
            </a:rPr>
            <a:t>carriers</a:t>
          </a:r>
          <a:r>
            <a:rPr lang="et-EE" dirty="0" smtClean="0">
              <a:latin typeface="Candara" panose="020E0502030303020204" pitchFamily="34" charset="0"/>
            </a:rPr>
            <a:t> (nn. IATA ärimudel)</a:t>
          </a:r>
          <a:endParaRPr lang="et-EE" dirty="0">
            <a:latin typeface="Candara" panose="020E0502030303020204" pitchFamily="34" charset="0"/>
          </a:endParaRPr>
        </a:p>
      </dgm:t>
    </dgm:pt>
    <dgm:pt modelId="{FB364D29-6536-402C-B1F8-CEAE3FB3EAC5}" type="parTrans" cxnId="{89EC4D9F-B767-4F11-BE6E-9CD97AD200D3}">
      <dgm:prSet/>
      <dgm:spPr/>
      <dgm:t>
        <a:bodyPr/>
        <a:lstStyle/>
        <a:p>
          <a:endParaRPr lang="et-EE"/>
        </a:p>
      </dgm:t>
    </dgm:pt>
    <dgm:pt modelId="{3CACE3D7-B87E-474F-A8CF-472BB1F60E67}" type="sibTrans" cxnId="{89EC4D9F-B767-4F11-BE6E-9CD97AD200D3}">
      <dgm:prSet/>
      <dgm:spPr/>
      <dgm:t>
        <a:bodyPr/>
        <a:lstStyle/>
        <a:p>
          <a:endParaRPr lang="et-EE"/>
        </a:p>
      </dgm:t>
    </dgm:pt>
    <dgm:pt modelId="{F64522E9-6840-4E52-9DBB-00F0FDF393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Low Cost Carriers</a:t>
          </a:r>
          <a:endParaRPr lang="et-EE" dirty="0">
            <a:latin typeface="Candara" panose="020E0502030303020204" pitchFamily="34" charset="0"/>
          </a:endParaRPr>
        </a:p>
      </dgm:t>
    </dgm:pt>
    <dgm:pt modelId="{EB87A362-F76B-4BA3-8BD9-7FA5A7EA4282}" type="parTrans" cxnId="{ECD79B64-C65C-4101-ABA5-371A82EB7B43}">
      <dgm:prSet/>
      <dgm:spPr/>
      <dgm:t>
        <a:bodyPr/>
        <a:lstStyle/>
        <a:p>
          <a:endParaRPr lang="et-EE"/>
        </a:p>
      </dgm:t>
    </dgm:pt>
    <dgm:pt modelId="{1107698B-D3CF-4611-B33E-64EBA2E69155}" type="sibTrans" cxnId="{ECD79B64-C65C-4101-ABA5-371A82EB7B43}">
      <dgm:prSet/>
      <dgm:spPr/>
      <dgm:t>
        <a:bodyPr/>
        <a:lstStyle/>
        <a:p>
          <a:endParaRPr lang="et-EE"/>
        </a:p>
      </dgm:t>
    </dgm:pt>
    <dgm:pt modelId="{41814390-DB07-4DF2-9D51-F9D3C49F2E7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Virtual airlines</a:t>
          </a:r>
          <a:endParaRPr lang="et-EE" sz="2800" dirty="0">
            <a:latin typeface="Candara" panose="020E0502030303020204" pitchFamily="34" charset="0"/>
          </a:endParaRPr>
        </a:p>
      </dgm:t>
    </dgm:pt>
    <dgm:pt modelId="{F1983855-9CA9-42CD-B93F-91945F3FD30E}" type="parTrans" cxnId="{B19149CB-303C-4F79-A72D-F73B331377C9}">
      <dgm:prSet/>
      <dgm:spPr/>
      <dgm:t>
        <a:bodyPr/>
        <a:lstStyle/>
        <a:p>
          <a:endParaRPr lang="et-EE"/>
        </a:p>
      </dgm:t>
    </dgm:pt>
    <dgm:pt modelId="{717184C2-A99A-4D8F-90DE-9EA397BFBE57}" type="sibTrans" cxnId="{B19149CB-303C-4F79-A72D-F73B331377C9}">
      <dgm:prSet/>
      <dgm:spPr/>
      <dgm:t>
        <a:bodyPr/>
        <a:lstStyle/>
        <a:p>
          <a:endParaRPr lang="et-EE"/>
        </a:p>
      </dgm:t>
    </dgm:pt>
    <dgm:pt modelId="{342AD8D6-728B-480C-9D4A-0505A697947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Regional carriers</a:t>
          </a:r>
          <a:endParaRPr lang="et-EE" dirty="0">
            <a:latin typeface="Candara" panose="020E0502030303020204" pitchFamily="34" charset="0"/>
          </a:endParaRPr>
        </a:p>
      </dgm:t>
    </dgm:pt>
    <dgm:pt modelId="{6D02162E-7433-4964-BFC7-C653BB7A7AFF}" type="parTrans" cxnId="{24545766-6A9B-4A50-B293-9AC343C75EFC}">
      <dgm:prSet/>
      <dgm:spPr/>
      <dgm:t>
        <a:bodyPr/>
        <a:lstStyle/>
        <a:p>
          <a:endParaRPr lang="et-EE"/>
        </a:p>
      </dgm:t>
    </dgm:pt>
    <dgm:pt modelId="{B9DC6E5F-008E-422E-833C-17EE5319C338}" type="sibTrans" cxnId="{24545766-6A9B-4A50-B293-9AC343C75EFC}">
      <dgm:prSet/>
      <dgm:spPr/>
      <dgm:t>
        <a:bodyPr/>
        <a:lstStyle/>
        <a:p>
          <a:endParaRPr lang="et-EE"/>
        </a:p>
      </dgm:t>
    </dgm:pt>
    <dgm:pt modelId="{35A5A6C8-EF6D-4B71-8663-BFB2DA0999E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Charter airlines</a:t>
          </a:r>
          <a:endParaRPr lang="et-EE" sz="2800" dirty="0">
            <a:latin typeface="Candara" panose="020E0502030303020204" pitchFamily="34" charset="0"/>
          </a:endParaRPr>
        </a:p>
      </dgm:t>
    </dgm:pt>
    <dgm:pt modelId="{21F246CD-2A25-4809-A2B6-433952625400}" type="parTrans" cxnId="{57EDFC43-8E4D-43A2-AC34-4053F8A1594E}">
      <dgm:prSet/>
      <dgm:spPr/>
      <dgm:t>
        <a:bodyPr/>
        <a:lstStyle/>
        <a:p>
          <a:endParaRPr lang="et-EE"/>
        </a:p>
      </dgm:t>
    </dgm:pt>
    <dgm:pt modelId="{B4E62972-4D5C-4659-ACD6-0C2EF95241E7}" type="sibTrans" cxnId="{57EDFC43-8E4D-43A2-AC34-4053F8A1594E}">
      <dgm:prSet/>
      <dgm:spPr/>
      <dgm:t>
        <a:bodyPr/>
        <a:lstStyle/>
        <a:p>
          <a:endParaRPr lang="et-EE"/>
        </a:p>
      </dgm:t>
    </dgm:pt>
    <dgm:pt modelId="{658715AE-3326-43F3-A66C-F2EBF4C79A7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Ultra Low Cost Carriers</a:t>
          </a:r>
          <a:endParaRPr lang="et-EE" dirty="0">
            <a:latin typeface="Candara" panose="020E0502030303020204" pitchFamily="34" charset="0"/>
          </a:endParaRPr>
        </a:p>
      </dgm:t>
    </dgm:pt>
    <dgm:pt modelId="{54AC89DA-BAAE-4349-958B-CA788DB685FA}" type="sibTrans" cxnId="{26534E4C-C5B9-4305-8C7D-EA9DFCE0AEF0}">
      <dgm:prSet/>
      <dgm:spPr/>
      <dgm:t>
        <a:bodyPr/>
        <a:lstStyle/>
        <a:p>
          <a:endParaRPr lang="et-EE"/>
        </a:p>
      </dgm:t>
    </dgm:pt>
    <dgm:pt modelId="{8FA7413F-45D3-45B8-92D2-C0DE468F7022}" type="parTrans" cxnId="{26534E4C-C5B9-4305-8C7D-EA9DFCE0AEF0}">
      <dgm:prSet/>
      <dgm:spPr/>
      <dgm:t>
        <a:bodyPr/>
        <a:lstStyle/>
        <a:p>
          <a:endParaRPr lang="et-EE"/>
        </a:p>
      </dgm:t>
    </dgm:pt>
    <dgm:pt modelId="{9C483837-E93C-4D40-9486-E5684DE92B2F}" type="pres">
      <dgm:prSet presAssocID="{E339D5E0-1181-4826-ADD9-CB99E044C2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235196-68E7-42C3-8836-5AF0FA49FA6B}" type="pres">
      <dgm:prSet presAssocID="{BFB74082-9AB6-472C-8D0A-8ECE1748E69B}" presName="vertOne" presStyleCnt="0"/>
      <dgm:spPr/>
    </dgm:pt>
    <dgm:pt modelId="{B43F058E-F35C-432A-B482-7CB5132A7F9D}" type="pres">
      <dgm:prSet presAssocID="{BFB74082-9AB6-472C-8D0A-8ECE1748E69B}" presName="txOne" presStyleLbl="node0" presStyleIdx="0" presStyleCnt="1" custLinFactY="-143" custLinFactNeighborX="-113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0FFD8-BBE2-4FB0-9F63-2E5F193144EA}" type="pres">
      <dgm:prSet presAssocID="{BFB74082-9AB6-472C-8D0A-8ECE1748E69B}" presName="parTransOne" presStyleCnt="0"/>
      <dgm:spPr/>
    </dgm:pt>
    <dgm:pt modelId="{3EB7D4CF-06EE-4F45-8D2D-80E769951044}" type="pres">
      <dgm:prSet presAssocID="{BFB74082-9AB6-472C-8D0A-8ECE1748E69B}" presName="horzOne" presStyleCnt="0"/>
      <dgm:spPr/>
    </dgm:pt>
    <dgm:pt modelId="{18BD6B03-0ECD-4B32-9AE2-8A59C6A8DAF8}" type="pres">
      <dgm:prSet presAssocID="{F64522E9-6840-4E52-9DBB-00F0FDF3930A}" presName="vertTwo" presStyleCnt="0"/>
      <dgm:spPr/>
    </dgm:pt>
    <dgm:pt modelId="{CDB1ED2A-06E5-41EA-987B-E26F4C0A0F0C}" type="pres">
      <dgm:prSet presAssocID="{F64522E9-6840-4E52-9DBB-00F0FDF393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1B265-7B1B-4AEB-BE7D-9955D858F4D4}" type="pres">
      <dgm:prSet presAssocID="{F64522E9-6840-4E52-9DBB-00F0FDF3930A}" presName="parTransTwo" presStyleCnt="0"/>
      <dgm:spPr/>
    </dgm:pt>
    <dgm:pt modelId="{010FF0D6-547A-4541-B99D-AB807D54511B}" type="pres">
      <dgm:prSet presAssocID="{F64522E9-6840-4E52-9DBB-00F0FDF3930A}" presName="horzTwo" presStyleCnt="0"/>
      <dgm:spPr/>
    </dgm:pt>
    <dgm:pt modelId="{C7DE5D02-83B6-4778-8F8C-F407EAD12FB1}" type="pres">
      <dgm:prSet presAssocID="{41814390-DB07-4DF2-9D51-F9D3C49F2E7A}" presName="vertThree" presStyleCnt="0"/>
      <dgm:spPr/>
    </dgm:pt>
    <dgm:pt modelId="{3109F9BF-58C6-460F-8E46-912A57410D43}" type="pres">
      <dgm:prSet presAssocID="{41814390-DB07-4DF2-9D51-F9D3C49F2E7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78E63-9E5F-44C4-A057-BEBF0A5382DF}" type="pres">
      <dgm:prSet presAssocID="{41814390-DB07-4DF2-9D51-F9D3C49F2E7A}" presName="horzThree" presStyleCnt="0"/>
      <dgm:spPr/>
    </dgm:pt>
    <dgm:pt modelId="{23388BA7-98B0-475D-BE8B-528F4D4E4108}" type="pres">
      <dgm:prSet presAssocID="{717184C2-A99A-4D8F-90DE-9EA397BFBE57}" presName="sibSpaceThree" presStyleCnt="0"/>
      <dgm:spPr/>
    </dgm:pt>
    <dgm:pt modelId="{E6D0F0DE-A045-4F68-B46B-74EA688EDC6E}" type="pres">
      <dgm:prSet presAssocID="{658715AE-3326-43F3-A66C-F2EBF4C79A7E}" presName="vertThree" presStyleCnt="0"/>
      <dgm:spPr/>
    </dgm:pt>
    <dgm:pt modelId="{A057F67E-A361-4024-8530-E48710F6E222}" type="pres">
      <dgm:prSet presAssocID="{658715AE-3326-43F3-A66C-F2EBF4C79A7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096397-BA1B-4C2E-81AD-DE1765D50FC1}" type="pres">
      <dgm:prSet presAssocID="{658715AE-3326-43F3-A66C-F2EBF4C79A7E}" presName="horzThree" presStyleCnt="0"/>
      <dgm:spPr/>
    </dgm:pt>
    <dgm:pt modelId="{C864321C-0504-468B-9234-CDB17D34E221}" type="pres">
      <dgm:prSet presAssocID="{1107698B-D3CF-4611-B33E-64EBA2E69155}" presName="sibSpaceTwo" presStyleCnt="0"/>
      <dgm:spPr/>
    </dgm:pt>
    <dgm:pt modelId="{03D1146E-8AEC-4883-A5B9-7C0E4691EC58}" type="pres">
      <dgm:prSet presAssocID="{342AD8D6-728B-480C-9D4A-0505A6979470}" presName="vertTwo" presStyleCnt="0"/>
      <dgm:spPr/>
    </dgm:pt>
    <dgm:pt modelId="{F47280C0-439C-4546-A608-43B112AC4811}" type="pres">
      <dgm:prSet presAssocID="{342AD8D6-728B-480C-9D4A-0505A697947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DB641-BB5D-428B-BCAE-F65DEF7E0D0C}" type="pres">
      <dgm:prSet presAssocID="{342AD8D6-728B-480C-9D4A-0505A6979470}" presName="parTransTwo" presStyleCnt="0"/>
      <dgm:spPr/>
    </dgm:pt>
    <dgm:pt modelId="{28166622-C747-4096-B8AE-480092DD0438}" type="pres">
      <dgm:prSet presAssocID="{342AD8D6-728B-480C-9D4A-0505A6979470}" presName="horzTwo" presStyleCnt="0"/>
      <dgm:spPr/>
    </dgm:pt>
    <dgm:pt modelId="{3BE70117-0EEF-4999-A2C9-6F281E8A89F7}" type="pres">
      <dgm:prSet presAssocID="{35A5A6C8-EF6D-4B71-8663-BFB2DA0999EC}" presName="vertThree" presStyleCnt="0"/>
      <dgm:spPr/>
    </dgm:pt>
    <dgm:pt modelId="{12CB7FC2-141F-49E4-A8BD-79A71A572902}" type="pres">
      <dgm:prSet presAssocID="{35A5A6C8-EF6D-4B71-8663-BFB2DA0999E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EB72C-7578-4D66-83DA-7FE9444BFA40}" type="pres">
      <dgm:prSet presAssocID="{35A5A6C8-EF6D-4B71-8663-BFB2DA0999EC}" presName="horzThree" presStyleCnt="0"/>
      <dgm:spPr/>
    </dgm:pt>
  </dgm:ptLst>
  <dgm:cxnLst>
    <dgm:cxn modelId="{D7E4B8C0-BBFA-47B6-BA4F-8FA20593FC24}" type="presOf" srcId="{E339D5E0-1181-4826-ADD9-CB99E044C28F}" destId="{9C483837-E93C-4D40-9486-E5684DE92B2F}" srcOrd="0" destOrd="0" presId="urn:microsoft.com/office/officeart/2005/8/layout/hierarchy4"/>
    <dgm:cxn modelId="{ECD79B64-C65C-4101-ABA5-371A82EB7B43}" srcId="{BFB74082-9AB6-472C-8D0A-8ECE1748E69B}" destId="{F64522E9-6840-4E52-9DBB-00F0FDF3930A}" srcOrd="0" destOrd="0" parTransId="{EB87A362-F76B-4BA3-8BD9-7FA5A7EA4282}" sibTransId="{1107698B-D3CF-4611-B33E-64EBA2E69155}"/>
    <dgm:cxn modelId="{4B9CFB6B-AE61-47FD-825E-31C788BB2F04}" type="presOf" srcId="{342AD8D6-728B-480C-9D4A-0505A6979470}" destId="{F47280C0-439C-4546-A608-43B112AC4811}" srcOrd="0" destOrd="0" presId="urn:microsoft.com/office/officeart/2005/8/layout/hierarchy4"/>
    <dgm:cxn modelId="{24545766-6A9B-4A50-B293-9AC343C75EFC}" srcId="{BFB74082-9AB6-472C-8D0A-8ECE1748E69B}" destId="{342AD8D6-728B-480C-9D4A-0505A6979470}" srcOrd="1" destOrd="0" parTransId="{6D02162E-7433-4964-BFC7-C653BB7A7AFF}" sibTransId="{B9DC6E5F-008E-422E-833C-17EE5319C338}"/>
    <dgm:cxn modelId="{5E96733D-F2DC-4835-9E3C-51244524662D}" type="presOf" srcId="{BFB74082-9AB6-472C-8D0A-8ECE1748E69B}" destId="{B43F058E-F35C-432A-B482-7CB5132A7F9D}" srcOrd="0" destOrd="0" presId="urn:microsoft.com/office/officeart/2005/8/layout/hierarchy4"/>
    <dgm:cxn modelId="{89EC4D9F-B767-4F11-BE6E-9CD97AD200D3}" srcId="{E339D5E0-1181-4826-ADD9-CB99E044C28F}" destId="{BFB74082-9AB6-472C-8D0A-8ECE1748E69B}" srcOrd="0" destOrd="0" parTransId="{FB364D29-6536-402C-B1F8-CEAE3FB3EAC5}" sibTransId="{3CACE3D7-B87E-474F-A8CF-472BB1F60E67}"/>
    <dgm:cxn modelId="{57EDFC43-8E4D-43A2-AC34-4053F8A1594E}" srcId="{342AD8D6-728B-480C-9D4A-0505A6979470}" destId="{35A5A6C8-EF6D-4B71-8663-BFB2DA0999EC}" srcOrd="0" destOrd="0" parTransId="{21F246CD-2A25-4809-A2B6-433952625400}" sibTransId="{B4E62972-4D5C-4659-ACD6-0C2EF95241E7}"/>
    <dgm:cxn modelId="{20EA694F-0A6A-4C31-9842-6D6B7D3349E6}" type="presOf" srcId="{F64522E9-6840-4E52-9DBB-00F0FDF3930A}" destId="{CDB1ED2A-06E5-41EA-987B-E26F4C0A0F0C}" srcOrd="0" destOrd="0" presId="urn:microsoft.com/office/officeart/2005/8/layout/hierarchy4"/>
    <dgm:cxn modelId="{26534E4C-C5B9-4305-8C7D-EA9DFCE0AEF0}" srcId="{F64522E9-6840-4E52-9DBB-00F0FDF3930A}" destId="{658715AE-3326-43F3-A66C-F2EBF4C79A7E}" srcOrd="1" destOrd="0" parTransId="{8FA7413F-45D3-45B8-92D2-C0DE468F7022}" sibTransId="{54AC89DA-BAAE-4349-958B-CA788DB685FA}"/>
    <dgm:cxn modelId="{21B72473-490A-4430-BD4C-58625F8A53EF}" type="presOf" srcId="{41814390-DB07-4DF2-9D51-F9D3C49F2E7A}" destId="{3109F9BF-58C6-460F-8E46-912A57410D43}" srcOrd="0" destOrd="0" presId="urn:microsoft.com/office/officeart/2005/8/layout/hierarchy4"/>
    <dgm:cxn modelId="{931882AE-C394-4244-817F-2DE6D7F768D8}" type="presOf" srcId="{658715AE-3326-43F3-A66C-F2EBF4C79A7E}" destId="{A057F67E-A361-4024-8530-E48710F6E222}" srcOrd="0" destOrd="0" presId="urn:microsoft.com/office/officeart/2005/8/layout/hierarchy4"/>
    <dgm:cxn modelId="{B19149CB-303C-4F79-A72D-F73B331377C9}" srcId="{F64522E9-6840-4E52-9DBB-00F0FDF3930A}" destId="{41814390-DB07-4DF2-9D51-F9D3C49F2E7A}" srcOrd="0" destOrd="0" parTransId="{F1983855-9CA9-42CD-B93F-91945F3FD30E}" sibTransId="{717184C2-A99A-4D8F-90DE-9EA397BFBE57}"/>
    <dgm:cxn modelId="{C1AAADAF-E7E7-45DE-9C89-D0F83C66D77D}" type="presOf" srcId="{35A5A6C8-EF6D-4B71-8663-BFB2DA0999EC}" destId="{12CB7FC2-141F-49E4-A8BD-79A71A572902}" srcOrd="0" destOrd="0" presId="urn:microsoft.com/office/officeart/2005/8/layout/hierarchy4"/>
    <dgm:cxn modelId="{57E9EFEE-F24D-4759-9CB2-A21FFF72B3E4}" type="presParOf" srcId="{9C483837-E93C-4D40-9486-E5684DE92B2F}" destId="{60235196-68E7-42C3-8836-5AF0FA49FA6B}" srcOrd="0" destOrd="0" presId="urn:microsoft.com/office/officeart/2005/8/layout/hierarchy4"/>
    <dgm:cxn modelId="{EF6ECD0B-A41E-4C89-9D55-6249E9533FE0}" type="presParOf" srcId="{60235196-68E7-42C3-8836-5AF0FA49FA6B}" destId="{B43F058E-F35C-432A-B482-7CB5132A7F9D}" srcOrd="0" destOrd="0" presId="urn:microsoft.com/office/officeart/2005/8/layout/hierarchy4"/>
    <dgm:cxn modelId="{3A126F97-F48D-486B-A26D-EF5EF88A4619}" type="presParOf" srcId="{60235196-68E7-42C3-8836-5AF0FA49FA6B}" destId="{1AE0FFD8-BBE2-4FB0-9F63-2E5F193144EA}" srcOrd="1" destOrd="0" presId="urn:microsoft.com/office/officeart/2005/8/layout/hierarchy4"/>
    <dgm:cxn modelId="{8FF2E7F5-242B-4598-BD2E-6DB7CD9A4AC1}" type="presParOf" srcId="{60235196-68E7-42C3-8836-5AF0FA49FA6B}" destId="{3EB7D4CF-06EE-4F45-8D2D-80E769951044}" srcOrd="2" destOrd="0" presId="urn:microsoft.com/office/officeart/2005/8/layout/hierarchy4"/>
    <dgm:cxn modelId="{EA2BE059-E238-4BF2-8C82-747AB4F72482}" type="presParOf" srcId="{3EB7D4CF-06EE-4F45-8D2D-80E769951044}" destId="{18BD6B03-0ECD-4B32-9AE2-8A59C6A8DAF8}" srcOrd="0" destOrd="0" presId="urn:microsoft.com/office/officeart/2005/8/layout/hierarchy4"/>
    <dgm:cxn modelId="{E5599992-BF9C-4A0B-A110-40812E03D358}" type="presParOf" srcId="{18BD6B03-0ECD-4B32-9AE2-8A59C6A8DAF8}" destId="{CDB1ED2A-06E5-41EA-987B-E26F4C0A0F0C}" srcOrd="0" destOrd="0" presId="urn:microsoft.com/office/officeart/2005/8/layout/hierarchy4"/>
    <dgm:cxn modelId="{D48F7512-63BF-4422-97F4-57A64A982D6E}" type="presParOf" srcId="{18BD6B03-0ECD-4B32-9AE2-8A59C6A8DAF8}" destId="{F9E1B265-7B1B-4AEB-BE7D-9955D858F4D4}" srcOrd="1" destOrd="0" presId="urn:microsoft.com/office/officeart/2005/8/layout/hierarchy4"/>
    <dgm:cxn modelId="{2F663FDE-7947-4600-AE7D-577713077349}" type="presParOf" srcId="{18BD6B03-0ECD-4B32-9AE2-8A59C6A8DAF8}" destId="{010FF0D6-547A-4541-B99D-AB807D54511B}" srcOrd="2" destOrd="0" presId="urn:microsoft.com/office/officeart/2005/8/layout/hierarchy4"/>
    <dgm:cxn modelId="{8E7B5560-2387-45C9-858B-2C0051C703B2}" type="presParOf" srcId="{010FF0D6-547A-4541-B99D-AB807D54511B}" destId="{C7DE5D02-83B6-4778-8F8C-F407EAD12FB1}" srcOrd="0" destOrd="0" presId="urn:microsoft.com/office/officeart/2005/8/layout/hierarchy4"/>
    <dgm:cxn modelId="{FE0FDB91-9CBE-4479-8282-623CBDA492ED}" type="presParOf" srcId="{C7DE5D02-83B6-4778-8F8C-F407EAD12FB1}" destId="{3109F9BF-58C6-460F-8E46-912A57410D43}" srcOrd="0" destOrd="0" presId="urn:microsoft.com/office/officeart/2005/8/layout/hierarchy4"/>
    <dgm:cxn modelId="{8D7F28E4-9001-4605-A9E0-E9C7333120DA}" type="presParOf" srcId="{C7DE5D02-83B6-4778-8F8C-F407EAD12FB1}" destId="{ACF78E63-9E5F-44C4-A057-BEBF0A5382DF}" srcOrd="1" destOrd="0" presId="urn:microsoft.com/office/officeart/2005/8/layout/hierarchy4"/>
    <dgm:cxn modelId="{AFD52E47-7588-40E3-A696-7222F2A1E7B6}" type="presParOf" srcId="{010FF0D6-547A-4541-B99D-AB807D54511B}" destId="{23388BA7-98B0-475D-BE8B-528F4D4E4108}" srcOrd="1" destOrd="0" presId="urn:microsoft.com/office/officeart/2005/8/layout/hierarchy4"/>
    <dgm:cxn modelId="{A7C07528-0BE6-4D90-B506-94A38DA0A904}" type="presParOf" srcId="{010FF0D6-547A-4541-B99D-AB807D54511B}" destId="{E6D0F0DE-A045-4F68-B46B-74EA688EDC6E}" srcOrd="2" destOrd="0" presId="urn:microsoft.com/office/officeart/2005/8/layout/hierarchy4"/>
    <dgm:cxn modelId="{E098EF0C-90C2-4AFA-A6C8-94AEDB2F2AB1}" type="presParOf" srcId="{E6D0F0DE-A045-4F68-B46B-74EA688EDC6E}" destId="{A057F67E-A361-4024-8530-E48710F6E222}" srcOrd="0" destOrd="0" presId="urn:microsoft.com/office/officeart/2005/8/layout/hierarchy4"/>
    <dgm:cxn modelId="{447D58A9-F05C-43F1-875A-380C22A5539D}" type="presParOf" srcId="{E6D0F0DE-A045-4F68-B46B-74EA688EDC6E}" destId="{F6096397-BA1B-4C2E-81AD-DE1765D50FC1}" srcOrd="1" destOrd="0" presId="urn:microsoft.com/office/officeart/2005/8/layout/hierarchy4"/>
    <dgm:cxn modelId="{986FEA17-4DB6-4219-9529-F17CFE9005AF}" type="presParOf" srcId="{3EB7D4CF-06EE-4F45-8D2D-80E769951044}" destId="{C864321C-0504-468B-9234-CDB17D34E221}" srcOrd="1" destOrd="0" presId="urn:microsoft.com/office/officeart/2005/8/layout/hierarchy4"/>
    <dgm:cxn modelId="{0FC12A63-F27E-43C1-BF55-7F5F5493C1BC}" type="presParOf" srcId="{3EB7D4CF-06EE-4F45-8D2D-80E769951044}" destId="{03D1146E-8AEC-4883-A5B9-7C0E4691EC58}" srcOrd="2" destOrd="0" presId="urn:microsoft.com/office/officeart/2005/8/layout/hierarchy4"/>
    <dgm:cxn modelId="{FD1C7859-C326-4386-B20A-2FEAD6C212AF}" type="presParOf" srcId="{03D1146E-8AEC-4883-A5B9-7C0E4691EC58}" destId="{F47280C0-439C-4546-A608-43B112AC4811}" srcOrd="0" destOrd="0" presId="urn:microsoft.com/office/officeart/2005/8/layout/hierarchy4"/>
    <dgm:cxn modelId="{532A0C9B-D08E-4A2C-8C70-C10A5EADB46F}" type="presParOf" srcId="{03D1146E-8AEC-4883-A5B9-7C0E4691EC58}" destId="{F36DB641-BB5D-428B-BCAE-F65DEF7E0D0C}" srcOrd="1" destOrd="0" presId="urn:microsoft.com/office/officeart/2005/8/layout/hierarchy4"/>
    <dgm:cxn modelId="{6A6ABDD7-21E0-4A61-A3BC-5CD5951205AD}" type="presParOf" srcId="{03D1146E-8AEC-4883-A5B9-7C0E4691EC58}" destId="{28166622-C747-4096-B8AE-480092DD0438}" srcOrd="2" destOrd="0" presId="urn:microsoft.com/office/officeart/2005/8/layout/hierarchy4"/>
    <dgm:cxn modelId="{524A4C85-1951-40C5-A4D0-4ABFE86E4549}" type="presParOf" srcId="{28166622-C747-4096-B8AE-480092DD0438}" destId="{3BE70117-0EEF-4999-A2C9-6F281E8A89F7}" srcOrd="0" destOrd="0" presId="urn:microsoft.com/office/officeart/2005/8/layout/hierarchy4"/>
    <dgm:cxn modelId="{0C849C9C-8B92-46F6-A705-F1F03E5DF28E}" type="presParOf" srcId="{3BE70117-0EEF-4999-A2C9-6F281E8A89F7}" destId="{12CB7FC2-141F-49E4-A8BD-79A71A572902}" srcOrd="0" destOrd="0" presId="urn:microsoft.com/office/officeart/2005/8/layout/hierarchy4"/>
    <dgm:cxn modelId="{C62DD63D-2091-4762-9B98-0F5B9107FBA2}" type="presParOf" srcId="{3BE70117-0EEF-4999-A2C9-6F281E8A89F7}" destId="{4F6EB72C-7578-4D66-83DA-7FE9444BFA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9D5E0-1181-4826-ADD9-CB99E044C28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BFB74082-9AB6-472C-8D0A-8ECE1748E69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Legacy carriers</a:t>
          </a:r>
          <a:endParaRPr lang="et-EE" dirty="0">
            <a:latin typeface="Candara" panose="020E0502030303020204" pitchFamily="34" charset="0"/>
          </a:endParaRPr>
        </a:p>
      </dgm:t>
    </dgm:pt>
    <dgm:pt modelId="{FB364D29-6536-402C-B1F8-CEAE3FB3EAC5}" type="parTrans" cxnId="{89EC4D9F-B767-4F11-BE6E-9CD97AD200D3}">
      <dgm:prSet/>
      <dgm:spPr/>
      <dgm:t>
        <a:bodyPr/>
        <a:lstStyle/>
        <a:p>
          <a:endParaRPr lang="et-EE"/>
        </a:p>
      </dgm:t>
    </dgm:pt>
    <dgm:pt modelId="{3CACE3D7-B87E-474F-A8CF-472BB1F60E67}" type="sibTrans" cxnId="{89EC4D9F-B767-4F11-BE6E-9CD97AD200D3}">
      <dgm:prSet/>
      <dgm:spPr/>
      <dgm:t>
        <a:bodyPr/>
        <a:lstStyle/>
        <a:p>
          <a:endParaRPr lang="et-EE"/>
        </a:p>
      </dgm:t>
    </dgm:pt>
    <dgm:pt modelId="{F64522E9-6840-4E52-9DBB-00F0FDF3930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Low Cost Carriers</a:t>
          </a:r>
          <a:endParaRPr lang="et-EE" dirty="0">
            <a:latin typeface="Candara" panose="020E0502030303020204" pitchFamily="34" charset="0"/>
          </a:endParaRPr>
        </a:p>
      </dgm:t>
    </dgm:pt>
    <dgm:pt modelId="{EB87A362-F76B-4BA3-8BD9-7FA5A7EA4282}" type="parTrans" cxnId="{ECD79B64-C65C-4101-ABA5-371A82EB7B43}">
      <dgm:prSet/>
      <dgm:spPr/>
      <dgm:t>
        <a:bodyPr/>
        <a:lstStyle/>
        <a:p>
          <a:endParaRPr lang="et-EE"/>
        </a:p>
      </dgm:t>
    </dgm:pt>
    <dgm:pt modelId="{1107698B-D3CF-4611-B33E-64EBA2E69155}" type="sibTrans" cxnId="{ECD79B64-C65C-4101-ABA5-371A82EB7B43}">
      <dgm:prSet/>
      <dgm:spPr/>
      <dgm:t>
        <a:bodyPr/>
        <a:lstStyle/>
        <a:p>
          <a:endParaRPr lang="et-EE"/>
        </a:p>
      </dgm:t>
    </dgm:pt>
    <dgm:pt modelId="{41814390-DB07-4DF2-9D51-F9D3C49F2E7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Virtual airlines</a:t>
          </a:r>
          <a:endParaRPr lang="et-EE" sz="2800" dirty="0">
            <a:latin typeface="Candara" panose="020E0502030303020204" pitchFamily="34" charset="0"/>
          </a:endParaRPr>
        </a:p>
      </dgm:t>
    </dgm:pt>
    <dgm:pt modelId="{F1983855-9CA9-42CD-B93F-91945F3FD30E}" type="parTrans" cxnId="{B19149CB-303C-4F79-A72D-F73B331377C9}">
      <dgm:prSet/>
      <dgm:spPr/>
      <dgm:t>
        <a:bodyPr/>
        <a:lstStyle/>
        <a:p>
          <a:endParaRPr lang="et-EE"/>
        </a:p>
      </dgm:t>
    </dgm:pt>
    <dgm:pt modelId="{717184C2-A99A-4D8F-90DE-9EA397BFBE57}" type="sibTrans" cxnId="{B19149CB-303C-4F79-A72D-F73B331377C9}">
      <dgm:prSet/>
      <dgm:spPr/>
      <dgm:t>
        <a:bodyPr/>
        <a:lstStyle/>
        <a:p>
          <a:endParaRPr lang="et-EE"/>
        </a:p>
      </dgm:t>
    </dgm:pt>
    <dgm:pt modelId="{342AD8D6-728B-480C-9D4A-0505A6979470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Regional carriers</a:t>
          </a:r>
          <a:endParaRPr lang="et-EE" dirty="0">
            <a:latin typeface="Candara" panose="020E0502030303020204" pitchFamily="34" charset="0"/>
          </a:endParaRPr>
        </a:p>
      </dgm:t>
    </dgm:pt>
    <dgm:pt modelId="{6D02162E-7433-4964-BFC7-C653BB7A7AFF}" type="parTrans" cxnId="{24545766-6A9B-4A50-B293-9AC343C75EFC}">
      <dgm:prSet/>
      <dgm:spPr/>
      <dgm:t>
        <a:bodyPr/>
        <a:lstStyle/>
        <a:p>
          <a:endParaRPr lang="et-EE"/>
        </a:p>
      </dgm:t>
    </dgm:pt>
    <dgm:pt modelId="{B9DC6E5F-008E-422E-833C-17EE5319C338}" type="sibTrans" cxnId="{24545766-6A9B-4A50-B293-9AC343C75EFC}">
      <dgm:prSet/>
      <dgm:spPr/>
      <dgm:t>
        <a:bodyPr/>
        <a:lstStyle/>
        <a:p>
          <a:endParaRPr lang="et-EE"/>
        </a:p>
      </dgm:t>
    </dgm:pt>
    <dgm:pt modelId="{35A5A6C8-EF6D-4B71-8663-BFB2DA0999E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>
              <a:latin typeface="Candara" panose="020E0502030303020204" pitchFamily="34" charset="0"/>
            </a:rPr>
            <a:t>Charter airlines</a:t>
          </a:r>
          <a:endParaRPr lang="et-EE" sz="2800" dirty="0">
            <a:latin typeface="Candara" panose="020E0502030303020204" pitchFamily="34" charset="0"/>
          </a:endParaRPr>
        </a:p>
      </dgm:t>
    </dgm:pt>
    <dgm:pt modelId="{21F246CD-2A25-4809-A2B6-433952625400}" type="parTrans" cxnId="{57EDFC43-8E4D-43A2-AC34-4053F8A1594E}">
      <dgm:prSet/>
      <dgm:spPr/>
      <dgm:t>
        <a:bodyPr/>
        <a:lstStyle/>
        <a:p>
          <a:endParaRPr lang="et-EE"/>
        </a:p>
      </dgm:t>
    </dgm:pt>
    <dgm:pt modelId="{B4E62972-4D5C-4659-ACD6-0C2EF95241E7}" type="sibTrans" cxnId="{57EDFC43-8E4D-43A2-AC34-4053F8A1594E}">
      <dgm:prSet/>
      <dgm:spPr/>
      <dgm:t>
        <a:bodyPr/>
        <a:lstStyle/>
        <a:p>
          <a:endParaRPr lang="et-EE"/>
        </a:p>
      </dgm:t>
    </dgm:pt>
    <dgm:pt modelId="{658715AE-3326-43F3-A66C-F2EBF4C79A7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Candara" panose="020E0502030303020204" pitchFamily="34" charset="0"/>
            </a:rPr>
            <a:t>Ultra Low Cost Carriers</a:t>
          </a:r>
          <a:endParaRPr lang="et-EE" dirty="0">
            <a:latin typeface="Candara" panose="020E0502030303020204" pitchFamily="34" charset="0"/>
          </a:endParaRPr>
        </a:p>
      </dgm:t>
    </dgm:pt>
    <dgm:pt modelId="{8FA7413F-45D3-45B8-92D2-C0DE468F7022}" type="parTrans" cxnId="{26534E4C-C5B9-4305-8C7D-EA9DFCE0AEF0}">
      <dgm:prSet/>
      <dgm:spPr/>
      <dgm:t>
        <a:bodyPr/>
        <a:lstStyle/>
        <a:p>
          <a:endParaRPr lang="et-EE"/>
        </a:p>
      </dgm:t>
    </dgm:pt>
    <dgm:pt modelId="{54AC89DA-BAAE-4349-958B-CA788DB685FA}" type="sibTrans" cxnId="{26534E4C-C5B9-4305-8C7D-EA9DFCE0AEF0}">
      <dgm:prSet/>
      <dgm:spPr/>
      <dgm:t>
        <a:bodyPr/>
        <a:lstStyle/>
        <a:p>
          <a:endParaRPr lang="et-EE"/>
        </a:p>
      </dgm:t>
    </dgm:pt>
    <dgm:pt modelId="{9C483837-E93C-4D40-9486-E5684DE92B2F}" type="pres">
      <dgm:prSet presAssocID="{E339D5E0-1181-4826-ADD9-CB99E044C2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235196-68E7-42C3-8836-5AF0FA49FA6B}" type="pres">
      <dgm:prSet presAssocID="{BFB74082-9AB6-472C-8D0A-8ECE1748E69B}" presName="vertOne" presStyleCnt="0"/>
      <dgm:spPr/>
    </dgm:pt>
    <dgm:pt modelId="{B43F058E-F35C-432A-B482-7CB5132A7F9D}" type="pres">
      <dgm:prSet presAssocID="{BFB74082-9AB6-472C-8D0A-8ECE1748E69B}" presName="txOne" presStyleLbl="node0" presStyleIdx="0" presStyleCnt="1" custScaleX="65577" custScaleY="95697" custLinFactNeighborX="-19333" custLinFactNeighborY="-1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0FFD8-BBE2-4FB0-9F63-2E5F193144EA}" type="pres">
      <dgm:prSet presAssocID="{BFB74082-9AB6-472C-8D0A-8ECE1748E69B}" presName="parTransOne" presStyleCnt="0"/>
      <dgm:spPr/>
    </dgm:pt>
    <dgm:pt modelId="{3EB7D4CF-06EE-4F45-8D2D-80E769951044}" type="pres">
      <dgm:prSet presAssocID="{BFB74082-9AB6-472C-8D0A-8ECE1748E69B}" presName="horzOne" presStyleCnt="0"/>
      <dgm:spPr/>
    </dgm:pt>
    <dgm:pt modelId="{18BD6B03-0ECD-4B32-9AE2-8A59C6A8DAF8}" type="pres">
      <dgm:prSet presAssocID="{F64522E9-6840-4E52-9DBB-00F0FDF3930A}" presName="vertTwo" presStyleCnt="0"/>
      <dgm:spPr/>
    </dgm:pt>
    <dgm:pt modelId="{CDB1ED2A-06E5-41EA-987B-E26F4C0A0F0C}" type="pres">
      <dgm:prSet presAssocID="{F64522E9-6840-4E52-9DBB-00F0FDF3930A}" presName="txTwo" presStyleLbl="node2" presStyleIdx="0" presStyleCnt="2" custScaleY="94103" custLinFactNeighborX="-167" custLinFactNeighborY="-16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1B265-7B1B-4AEB-BE7D-9955D858F4D4}" type="pres">
      <dgm:prSet presAssocID="{F64522E9-6840-4E52-9DBB-00F0FDF3930A}" presName="parTransTwo" presStyleCnt="0"/>
      <dgm:spPr/>
    </dgm:pt>
    <dgm:pt modelId="{010FF0D6-547A-4541-B99D-AB807D54511B}" type="pres">
      <dgm:prSet presAssocID="{F64522E9-6840-4E52-9DBB-00F0FDF3930A}" presName="horzTwo" presStyleCnt="0"/>
      <dgm:spPr/>
    </dgm:pt>
    <dgm:pt modelId="{C7DE5D02-83B6-4778-8F8C-F407EAD12FB1}" type="pres">
      <dgm:prSet presAssocID="{41814390-DB07-4DF2-9D51-F9D3C49F2E7A}" presName="vertThree" presStyleCnt="0"/>
      <dgm:spPr/>
    </dgm:pt>
    <dgm:pt modelId="{3109F9BF-58C6-460F-8E46-912A57410D43}" type="pres">
      <dgm:prSet presAssocID="{41814390-DB07-4DF2-9D51-F9D3C49F2E7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78E63-9E5F-44C4-A057-BEBF0A5382DF}" type="pres">
      <dgm:prSet presAssocID="{41814390-DB07-4DF2-9D51-F9D3C49F2E7A}" presName="horzThree" presStyleCnt="0"/>
      <dgm:spPr/>
    </dgm:pt>
    <dgm:pt modelId="{23388BA7-98B0-475D-BE8B-528F4D4E4108}" type="pres">
      <dgm:prSet presAssocID="{717184C2-A99A-4D8F-90DE-9EA397BFBE57}" presName="sibSpaceThree" presStyleCnt="0"/>
      <dgm:spPr/>
    </dgm:pt>
    <dgm:pt modelId="{E6D0F0DE-A045-4F68-B46B-74EA688EDC6E}" type="pres">
      <dgm:prSet presAssocID="{658715AE-3326-43F3-A66C-F2EBF4C79A7E}" presName="vertThree" presStyleCnt="0"/>
      <dgm:spPr/>
    </dgm:pt>
    <dgm:pt modelId="{A057F67E-A361-4024-8530-E48710F6E222}" type="pres">
      <dgm:prSet presAssocID="{658715AE-3326-43F3-A66C-F2EBF4C79A7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096397-BA1B-4C2E-81AD-DE1765D50FC1}" type="pres">
      <dgm:prSet presAssocID="{658715AE-3326-43F3-A66C-F2EBF4C79A7E}" presName="horzThree" presStyleCnt="0"/>
      <dgm:spPr/>
    </dgm:pt>
    <dgm:pt modelId="{C864321C-0504-468B-9234-CDB17D34E221}" type="pres">
      <dgm:prSet presAssocID="{1107698B-D3CF-4611-B33E-64EBA2E69155}" presName="sibSpaceTwo" presStyleCnt="0"/>
      <dgm:spPr/>
    </dgm:pt>
    <dgm:pt modelId="{03D1146E-8AEC-4883-A5B9-7C0E4691EC58}" type="pres">
      <dgm:prSet presAssocID="{342AD8D6-728B-480C-9D4A-0505A6979470}" presName="vertTwo" presStyleCnt="0"/>
      <dgm:spPr/>
    </dgm:pt>
    <dgm:pt modelId="{F47280C0-439C-4546-A608-43B112AC4811}" type="pres">
      <dgm:prSet presAssocID="{342AD8D6-728B-480C-9D4A-0505A6979470}" presName="txTwo" presStyleLbl="node2" presStyleIdx="1" presStyleCnt="2" custScaleY="209971" custLinFactY="-100000" custLinFactNeighborY="-164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DB641-BB5D-428B-BCAE-F65DEF7E0D0C}" type="pres">
      <dgm:prSet presAssocID="{342AD8D6-728B-480C-9D4A-0505A6979470}" presName="parTransTwo" presStyleCnt="0"/>
      <dgm:spPr/>
    </dgm:pt>
    <dgm:pt modelId="{28166622-C747-4096-B8AE-480092DD0438}" type="pres">
      <dgm:prSet presAssocID="{342AD8D6-728B-480C-9D4A-0505A6979470}" presName="horzTwo" presStyleCnt="0"/>
      <dgm:spPr/>
    </dgm:pt>
    <dgm:pt modelId="{3BE70117-0EEF-4999-A2C9-6F281E8A89F7}" type="pres">
      <dgm:prSet presAssocID="{35A5A6C8-EF6D-4B71-8663-BFB2DA0999EC}" presName="vertThree" presStyleCnt="0"/>
      <dgm:spPr/>
    </dgm:pt>
    <dgm:pt modelId="{12CB7FC2-141F-49E4-A8BD-79A71A572902}" type="pres">
      <dgm:prSet presAssocID="{35A5A6C8-EF6D-4B71-8663-BFB2DA0999EC}" presName="txThree" presStyleLbl="node3" presStyleIdx="2" presStyleCnt="3" custLinFactY="-1352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EB72C-7578-4D66-83DA-7FE9444BFA40}" type="pres">
      <dgm:prSet presAssocID="{35A5A6C8-EF6D-4B71-8663-BFB2DA0999EC}" presName="horzThree" presStyleCnt="0"/>
      <dgm:spPr/>
    </dgm:pt>
  </dgm:ptLst>
  <dgm:cxnLst>
    <dgm:cxn modelId="{4E1A4B4D-0FB8-4E48-B62E-44B1AFFDB932}" type="presOf" srcId="{658715AE-3326-43F3-A66C-F2EBF4C79A7E}" destId="{A057F67E-A361-4024-8530-E48710F6E222}" srcOrd="0" destOrd="0" presId="urn:microsoft.com/office/officeart/2005/8/layout/hierarchy4"/>
    <dgm:cxn modelId="{57EDFC43-8E4D-43A2-AC34-4053F8A1594E}" srcId="{342AD8D6-728B-480C-9D4A-0505A6979470}" destId="{35A5A6C8-EF6D-4B71-8663-BFB2DA0999EC}" srcOrd="0" destOrd="0" parTransId="{21F246CD-2A25-4809-A2B6-433952625400}" sibTransId="{B4E62972-4D5C-4659-ACD6-0C2EF95241E7}"/>
    <dgm:cxn modelId="{21E4C852-359D-4F68-91A8-F5E7B13B04D3}" type="presOf" srcId="{35A5A6C8-EF6D-4B71-8663-BFB2DA0999EC}" destId="{12CB7FC2-141F-49E4-A8BD-79A71A572902}" srcOrd="0" destOrd="0" presId="urn:microsoft.com/office/officeart/2005/8/layout/hierarchy4"/>
    <dgm:cxn modelId="{ECD79B64-C65C-4101-ABA5-371A82EB7B43}" srcId="{BFB74082-9AB6-472C-8D0A-8ECE1748E69B}" destId="{F64522E9-6840-4E52-9DBB-00F0FDF3930A}" srcOrd="0" destOrd="0" parTransId="{EB87A362-F76B-4BA3-8BD9-7FA5A7EA4282}" sibTransId="{1107698B-D3CF-4611-B33E-64EBA2E69155}"/>
    <dgm:cxn modelId="{26534E4C-C5B9-4305-8C7D-EA9DFCE0AEF0}" srcId="{F64522E9-6840-4E52-9DBB-00F0FDF3930A}" destId="{658715AE-3326-43F3-A66C-F2EBF4C79A7E}" srcOrd="1" destOrd="0" parTransId="{8FA7413F-45D3-45B8-92D2-C0DE468F7022}" sibTransId="{54AC89DA-BAAE-4349-958B-CA788DB685FA}"/>
    <dgm:cxn modelId="{D240D142-64C4-47AA-8AD9-902AF7E4D184}" type="presOf" srcId="{F64522E9-6840-4E52-9DBB-00F0FDF3930A}" destId="{CDB1ED2A-06E5-41EA-987B-E26F4C0A0F0C}" srcOrd="0" destOrd="0" presId="urn:microsoft.com/office/officeart/2005/8/layout/hierarchy4"/>
    <dgm:cxn modelId="{B19149CB-303C-4F79-A72D-F73B331377C9}" srcId="{F64522E9-6840-4E52-9DBB-00F0FDF3930A}" destId="{41814390-DB07-4DF2-9D51-F9D3C49F2E7A}" srcOrd="0" destOrd="0" parTransId="{F1983855-9CA9-42CD-B93F-91945F3FD30E}" sibTransId="{717184C2-A99A-4D8F-90DE-9EA397BFBE57}"/>
    <dgm:cxn modelId="{20E7EE13-2DC1-4D40-8EE9-3494B5A5EE8B}" type="presOf" srcId="{41814390-DB07-4DF2-9D51-F9D3C49F2E7A}" destId="{3109F9BF-58C6-460F-8E46-912A57410D43}" srcOrd="0" destOrd="0" presId="urn:microsoft.com/office/officeart/2005/8/layout/hierarchy4"/>
    <dgm:cxn modelId="{8409611F-F403-4778-9BF2-04BFFD1FD811}" type="presOf" srcId="{E339D5E0-1181-4826-ADD9-CB99E044C28F}" destId="{9C483837-E93C-4D40-9486-E5684DE92B2F}" srcOrd="0" destOrd="0" presId="urn:microsoft.com/office/officeart/2005/8/layout/hierarchy4"/>
    <dgm:cxn modelId="{DB99A4D3-83A8-429E-A03F-272EFDEFDCB3}" type="presOf" srcId="{342AD8D6-728B-480C-9D4A-0505A6979470}" destId="{F47280C0-439C-4546-A608-43B112AC4811}" srcOrd="0" destOrd="0" presId="urn:microsoft.com/office/officeart/2005/8/layout/hierarchy4"/>
    <dgm:cxn modelId="{431268FB-7980-4AE0-BBDF-6F88C0475911}" type="presOf" srcId="{BFB74082-9AB6-472C-8D0A-8ECE1748E69B}" destId="{B43F058E-F35C-432A-B482-7CB5132A7F9D}" srcOrd="0" destOrd="0" presId="urn:microsoft.com/office/officeart/2005/8/layout/hierarchy4"/>
    <dgm:cxn modelId="{89EC4D9F-B767-4F11-BE6E-9CD97AD200D3}" srcId="{E339D5E0-1181-4826-ADD9-CB99E044C28F}" destId="{BFB74082-9AB6-472C-8D0A-8ECE1748E69B}" srcOrd="0" destOrd="0" parTransId="{FB364D29-6536-402C-B1F8-CEAE3FB3EAC5}" sibTransId="{3CACE3D7-B87E-474F-A8CF-472BB1F60E67}"/>
    <dgm:cxn modelId="{24545766-6A9B-4A50-B293-9AC343C75EFC}" srcId="{BFB74082-9AB6-472C-8D0A-8ECE1748E69B}" destId="{342AD8D6-728B-480C-9D4A-0505A6979470}" srcOrd="1" destOrd="0" parTransId="{6D02162E-7433-4964-BFC7-C653BB7A7AFF}" sibTransId="{B9DC6E5F-008E-422E-833C-17EE5319C338}"/>
    <dgm:cxn modelId="{188C05DE-7BB6-4BC5-A343-6007A6B773BD}" type="presParOf" srcId="{9C483837-E93C-4D40-9486-E5684DE92B2F}" destId="{60235196-68E7-42C3-8836-5AF0FA49FA6B}" srcOrd="0" destOrd="0" presId="urn:microsoft.com/office/officeart/2005/8/layout/hierarchy4"/>
    <dgm:cxn modelId="{BA2CC620-BDAE-4E08-BF9D-D972B12437E0}" type="presParOf" srcId="{60235196-68E7-42C3-8836-5AF0FA49FA6B}" destId="{B43F058E-F35C-432A-B482-7CB5132A7F9D}" srcOrd="0" destOrd="0" presId="urn:microsoft.com/office/officeart/2005/8/layout/hierarchy4"/>
    <dgm:cxn modelId="{63365789-417F-47A4-88D9-33DBBCE8D9B5}" type="presParOf" srcId="{60235196-68E7-42C3-8836-5AF0FA49FA6B}" destId="{1AE0FFD8-BBE2-4FB0-9F63-2E5F193144EA}" srcOrd="1" destOrd="0" presId="urn:microsoft.com/office/officeart/2005/8/layout/hierarchy4"/>
    <dgm:cxn modelId="{E2A06FE3-122F-4235-BD14-F36B35B4228E}" type="presParOf" srcId="{60235196-68E7-42C3-8836-5AF0FA49FA6B}" destId="{3EB7D4CF-06EE-4F45-8D2D-80E769951044}" srcOrd="2" destOrd="0" presId="urn:microsoft.com/office/officeart/2005/8/layout/hierarchy4"/>
    <dgm:cxn modelId="{278A88D8-C58D-425D-B2D2-BAF1F6732FEF}" type="presParOf" srcId="{3EB7D4CF-06EE-4F45-8D2D-80E769951044}" destId="{18BD6B03-0ECD-4B32-9AE2-8A59C6A8DAF8}" srcOrd="0" destOrd="0" presId="urn:microsoft.com/office/officeart/2005/8/layout/hierarchy4"/>
    <dgm:cxn modelId="{8D69A80C-19A1-445B-97F8-51C5562F1992}" type="presParOf" srcId="{18BD6B03-0ECD-4B32-9AE2-8A59C6A8DAF8}" destId="{CDB1ED2A-06E5-41EA-987B-E26F4C0A0F0C}" srcOrd="0" destOrd="0" presId="urn:microsoft.com/office/officeart/2005/8/layout/hierarchy4"/>
    <dgm:cxn modelId="{8BDBECC6-B687-4066-87B6-946DA06690B6}" type="presParOf" srcId="{18BD6B03-0ECD-4B32-9AE2-8A59C6A8DAF8}" destId="{F9E1B265-7B1B-4AEB-BE7D-9955D858F4D4}" srcOrd="1" destOrd="0" presId="urn:microsoft.com/office/officeart/2005/8/layout/hierarchy4"/>
    <dgm:cxn modelId="{A1495B68-2AFB-4A03-A6D3-5ECDA3EDF815}" type="presParOf" srcId="{18BD6B03-0ECD-4B32-9AE2-8A59C6A8DAF8}" destId="{010FF0D6-547A-4541-B99D-AB807D54511B}" srcOrd="2" destOrd="0" presId="urn:microsoft.com/office/officeart/2005/8/layout/hierarchy4"/>
    <dgm:cxn modelId="{A40964AE-0A77-4F16-9257-4E6F2D6955AB}" type="presParOf" srcId="{010FF0D6-547A-4541-B99D-AB807D54511B}" destId="{C7DE5D02-83B6-4778-8F8C-F407EAD12FB1}" srcOrd="0" destOrd="0" presId="urn:microsoft.com/office/officeart/2005/8/layout/hierarchy4"/>
    <dgm:cxn modelId="{DA13A886-E9C3-4E29-96AA-FADD81B0C63E}" type="presParOf" srcId="{C7DE5D02-83B6-4778-8F8C-F407EAD12FB1}" destId="{3109F9BF-58C6-460F-8E46-912A57410D43}" srcOrd="0" destOrd="0" presId="urn:microsoft.com/office/officeart/2005/8/layout/hierarchy4"/>
    <dgm:cxn modelId="{4AB60AE8-A499-44FE-8862-4825A4F4826B}" type="presParOf" srcId="{C7DE5D02-83B6-4778-8F8C-F407EAD12FB1}" destId="{ACF78E63-9E5F-44C4-A057-BEBF0A5382DF}" srcOrd="1" destOrd="0" presId="urn:microsoft.com/office/officeart/2005/8/layout/hierarchy4"/>
    <dgm:cxn modelId="{052B098D-ED51-4D19-9334-2F9A08196FB6}" type="presParOf" srcId="{010FF0D6-547A-4541-B99D-AB807D54511B}" destId="{23388BA7-98B0-475D-BE8B-528F4D4E4108}" srcOrd="1" destOrd="0" presId="urn:microsoft.com/office/officeart/2005/8/layout/hierarchy4"/>
    <dgm:cxn modelId="{81F221AF-64C8-4941-84A9-5A4A3FA5D9D4}" type="presParOf" srcId="{010FF0D6-547A-4541-B99D-AB807D54511B}" destId="{E6D0F0DE-A045-4F68-B46B-74EA688EDC6E}" srcOrd="2" destOrd="0" presId="urn:microsoft.com/office/officeart/2005/8/layout/hierarchy4"/>
    <dgm:cxn modelId="{D2C1E8DD-EF12-4760-840A-C8C48C27767F}" type="presParOf" srcId="{E6D0F0DE-A045-4F68-B46B-74EA688EDC6E}" destId="{A057F67E-A361-4024-8530-E48710F6E222}" srcOrd="0" destOrd="0" presId="urn:microsoft.com/office/officeart/2005/8/layout/hierarchy4"/>
    <dgm:cxn modelId="{D3708D1A-51B0-41E6-92AD-EC41239E3A03}" type="presParOf" srcId="{E6D0F0DE-A045-4F68-B46B-74EA688EDC6E}" destId="{F6096397-BA1B-4C2E-81AD-DE1765D50FC1}" srcOrd="1" destOrd="0" presId="urn:microsoft.com/office/officeart/2005/8/layout/hierarchy4"/>
    <dgm:cxn modelId="{27DC2A14-EB7E-4807-8843-A5A57999B996}" type="presParOf" srcId="{3EB7D4CF-06EE-4F45-8D2D-80E769951044}" destId="{C864321C-0504-468B-9234-CDB17D34E221}" srcOrd="1" destOrd="0" presId="urn:microsoft.com/office/officeart/2005/8/layout/hierarchy4"/>
    <dgm:cxn modelId="{E238E452-CB2F-497C-98B1-0E9966ED1361}" type="presParOf" srcId="{3EB7D4CF-06EE-4F45-8D2D-80E769951044}" destId="{03D1146E-8AEC-4883-A5B9-7C0E4691EC58}" srcOrd="2" destOrd="0" presId="urn:microsoft.com/office/officeart/2005/8/layout/hierarchy4"/>
    <dgm:cxn modelId="{9E111FBA-2202-4448-B02F-35ACA76D7CA8}" type="presParOf" srcId="{03D1146E-8AEC-4883-A5B9-7C0E4691EC58}" destId="{F47280C0-439C-4546-A608-43B112AC4811}" srcOrd="0" destOrd="0" presId="urn:microsoft.com/office/officeart/2005/8/layout/hierarchy4"/>
    <dgm:cxn modelId="{B26F2BB2-92BF-4C10-8203-5A4F2A6FC416}" type="presParOf" srcId="{03D1146E-8AEC-4883-A5B9-7C0E4691EC58}" destId="{F36DB641-BB5D-428B-BCAE-F65DEF7E0D0C}" srcOrd="1" destOrd="0" presId="urn:microsoft.com/office/officeart/2005/8/layout/hierarchy4"/>
    <dgm:cxn modelId="{DF1FA406-4A30-41EC-83F8-9AB3D68AEE48}" type="presParOf" srcId="{03D1146E-8AEC-4883-A5B9-7C0E4691EC58}" destId="{28166622-C747-4096-B8AE-480092DD0438}" srcOrd="2" destOrd="0" presId="urn:microsoft.com/office/officeart/2005/8/layout/hierarchy4"/>
    <dgm:cxn modelId="{BD9CE5A4-40A3-45C9-9004-DD890BAD1F44}" type="presParOf" srcId="{28166622-C747-4096-B8AE-480092DD0438}" destId="{3BE70117-0EEF-4999-A2C9-6F281E8A89F7}" srcOrd="0" destOrd="0" presId="urn:microsoft.com/office/officeart/2005/8/layout/hierarchy4"/>
    <dgm:cxn modelId="{B1A24A63-211A-44E5-AA4D-09DFDD3290CD}" type="presParOf" srcId="{3BE70117-0EEF-4999-A2C9-6F281E8A89F7}" destId="{12CB7FC2-141F-49E4-A8BD-79A71A572902}" srcOrd="0" destOrd="0" presId="urn:microsoft.com/office/officeart/2005/8/layout/hierarchy4"/>
    <dgm:cxn modelId="{71AB2518-A7EB-4571-A831-3380A7C68E6D}" type="presParOf" srcId="{3BE70117-0EEF-4999-A2C9-6F281E8A89F7}" destId="{4F6EB72C-7578-4D66-83DA-7FE9444BFA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F058E-F35C-432A-B482-7CB5132A7F9D}">
      <dsp:nvSpPr>
        <dsp:cNvPr id="0" name=""/>
        <dsp:cNvSpPr/>
      </dsp:nvSpPr>
      <dsp:spPr>
        <a:xfrm>
          <a:off x="0" y="0"/>
          <a:ext cx="8147645" cy="59143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ndara" panose="020E0502030303020204" pitchFamily="34" charset="0"/>
            </a:rPr>
            <a:t>Legacy </a:t>
          </a:r>
          <a:r>
            <a:rPr lang="en-US" sz="2500" kern="1200" dirty="0" smtClean="0">
              <a:latin typeface="Candara" panose="020E0502030303020204" pitchFamily="34" charset="0"/>
            </a:rPr>
            <a:t>carriers</a:t>
          </a:r>
          <a:r>
            <a:rPr lang="et-EE" sz="2500" kern="1200" dirty="0" smtClean="0">
              <a:latin typeface="Candara" panose="020E0502030303020204" pitchFamily="34" charset="0"/>
            </a:rPr>
            <a:t> (nn. IATA ärimudel)</a:t>
          </a:r>
          <a:endParaRPr lang="et-EE" sz="2500" kern="1200" dirty="0">
            <a:latin typeface="Candara" panose="020E0502030303020204" pitchFamily="34" charset="0"/>
          </a:endParaRPr>
        </a:p>
      </dsp:txBody>
      <dsp:txXfrm>
        <a:off x="17322" y="17322"/>
        <a:ext cx="8113001" cy="556787"/>
      </dsp:txXfrm>
    </dsp:sp>
    <dsp:sp modelId="{CDB1ED2A-06E5-41EA-987B-E26F4C0A0F0C}">
      <dsp:nvSpPr>
        <dsp:cNvPr id="0" name=""/>
        <dsp:cNvSpPr/>
      </dsp:nvSpPr>
      <dsp:spPr>
        <a:xfrm>
          <a:off x="935" y="723856"/>
          <a:ext cx="5322294" cy="59143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ndara" panose="020E0502030303020204" pitchFamily="34" charset="0"/>
            </a:rPr>
            <a:t>Low Cost Carriers</a:t>
          </a:r>
          <a:endParaRPr lang="et-EE" sz="2500" kern="1200" dirty="0">
            <a:latin typeface="Candara" panose="020E0502030303020204" pitchFamily="34" charset="0"/>
          </a:endParaRPr>
        </a:p>
      </dsp:txBody>
      <dsp:txXfrm>
        <a:off x="18257" y="741178"/>
        <a:ext cx="5287650" cy="556787"/>
      </dsp:txXfrm>
    </dsp:sp>
    <dsp:sp modelId="{3109F9BF-58C6-460F-8E46-912A57410D43}">
      <dsp:nvSpPr>
        <dsp:cNvPr id="0" name=""/>
        <dsp:cNvSpPr/>
      </dsp:nvSpPr>
      <dsp:spPr>
        <a:xfrm>
          <a:off x="935" y="1447653"/>
          <a:ext cx="2606412" cy="59143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ndara" panose="020E0502030303020204" pitchFamily="34" charset="0"/>
            </a:rPr>
            <a:t>Virtual airlines</a:t>
          </a:r>
          <a:endParaRPr lang="et-EE" sz="2800" kern="1200" dirty="0">
            <a:latin typeface="Candara" panose="020E0502030303020204" pitchFamily="34" charset="0"/>
          </a:endParaRPr>
        </a:p>
      </dsp:txBody>
      <dsp:txXfrm>
        <a:off x="18257" y="1464975"/>
        <a:ext cx="2571768" cy="556787"/>
      </dsp:txXfrm>
    </dsp:sp>
    <dsp:sp modelId="{A057F67E-A361-4024-8530-E48710F6E222}">
      <dsp:nvSpPr>
        <dsp:cNvPr id="0" name=""/>
        <dsp:cNvSpPr/>
      </dsp:nvSpPr>
      <dsp:spPr>
        <a:xfrm>
          <a:off x="2716817" y="1447653"/>
          <a:ext cx="2606412" cy="59143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ndara" panose="020E0502030303020204" pitchFamily="34" charset="0"/>
            </a:rPr>
            <a:t>Ultra Low Cost Carriers</a:t>
          </a:r>
          <a:endParaRPr lang="et-EE" sz="1900" kern="1200" dirty="0">
            <a:latin typeface="Candara" panose="020E0502030303020204" pitchFamily="34" charset="0"/>
          </a:endParaRPr>
        </a:p>
      </dsp:txBody>
      <dsp:txXfrm>
        <a:off x="2734139" y="1464975"/>
        <a:ext cx="2571768" cy="556787"/>
      </dsp:txXfrm>
    </dsp:sp>
    <dsp:sp modelId="{F47280C0-439C-4546-A608-43B112AC4811}">
      <dsp:nvSpPr>
        <dsp:cNvPr id="0" name=""/>
        <dsp:cNvSpPr/>
      </dsp:nvSpPr>
      <dsp:spPr>
        <a:xfrm>
          <a:off x="5542168" y="723856"/>
          <a:ext cx="2606412" cy="59143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Candara" panose="020E0502030303020204" pitchFamily="34" charset="0"/>
            </a:rPr>
            <a:t>Regional carriers</a:t>
          </a:r>
          <a:endParaRPr lang="et-EE" sz="2500" kern="1200" dirty="0">
            <a:latin typeface="Candara" panose="020E0502030303020204" pitchFamily="34" charset="0"/>
          </a:endParaRPr>
        </a:p>
      </dsp:txBody>
      <dsp:txXfrm>
        <a:off x="5559490" y="741178"/>
        <a:ext cx="2571768" cy="556787"/>
      </dsp:txXfrm>
    </dsp:sp>
    <dsp:sp modelId="{12CB7FC2-141F-49E4-A8BD-79A71A572902}">
      <dsp:nvSpPr>
        <dsp:cNvPr id="0" name=""/>
        <dsp:cNvSpPr/>
      </dsp:nvSpPr>
      <dsp:spPr>
        <a:xfrm>
          <a:off x="5542168" y="1447653"/>
          <a:ext cx="2606412" cy="59143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ndara" panose="020E0502030303020204" pitchFamily="34" charset="0"/>
            </a:rPr>
            <a:t>Charter airlines</a:t>
          </a:r>
          <a:endParaRPr lang="et-EE" sz="2800" kern="1200" dirty="0">
            <a:latin typeface="Candara" panose="020E0502030303020204" pitchFamily="34" charset="0"/>
          </a:endParaRPr>
        </a:p>
      </dsp:txBody>
      <dsp:txXfrm>
        <a:off x="5559490" y="1464975"/>
        <a:ext cx="2571768" cy="556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F058E-F35C-432A-B482-7CB5132A7F9D}">
      <dsp:nvSpPr>
        <dsp:cNvPr id="0" name=""/>
        <dsp:cNvSpPr/>
      </dsp:nvSpPr>
      <dsp:spPr>
        <a:xfrm>
          <a:off x="0" y="0"/>
          <a:ext cx="5342981" cy="53636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ndara" panose="020E0502030303020204" pitchFamily="34" charset="0"/>
            </a:rPr>
            <a:t>Legacy carriers</a:t>
          </a:r>
          <a:endParaRPr lang="et-EE" sz="2300" kern="1200" dirty="0">
            <a:latin typeface="Candara" panose="020E0502030303020204" pitchFamily="34" charset="0"/>
          </a:endParaRPr>
        </a:p>
      </dsp:txBody>
      <dsp:txXfrm>
        <a:off x="15710" y="15710"/>
        <a:ext cx="5311561" cy="504945"/>
      </dsp:txXfrm>
    </dsp:sp>
    <dsp:sp modelId="{CDB1ED2A-06E5-41EA-987B-E26F4C0A0F0C}">
      <dsp:nvSpPr>
        <dsp:cNvPr id="0" name=""/>
        <dsp:cNvSpPr/>
      </dsp:nvSpPr>
      <dsp:spPr>
        <a:xfrm>
          <a:off x="17" y="623721"/>
          <a:ext cx="5311904" cy="52743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ndara" panose="020E0502030303020204" pitchFamily="34" charset="0"/>
            </a:rPr>
            <a:t>Low Cost Carriers</a:t>
          </a:r>
          <a:endParaRPr lang="et-EE" sz="2300" kern="1200" dirty="0">
            <a:latin typeface="Candara" panose="020E0502030303020204" pitchFamily="34" charset="0"/>
          </a:endParaRPr>
        </a:p>
      </dsp:txBody>
      <dsp:txXfrm>
        <a:off x="15465" y="639169"/>
        <a:ext cx="5281008" cy="496535"/>
      </dsp:txXfrm>
    </dsp:sp>
    <dsp:sp modelId="{3109F9BF-58C6-460F-8E46-912A57410D43}">
      <dsp:nvSpPr>
        <dsp:cNvPr id="0" name=""/>
        <dsp:cNvSpPr/>
      </dsp:nvSpPr>
      <dsp:spPr>
        <a:xfrm>
          <a:off x="8887" y="1270950"/>
          <a:ext cx="2601324" cy="56048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ndara" panose="020E0502030303020204" pitchFamily="34" charset="0"/>
            </a:rPr>
            <a:t>Virtual airlines</a:t>
          </a:r>
          <a:endParaRPr lang="et-EE" sz="2800" kern="1200" dirty="0">
            <a:latin typeface="Candara" panose="020E0502030303020204" pitchFamily="34" charset="0"/>
          </a:endParaRPr>
        </a:p>
      </dsp:txBody>
      <dsp:txXfrm>
        <a:off x="25303" y="1287366"/>
        <a:ext cx="2568492" cy="527651"/>
      </dsp:txXfrm>
    </dsp:sp>
    <dsp:sp modelId="{A057F67E-A361-4024-8530-E48710F6E222}">
      <dsp:nvSpPr>
        <dsp:cNvPr id="0" name=""/>
        <dsp:cNvSpPr/>
      </dsp:nvSpPr>
      <dsp:spPr>
        <a:xfrm>
          <a:off x="2719467" y="1270950"/>
          <a:ext cx="2601324" cy="56048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Candara" panose="020E0502030303020204" pitchFamily="34" charset="0"/>
            </a:rPr>
            <a:t>Ultra Low Cost Carriers</a:t>
          </a:r>
          <a:endParaRPr lang="et-EE" sz="1900" kern="1200" dirty="0">
            <a:latin typeface="Candara" panose="020E0502030303020204" pitchFamily="34" charset="0"/>
          </a:endParaRPr>
        </a:p>
      </dsp:txBody>
      <dsp:txXfrm>
        <a:off x="2735883" y="1287366"/>
        <a:ext cx="2568492" cy="527651"/>
      </dsp:txXfrm>
    </dsp:sp>
    <dsp:sp modelId="{F47280C0-439C-4546-A608-43B112AC4811}">
      <dsp:nvSpPr>
        <dsp:cNvPr id="0" name=""/>
        <dsp:cNvSpPr/>
      </dsp:nvSpPr>
      <dsp:spPr>
        <a:xfrm>
          <a:off x="5539303" y="0"/>
          <a:ext cx="2601324" cy="117685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Candara" panose="020E0502030303020204" pitchFamily="34" charset="0"/>
            </a:rPr>
            <a:t>Regional carriers</a:t>
          </a:r>
          <a:endParaRPr lang="et-EE" sz="2300" kern="1200" dirty="0">
            <a:latin typeface="Candara" panose="020E0502030303020204" pitchFamily="34" charset="0"/>
          </a:endParaRPr>
        </a:p>
      </dsp:txBody>
      <dsp:txXfrm>
        <a:off x="5573772" y="34469"/>
        <a:ext cx="2532386" cy="1107915"/>
      </dsp:txXfrm>
    </dsp:sp>
    <dsp:sp modelId="{12CB7FC2-141F-49E4-A8BD-79A71A572902}">
      <dsp:nvSpPr>
        <dsp:cNvPr id="0" name=""/>
        <dsp:cNvSpPr/>
      </dsp:nvSpPr>
      <dsp:spPr>
        <a:xfrm>
          <a:off x="5539303" y="1284071"/>
          <a:ext cx="2601324" cy="56048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ndara" panose="020E0502030303020204" pitchFamily="34" charset="0"/>
            </a:rPr>
            <a:t>Charter airlines</a:t>
          </a:r>
          <a:endParaRPr lang="et-EE" sz="2800" kern="1200" dirty="0">
            <a:latin typeface="Candara" panose="020E0502030303020204" pitchFamily="34" charset="0"/>
          </a:endParaRPr>
        </a:p>
      </dsp:txBody>
      <dsp:txXfrm>
        <a:off x="5555719" y="1300487"/>
        <a:ext cx="2568492" cy="527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06935-6A20-43D4-A7A4-2F65FB3B46DE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21799-5C96-428B-9D98-F2B6E580BB5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479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26BE-CC87-4BB1-845A-7DC2E1AEDFAB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819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26BE-CC87-4BB1-845A-7DC2E1AEDFAB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681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73267"/>
            <a:ext cx="9144000" cy="1098536"/>
          </a:xfrm>
        </p:spPr>
        <p:txBody>
          <a:bodyPr anchor="b">
            <a:normAutofit/>
          </a:bodyPr>
          <a:lstStyle>
            <a:lvl1pPr algn="ctr"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TIITELLEHT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61578"/>
            <a:ext cx="9144000" cy="638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 dirty="0"/>
              <a:t>ALAMPEALKIRI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868923" cy="2139950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ROUTES FROM TALLINN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868923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Nordic Aviation Group in cooperation with four European flight operators serves passengers on 10 different routes. </a:t>
            </a:r>
          </a:p>
          <a:p>
            <a:pPr lvl="0"/>
            <a:endParaRPr lang="et-EE" dirty="0"/>
          </a:p>
          <a:p>
            <a:pPr lvl="0"/>
            <a:r>
              <a:rPr lang="et-EE" dirty="0"/>
              <a:t>Amsterdam, Brussels, Stockholm, Oslo, Kiev, Trondheim, Vilnius, Munich, Nice and Split.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0423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MAKING OUR BEST EFFORTS </a:t>
            </a:r>
            <a:r>
              <a:rPr lang="et-EE" dirty="0"/>
              <a:t/>
            </a:r>
            <a:br>
              <a:rPr lang="et-EE" dirty="0"/>
            </a:br>
            <a:r>
              <a:rPr lang="en-US" dirty="0"/>
              <a:t>TO CREATE THE WORLD’S BEST AIRLINE WITH THE WORLD’S BEST PRODUCT.</a:t>
            </a:r>
            <a:endParaRPr lang="et-EE" dirty="0"/>
          </a:p>
        </p:txBody>
      </p:sp>
      <p:sp>
        <p:nvSpPr>
          <p:cNvPr id="7" name="Rectangle 6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6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PEALKIRJA KASTIKE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 dirty="0"/>
              <a:t>Pisikirjas tekstikast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0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73267"/>
            <a:ext cx="9144000" cy="1098536"/>
          </a:xfrm>
        </p:spPr>
        <p:txBody>
          <a:bodyPr anchor="b">
            <a:normAutofit/>
          </a:bodyPr>
          <a:lstStyle>
            <a:lvl1pPr algn="ctr">
              <a:defRPr sz="405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TIITELLEHT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61578"/>
            <a:ext cx="9144000" cy="638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 dirty="0"/>
              <a:t>ALAMPEALKIRI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9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VAHEPEALKIRI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ALAMTEEMA LÜHIKOKKUVÕTTE vms.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28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1817" y="1609776"/>
            <a:ext cx="6281443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1817" y="2953595"/>
            <a:ext cx="6281443" cy="2840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3" y="-16184"/>
            <a:ext cx="3955657" cy="57210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21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ADRIA AIRWAYS </a:t>
            </a:r>
            <a:br>
              <a:rPr lang="et-EE" dirty="0"/>
            </a:br>
            <a:r>
              <a:rPr lang="en-US" dirty="0"/>
              <a:t>IS A STAR ALLIANCE MEMBER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5253" y="2281955"/>
            <a:ext cx="10188547" cy="389500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membership of Star Alliance proves that we are a modern and efﬁcient airline, which meets all the latest safety, technical and commercial standards and requirements.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provide you with access to 27 airlines. Together we connect 1 316 destinations in 192 countries.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Adria Airways is present in 44 countries BSP's worldwide meaning that all passengers can buy Adria Airways tickets in 44 countries.</a:t>
            </a:r>
            <a:endParaRPr lang="et-E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VASAKU TEKSTIBLOKI ALAMPEALKIRI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Vasak tekstiblokk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PAREMA TEKSTIBLOKI ALAMPEALKIRI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Parem tekstiblokk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80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 dirty="0"/>
              <a:t>SUUR PEALKIRI TÜHJA SLAIDIGA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1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868923" cy="2139950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ROUTES FROM TALLINN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868923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Nordic Aviation Group in cooperation with four European flight operators serves passengers on 10 different routes. </a:t>
            </a:r>
          </a:p>
          <a:p>
            <a:pPr lvl="0"/>
            <a:endParaRPr lang="et-EE" dirty="0"/>
          </a:p>
          <a:p>
            <a:pPr lvl="0"/>
            <a:r>
              <a:rPr lang="et-EE" dirty="0"/>
              <a:t>Amsterdam, Brussels, Stockholm, Oslo, Kiev, Trondheim, Vilnius, Munich, Nice and Split.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0423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MAKING OUR BEST EFFORTS </a:t>
            </a:r>
            <a:r>
              <a:rPr lang="et-EE" dirty="0"/>
              <a:t/>
            </a:r>
            <a:br>
              <a:rPr lang="et-EE" dirty="0"/>
            </a:br>
            <a:r>
              <a:rPr lang="en-US" dirty="0"/>
              <a:t>TO CREATE THE WORLD’S BEST AIRLINE WITH THE WORLD’S BEST PRODUCT.</a:t>
            </a:r>
            <a:endParaRPr lang="et-E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0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4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PEALKIRJA KASTIKE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 dirty="0"/>
              <a:t>Pisikirjas tekstikast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73267"/>
            <a:ext cx="9144000" cy="1098536"/>
          </a:xfrm>
        </p:spPr>
        <p:txBody>
          <a:bodyPr anchor="b">
            <a:normAutofit/>
          </a:bodyPr>
          <a:lstStyle>
            <a:lvl1pPr algn="ctr">
              <a:defRPr sz="4050" b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TIITELLEHT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61578"/>
            <a:ext cx="9144000" cy="638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2208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 dirty="0"/>
              <a:t>ALAMPEALKIRI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7154E2-B209-4B34-9C2B-73541D0700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0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BFF44-4511-4CB0-9AE2-5AED9CFCE1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0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 b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VAHEPEALKIRI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12208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ALAMTEEMA LÜHIKOKKUVÕTTE vms.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13403-44EB-47BB-BFC0-08B3510096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VAHEPEALKIRI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ALAMTEEMA LÜHIKOKKUVÕTTE vms.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3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1817" y="1609776"/>
            <a:ext cx="6281443" cy="1325563"/>
          </a:xfrm>
        </p:spPr>
        <p:txBody>
          <a:bodyPr anchor="b"/>
          <a:lstStyle>
            <a:lvl1pPr>
              <a:defRPr b="1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1817" y="2953595"/>
            <a:ext cx="6281443" cy="2840305"/>
          </a:xfrm>
        </p:spPr>
        <p:txBody>
          <a:bodyPr/>
          <a:lstStyle>
            <a:lvl1pPr>
              <a:defRPr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3" y="-16184"/>
            <a:ext cx="3955657" cy="5721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4FA21-1045-4101-98B9-EFDF718938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ADRIA AIRWAYS </a:t>
            </a:r>
            <a:br>
              <a:rPr lang="et-EE" dirty="0"/>
            </a:br>
            <a:r>
              <a:rPr lang="en-US" dirty="0"/>
              <a:t>IS A STAR ALLIANCE MEMBER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5253" y="2281955"/>
            <a:ext cx="10188547" cy="389500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n-US" dirty="0"/>
              <a:t>Our membership of Star Alliance proves that we are a modern and efﬁcient airline, which meets all the latest safety, technical and commercial standards and requirements.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provide you with access to 27 airlines. Together we connect 1 316 destinations in 192 countries.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Adria Airways is present in 44 countries BSP's worldwide meaning that all passengers can buy Adria Airways tickets in 44 countries.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B84C5-94E8-4768-AD45-8EF111D6DD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6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 anchor="b"/>
          <a:lstStyle>
            <a:lvl1pPr>
              <a:defRPr b="1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 baseline="0">
                <a:solidFill>
                  <a:srgbClr val="122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VASAKU TEKSTIBLOKI ALAMPEALKIRI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Vasak tekstiblokk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122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PAREMA TEKSTIBLOKI ALAMPEALKIRI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Parem tekstiblokk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2073D1-ECCE-48D8-83ED-17BD63019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rgbClr val="122084"/>
                </a:solidFill>
                <a:latin typeface="+mj-lt"/>
              </a:defRPr>
            </a:lvl1pPr>
          </a:lstStyle>
          <a:p>
            <a:r>
              <a:rPr lang="et-EE" dirty="0"/>
              <a:t>SUUR PEALKIRI TÜHJA SLAIDIGA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4E986-83F3-4A97-91F1-2B71AF108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94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1D057-1056-4C2E-BC47-A738A1DDAE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2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6B045-05A6-44EB-8D21-FF2CB19D92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0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868923" cy="2139950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ROUTES FROM TALLINN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868923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Nordic Aviation Group in cooperation with four European flight operators serves passengers on 10 different routes. </a:t>
            </a:r>
          </a:p>
          <a:p>
            <a:pPr lvl="0"/>
            <a:endParaRPr lang="et-EE" dirty="0"/>
          </a:p>
          <a:p>
            <a:pPr lvl="0"/>
            <a:r>
              <a:rPr lang="et-EE" dirty="0"/>
              <a:t>Amsterdam, Brussels, Stockholm, Oslo, Kiev, Trondheim, Vilnius, Munich, Nice and Split.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4AB88-8406-4746-8CDE-171BD540A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0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04238"/>
          </a:xfrm>
        </p:spPr>
        <p:txBody>
          <a:bodyPr anchor="b"/>
          <a:lstStyle>
            <a:lvl1pPr algn="ctr">
              <a:defRPr>
                <a:solidFill>
                  <a:srgbClr val="122084"/>
                </a:solidFill>
              </a:defRPr>
            </a:lvl1pPr>
          </a:lstStyle>
          <a:p>
            <a:r>
              <a:rPr lang="en-US" dirty="0"/>
              <a:t>WE ARE MAKING OUR BEST EFFORTS </a:t>
            </a:r>
            <a:r>
              <a:rPr lang="et-EE" dirty="0"/>
              <a:t/>
            </a:r>
            <a:br>
              <a:rPr lang="et-EE" dirty="0"/>
            </a:br>
            <a:r>
              <a:rPr lang="en-US" dirty="0"/>
              <a:t>TO CREATE THE WORLD’S BEST AIRLINE WITH THE WORLD’S BEST PRODUCT.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37174-ECC8-4883-9BC0-26D512FFD1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4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4E096-1675-4806-9B5C-7D36CA9A4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97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240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PEALKIRJA KASTIKE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solidFill>
                  <a:srgbClr val="122084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12208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 dirty="0"/>
              <a:t>Pisikirjas tekstikast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14B78F-CAA4-4DA0-9E30-7352D119B6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" y="6199200"/>
            <a:ext cx="4796063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0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1817" y="1609776"/>
            <a:ext cx="6281443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1817" y="2953595"/>
            <a:ext cx="6281443" cy="2840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3" y="-16184"/>
            <a:ext cx="3955657" cy="5721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2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eść, Tytuł 1 linijka, Pun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11505392" y="6424542"/>
            <a:ext cx="638608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8A2A60-080A-4B83-AB6B-F6BAD4700F41}" type="slidenum">
              <a:rPr lang="pl-PL" sz="1099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pl-PL" sz="1099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10" hasCustomPrompt="1"/>
          </p:nvPr>
        </p:nvSpPr>
        <p:spPr>
          <a:xfrm>
            <a:off x="759420" y="245161"/>
            <a:ext cx="9810749" cy="439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 b="1">
                <a:solidFill>
                  <a:srgbClr val="004B98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48657" y="6415643"/>
            <a:ext cx="5433800" cy="266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99" b="1">
                <a:solidFill>
                  <a:srgbClr val="004B9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9103" y="1287858"/>
            <a:ext cx="10953988" cy="377264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98"/>
              </a:spcAft>
              <a:buClr>
                <a:srgbClr val="004B98"/>
              </a:buClr>
              <a:buFont typeface="Wingdings" charset="2"/>
              <a:buChar char="§"/>
              <a:defRPr sz="1799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399"/>
              </a:spcAft>
              <a:buClr>
                <a:srgbClr val="004B98"/>
              </a:buClr>
              <a:buFont typeface="Lucida Grande CE"/>
              <a:buChar char="-"/>
              <a:defRPr sz="1598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399"/>
              </a:spcAft>
              <a:buClr>
                <a:srgbClr val="004B98"/>
              </a:buClr>
              <a:buFont typeface="Lucida Grande CE"/>
              <a:buChar char="-"/>
              <a:defRPr sz="1598"/>
            </a:lvl3pPr>
          </a:lstStyle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6565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5465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, Tytuł 1 lini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 userDrawn="1"/>
        </p:nvSpPr>
        <p:spPr>
          <a:xfrm>
            <a:off x="11505392" y="6424542"/>
            <a:ext cx="638608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8A2A60-080A-4B83-AB6B-F6BAD4700F41}" type="slidenum">
              <a:rPr lang="pl-PL" sz="1099" b="1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pl-PL" sz="1099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10" hasCustomPrompt="1"/>
          </p:nvPr>
        </p:nvSpPr>
        <p:spPr>
          <a:xfrm>
            <a:off x="759420" y="245161"/>
            <a:ext cx="9810749" cy="439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 b="1">
                <a:solidFill>
                  <a:srgbClr val="004B98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48657" y="6415643"/>
            <a:ext cx="5433800" cy="266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99" b="1">
                <a:solidFill>
                  <a:srgbClr val="004B9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1</a:t>
            </a:r>
          </a:p>
        </p:txBody>
      </p:sp>
      <p:sp>
        <p:nvSpPr>
          <p:cNvPr id="6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775710" y="1278551"/>
            <a:ext cx="10966449" cy="4266424"/>
          </a:xfrm>
          <a:prstGeom prst="rect">
            <a:avLst/>
          </a:prstGeom>
        </p:spPr>
        <p:txBody>
          <a:bodyPr/>
          <a:lstStyle>
            <a:lvl1pPr marL="228389" indent="-22838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B98"/>
              </a:buClr>
              <a:buFont typeface="Wingdings" charset="2"/>
              <a:buChar char="§"/>
              <a:defRPr sz="1799">
                <a:solidFill>
                  <a:srgbClr val="4D4D4D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004B98"/>
              </a:buClr>
              <a:buFont typeface="Wingdings" charset="2"/>
              <a:buChar char="§"/>
            </a:pPr>
            <a:r>
              <a:rPr lang="pl-PL" sz="1799" dirty="0">
                <a:solidFill>
                  <a:srgbClr val="4D4D4D"/>
                </a:solidFill>
              </a:rPr>
              <a:t>Treść slajdu z jednym blokiem tekstowym i jednym rodzajem wypunktowania dwulinijkowym lub jednolinijkowym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4B98"/>
              </a:buClr>
              <a:buFont typeface="Wingdings" charset="2"/>
              <a:buChar char="§"/>
            </a:pPr>
            <a:r>
              <a:rPr lang="pl-PL" sz="1799" dirty="0">
                <a:solidFill>
                  <a:srgbClr val="4D4D4D"/>
                </a:solidFill>
              </a:rPr>
              <a:t>Rekomendowana wielkość czcionki – 18 punktów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4B98"/>
              </a:buClr>
              <a:buFont typeface="Wingdings" charset="2"/>
              <a:buChar char="§"/>
            </a:pPr>
            <a:r>
              <a:rPr lang="pl-PL" sz="1799" dirty="0">
                <a:solidFill>
                  <a:srgbClr val="4D4D4D"/>
                </a:solidFill>
              </a:rPr>
              <a:t>Treść slajdu z jednym blokiem tekstowym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4B98"/>
              </a:buClr>
              <a:buFont typeface="Wingdings" charset="2"/>
              <a:buChar char="§"/>
            </a:pPr>
            <a:r>
              <a:rPr lang="pl-PL" sz="1799" dirty="0">
                <a:solidFill>
                  <a:srgbClr val="4D4D4D"/>
                </a:solidFill>
              </a:rPr>
              <a:t>Treść slajdu z jednym blokiem tekstowym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4B98"/>
              </a:buClr>
              <a:buFont typeface="Wingdings" charset="2"/>
              <a:buChar char="§"/>
            </a:pPr>
            <a:r>
              <a:rPr lang="pl-PL" sz="1799" dirty="0">
                <a:solidFill>
                  <a:srgbClr val="4D4D4D"/>
                </a:solidFill>
              </a:rPr>
              <a:t>Treść slajdu z jednym blokiem tekstowym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004B98"/>
              </a:buClr>
              <a:buFont typeface="Wingdings" charset="2"/>
              <a:buChar char="§"/>
            </a:pPr>
            <a:r>
              <a:rPr lang="pl-PL" sz="1799" dirty="0">
                <a:solidFill>
                  <a:srgbClr val="4D4D4D"/>
                </a:solidFill>
              </a:rPr>
              <a:t>Treść slajdu z jednym blokiem tekstowym</a:t>
            </a:r>
          </a:p>
        </p:txBody>
      </p:sp>
    </p:spTree>
    <p:extLst>
      <p:ext uri="{BB962C8B-B14F-4D97-AF65-F5344CB8AC3E}">
        <p14:creationId xmlns:p14="http://schemas.microsoft.com/office/powerpoint/2010/main" val="1973800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5465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73267"/>
            <a:ext cx="9144000" cy="1098536"/>
          </a:xfrm>
        </p:spPr>
        <p:txBody>
          <a:bodyPr anchor="b">
            <a:normAutofit/>
          </a:bodyPr>
          <a:lstStyle>
            <a:lvl1pPr algn="ctr">
              <a:defRPr sz="4050" b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TIITELLEHT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61578"/>
            <a:ext cx="9144000" cy="638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2208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 dirty="0"/>
              <a:t>ALAMPEALKIRI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2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40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VAHEPEALKIRI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12208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ALAMTEEMA LÜHIKOKKUVÕTTE vms.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47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1817" y="1609776"/>
            <a:ext cx="6281443" cy="1325563"/>
          </a:xfrm>
        </p:spPr>
        <p:txBody>
          <a:bodyPr anchor="b"/>
          <a:lstStyle>
            <a:lvl1pPr>
              <a:defRPr b="1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1817" y="2953595"/>
            <a:ext cx="6281443" cy="2840305"/>
          </a:xfrm>
        </p:spPr>
        <p:txBody>
          <a:bodyPr/>
          <a:lstStyle>
            <a:lvl1pPr>
              <a:defRPr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3" y="-16184"/>
            <a:ext cx="3955657" cy="5721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7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ADRIA AIRWAYS </a:t>
            </a:r>
            <a:br>
              <a:rPr lang="et-EE" dirty="0"/>
            </a:br>
            <a:r>
              <a:rPr lang="en-US" dirty="0"/>
              <a:t>IS A STAR ALLIANCE MEMBER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5253" y="2281955"/>
            <a:ext cx="10188547" cy="389500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n-US" dirty="0"/>
              <a:t>Our membership of Star Alliance proves that we are a modern and efﬁcient airline, which meets all the latest safety, technical and commercial standards and requirements.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provide you with access to 27 airlines. Together we connect 1 316 destinations in 192 countries.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Adria Airways is present in 44 countries BSP's worldwide meaning that all passengers can buy Adria Airways tickets in 44 countries.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3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 anchor="b"/>
          <a:lstStyle>
            <a:lvl1pPr>
              <a:defRPr b="1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 baseline="0">
                <a:solidFill>
                  <a:srgbClr val="122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VASAKU TEKSTIBLOKI ALAMPEALKIRI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Vasak tekstiblokk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122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PAREMA TEKSTIBLOKI ALAMPEALKIRI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Parem tekstiblokk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8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 TÜHJA SLAIDIGA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70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2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ADRIA AIRWAYS </a:t>
            </a:r>
            <a:br>
              <a:rPr lang="et-EE" dirty="0"/>
            </a:br>
            <a:r>
              <a:rPr lang="en-US" dirty="0"/>
              <a:t>IS A STAR ALLIANCE MEMBER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5253" y="2281955"/>
            <a:ext cx="10188547" cy="389500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membership of Star Alliance proves that we are a modern and efﬁcient airline, which meets all the latest safety, technical and commercial standards and requirements.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provide you with access to 27 airlines. Together we connect 1 316 destinations in 192 countries.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Adria Airways is present in 44 countries BSP's worldwide meaning that all passengers can buy Adria Airways tickets in 44 countries.</a:t>
            </a:r>
            <a:endParaRPr lang="et-EE" dirty="0"/>
          </a:p>
        </p:txBody>
      </p:sp>
      <p:sp>
        <p:nvSpPr>
          <p:cNvPr id="8" name="Rectangle 7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67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30462"/>
            <a:ext cx="12192000" cy="5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87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868923" cy="2139950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ROUTES FROM TALLINN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868923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Nordic Aviation Group in cooperation with four European flight operators serves passengers on 10 different routes. </a:t>
            </a:r>
          </a:p>
          <a:p>
            <a:pPr lvl="0"/>
            <a:endParaRPr lang="et-EE" dirty="0"/>
          </a:p>
          <a:p>
            <a:pPr lvl="0"/>
            <a:r>
              <a:rPr lang="et-EE" dirty="0"/>
              <a:t>Amsterdam, Brussels, Stockholm, Oslo, Kiev, Trondheim, Vilnius, Munich, Nice and Split.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30462"/>
            <a:ext cx="12192000" cy="5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04238"/>
          </a:xfrm>
        </p:spPr>
        <p:txBody>
          <a:bodyPr anchor="b"/>
          <a:lstStyle>
            <a:lvl1pPr algn="ctr">
              <a:defRPr>
                <a:solidFill>
                  <a:srgbClr val="122084"/>
                </a:solidFill>
              </a:defRPr>
            </a:lvl1pPr>
          </a:lstStyle>
          <a:p>
            <a:r>
              <a:rPr lang="en-US" dirty="0"/>
              <a:t>WE ARE MAKING OUR BEST EFFORTS </a:t>
            </a:r>
            <a:r>
              <a:rPr lang="et-EE" dirty="0"/>
              <a:t/>
            </a:r>
            <a:br>
              <a:rPr lang="et-EE" dirty="0"/>
            </a:br>
            <a:r>
              <a:rPr lang="en-US" dirty="0"/>
              <a:t>TO CREATE THE WORLD’S BEST AIRLINE WITH THE WORLD’S BEST PRODUCT.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1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330462"/>
            <a:ext cx="12192000" cy="5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8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240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PEALKIRJA KASTIKE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solidFill>
                  <a:srgbClr val="122084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12208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 dirty="0"/>
              <a:t>Pisikirjas tekstikast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1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573267"/>
            <a:ext cx="9144000" cy="1098536"/>
          </a:xfrm>
        </p:spPr>
        <p:txBody>
          <a:bodyPr anchor="b">
            <a:normAutofit/>
          </a:bodyPr>
          <a:lstStyle>
            <a:lvl1pPr algn="ctr">
              <a:defRPr sz="4050" b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TIITELLEHT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61578"/>
            <a:ext cx="9144000" cy="638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2208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 dirty="0"/>
              <a:t>ALAMPEALKIRI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6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1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VAHEPEALKIRI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12208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ALAMTEEMA LÜHIKOKKUVÕTTE vms.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20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1817" y="1609776"/>
            <a:ext cx="6281443" cy="1325563"/>
          </a:xfrm>
        </p:spPr>
        <p:txBody>
          <a:bodyPr anchor="b"/>
          <a:lstStyle>
            <a:lvl1pPr>
              <a:defRPr b="1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1817" y="2953595"/>
            <a:ext cx="6281443" cy="2840305"/>
          </a:xfrm>
        </p:spPr>
        <p:txBody>
          <a:bodyPr/>
          <a:lstStyle>
            <a:lvl1pPr>
              <a:defRPr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3" y="-16184"/>
            <a:ext cx="3955657" cy="5721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0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ADRIA AIRWAYS </a:t>
            </a:r>
            <a:br>
              <a:rPr lang="et-EE" dirty="0"/>
            </a:br>
            <a:r>
              <a:rPr lang="en-US" dirty="0"/>
              <a:t>IS A STAR ALLIANCE MEMBER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5253" y="2281955"/>
            <a:ext cx="10188547" cy="389500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n-US" dirty="0"/>
              <a:t>Our membership of Star Alliance proves that we are a modern and efﬁcient airline, which meets all the latest safety, technical and commercial standards and requirements.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provide you with access to 27 airlines. Together we connect 1 316 destinations in 192 countries.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Adria Airways is present in 44 countries BSP's worldwide meaning that all passengers can buy Adria Airways tickets in 44 countries.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6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VASAKU TEKSTIBLOKI ALAMPEALKIRI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Vasak tekstiblokk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PAREMA TEKSTIBLOKI ALAMPEALKIRI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Parem tekstiblokk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12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 anchor="b"/>
          <a:lstStyle>
            <a:lvl1pPr>
              <a:defRPr b="1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 baseline="0">
                <a:solidFill>
                  <a:srgbClr val="122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VASAKU TEKSTIBLOKI ALAMPEALKIRI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t-EE" dirty="0"/>
              <a:t>Vasak tekstiblokk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12208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 dirty="0"/>
              <a:t>PAREMA TEKSTIBLOKI ALAMPEALKIRI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baseline="0">
                <a:solidFill>
                  <a:srgbClr val="12208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Parem tekstiblokk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3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SUUR PEALKIRI TÜHJA SLAIDIGA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56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3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30462"/>
            <a:ext cx="12192000" cy="5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32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868923" cy="2139950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ROUTES FROM TALLINN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868923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Nordic Aviation Group in cooperation with four European flight operators serves passengers on 10 different routes. </a:t>
            </a:r>
          </a:p>
          <a:p>
            <a:pPr lvl="0"/>
            <a:endParaRPr lang="et-EE" dirty="0"/>
          </a:p>
          <a:p>
            <a:pPr lvl="0"/>
            <a:r>
              <a:rPr lang="et-EE" dirty="0"/>
              <a:t>Amsterdam, Brussels, Stockholm, Oslo, Kiev, Trondheim, Vilnius, Munich, Nice and Split.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30462"/>
            <a:ext cx="12192000" cy="5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12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104238"/>
          </a:xfrm>
        </p:spPr>
        <p:txBody>
          <a:bodyPr anchor="b"/>
          <a:lstStyle>
            <a:lvl1pPr algn="ctr">
              <a:defRPr>
                <a:solidFill>
                  <a:srgbClr val="122084"/>
                </a:solidFill>
              </a:defRPr>
            </a:lvl1pPr>
          </a:lstStyle>
          <a:p>
            <a:r>
              <a:rPr lang="en-US" dirty="0"/>
              <a:t>WE ARE MAKING OUR BEST EFFORTS </a:t>
            </a:r>
            <a:r>
              <a:rPr lang="et-EE" dirty="0"/>
              <a:t/>
            </a:r>
            <a:br>
              <a:rPr lang="et-EE" dirty="0"/>
            </a:br>
            <a:r>
              <a:rPr lang="en-US" dirty="0"/>
              <a:t>TO CREATE THE WORLD’S BEST AIRLINE WITH THE WORLD’S BEST PRODUCT.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1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330462"/>
            <a:ext cx="12192000" cy="5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7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240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PEALKIRJA KASTIKE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solidFill>
                  <a:srgbClr val="122084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 dirty="0"/>
              <a:t>Kui siit tekstikastist eemaldada see jutt, ilmuvad selle asemele kiirvaliku ikoonid, mis võimaldavad lisada, tabeleid, graafikuid, pilte jms.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12208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 dirty="0"/>
              <a:t>Pisikirjas tekstikast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258223"/>
            <a:ext cx="6933361" cy="60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5" y="6522182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17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41CF-58AB-4B05-9278-BEB8A0C11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A5FB3-FDBC-4E92-BDC8-1CF17CEDF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4B0FD-CC8B-424B-AD1E-7C14DE9E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9EA24-2B22-4F72-BD41-0895764B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85429-181F-41CC-9880-474597DE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276EB-2763-4161-A8FF-FFBF8D0C0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E05D6-CA23-40FE-ABD4-AF585EBF8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8C0DA-C00D-4F57-A3F1-0053A9144F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17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5789-C19D-4481-935D-391BEF1D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DBD80-1DCD-4D6E-8987-1916BBEF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361C7-C4AE-4FE8-8880-C35563BD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A15D1-CFA4-407F-8FB1-250B4DD2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8AAD7-88DC-4440-9426-4D376C3C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1118E-4009-42AE-9A1A-9DAB70C89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748AF-413A-444A-AB70-B53958BBE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B25BC-9A41-42FC-8BA3-FD3F164E30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 dirty="0"/>
              <a:t>SUUR PEALKIRI TÜHJA SLAIDIGA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2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D425-C5DC-435B-BA6C-66550C2E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70407-BA7D-4DFF-BC8C-4BB9CE13B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E4AA-9C76-4FF3-B7B1-4D766D32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17A98-793F-47A6-B429-3066C8B8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B4E2A-5209-45CA-BDFF-53FD0D29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F205D-84F1-4F6B-849E-07345D56E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0569E-9A40-4419-96EA-C10FC303B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79E74-47F0-4DCA-BE3A-0F4B40290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35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E3F4-FEE5-4836-BFD9-FEB26720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D8DA-94C9-4D8C-AFFC-BA2530769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9DA0E-64BF-4068-BD30-8C82DA020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1B277-EE2B-4814-AD12-F4484E0F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1B72-B751-4C67-BFAB-7109F0C7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F82AF-FA91-4D26-B6BF-0DE4C2B1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548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79F8-ACA7-4782-B32F-8D1F6933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EBBB6-0B19-428C-A750-2AB6A24ED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B9E4B-51F1-4FD1-8704-E964F205D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39D0C-CAE9-4D3B-A5BA-F2ECBD588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00399-9927-4F62-9EAD-2B3887D37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9CED4-4076-4F3F-AD21-BEEA391B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0595D-66E8-4652-A2F3-4EDA38EA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B62EF-298B-469F-B9A3-E630E824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3FEF9-471D-4DB1-9B67-1F4A7EBA4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D730A-BE9A-478F-B70E-9FC510AA30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328031-0372-41AF-B822-295C15AF3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90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E3CB-5A24-40BD-9AE8-01CADBEE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52BE5-78EE-4028-9212-82E799F2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295FB-7E06-45C0-ACB0-98AE9061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68B1B-C71A-4473-BD77-F8826884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5DB68-13F7-4CBA-8876-9E37A1200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0F6DE8-6E6D-477F-8DF0-DA2D22BF01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EA84D-6A30-4C72-B077-895C2EA10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11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64273-516F-4BDD-ABD8-FD3B4921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66CB9-8022-4EAB-95F1-8B4C5EBE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3F9AD-1032-463E-BEB7-A115C116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62807-9202-429C-93DF-B33A684B7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02215-6E96-4740-859D-73DC4BEBAE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CA9F6-4FF5-4B52-8818-97137B7C5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811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3C8A-8098-4E4D-97D3-D78229D8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25A2-43B5-4C90-9953-9CB68996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CB719-B1C4-4B2C-B434-9D3D29E6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6A8A4-1B36-4C31-90D8-5B8501AF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B3070-AF43-4F59-BD70-F443C27A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579BF-33E4-4E69-8D76-F16BEEEA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71756-6424-448B-9D42-AA02D2EFF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FBD32-55C9-4526-BDCD-5A88306F8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8C532-6DD2-4A43-B170-D5312E23FD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8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0484-CCFE-4F60-A517-21B3D7EB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1A8C5-607B-4A9F-B6F9-B1657AAC1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B5F16-5111-4030-B8A9-3394CAB88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784EA-33E9-40B3-B6ED-C34FD771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48C31-3616-4CA0-8457-70890554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0FBE9-3CC5-408D-A5EF-D38BF80F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15100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CD09-E640-4836-8DEB-6C50E413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2B25-F534-40E8-8B08-E613E6F49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0BCF-7A91-4D01-A62D-CEB82B01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CF53-A861-4E4A-80B3-DC6E9E96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A7E8C-E4CE-4A15-96AC-01BDC5E7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2947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86208-565A-48EA-A01D-E3C616A0C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8CC9A-BD3D-4389-BE06-B0772F6E2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95666-A05F-4018-9400-3F5AF30B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12D9A-BAD7-4C31-A6C4-AE856BDE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42373-6071-4C17-B2FF-77AFDF83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30671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="1" baseline="0">
                <a:solidFill>
                  <a:srgbClr val="122084"/>
                </a:solidFill>
              </a:defRPr>
            </a:lvl1pPr>
          </a:lstStyle>
          <a:p>
            <a:r>
              <a:rPr lang="et-EE" dirty="0"/>
              <a:t>ADRIA AIRWAYS </a:t>
            </a:r>
            <a:br>
              <a:rPr lang="et-EE" dirty="0"/>
            </a:br>
            <a:r>
              <a:rPr lang="en-US" dirty="0"/>
              <a:t>IS A STAR ALLIANCE MEMBER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5252" y="2281953"/>
            <a:ext cx="10188547" cy="389500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122084"/>
                </a:solidFill>
              </a:defRPr>
            </a:lvl1pPr>
          </a:lstStyle>
          <a:p>
            <a:pPr lvl="0"/>
            <a:r>
              <a:rPr lang="en-US" dirty="0"/>
              <a:t>Our membership of Star Alliance proves that we are a modern and efﬁcient airline, which meets all the latest safety, technical and commercial standards and requirements.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provide you with access to 27 airlines. Together we connect 1 316 destinations in 192 countries.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Adria Airways is present in 44 countries BSP's worldwide meaning that all passengers can buy Adria Airways tickets in 44 countries.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9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566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868922" cy="2139950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ROUTES FROM TALLINN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868922" cy="368458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Nordic Aviation Group in cooperation with four European flight operators serves passengers on 10 different routes. </a:t>
            </a:r>
          </a:p>
          <a:p>
            <a:pPr lvl="0"/>
            <a:endParaRPr lang="et-EE" dirty="0"/>
          </a:p>
          <a:p>
            <a:pPr lvl="0"/>
            <a:r>
              <a:rPr lang="et-EE" dirty="0"/>
              <a:t>Amsterdam, Brussels, Stockholm, Oslo, Kiev, Trondheim, Vilnius, Munich, Nice and Split.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30462"/>
            <a:ext cx="12192000" cy="53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58221"/>
            <a:ext cx="6933361" cy="6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14" y="6522180"/>
            <a:ext cx="1211405" cy="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0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70172"/>
            <a:ext cx="12192000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3" y="6514088"/>
            <a:ext cx="912001" cy="147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99130"/>
            <a:ext cx="6772588" cy="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035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7897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0644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31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67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11D3F-1012-4EEF-9768-FAE171F3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3213B-EB33-4CB0-A598-49136BEB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EA26D-3C40-4EA3-9B96-E2DFE03F1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E728-1D03-472E-A43A-6F560C5CB7CA}" type="datetimeFigureOut">
              <a:rPr lang="et-EE" smtClean="0"/>
              <a:t>16.05.2018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BBE5-8639-4F74-9193-6B1B7D689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5DD8-7E2B-4686-9156-CC683C74A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F9B9-413C-466E-8CB9-59484E881D1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152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ata.org/economics" TargetMode="Externa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www.iata.org/economics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www.iata.org/economics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iata.org/economics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4305B7-1598-4B5B-8744-BE481F6F5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60648"/>
            <a:ext cx="9143111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0072" y="4597815"/>
            <a:ext cx="62012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800" b="1" dirty="0" smtClean="0">
                <a:solidFill>
                  <a:prstClr val="white"/>
                </a:solidFill>
                <a:latin typeface="Verdana" pitchFamily="34" charset="0"/>
              </a:rPr>
              <a:t>Nordica lugu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000" dirty="0" smtClean="0">
                <a:solidFill>
                  <a:prstClr val="white"/>
                </a:solidFill>
                <a:latin typeface="Verdana" pitchFamily="34" charset="0"/>
              </a:rPr>
              <a:t>Erki Urva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000" dirty="0" smtClean="0">
                <a:solidFill>
                  <a:prstClr val="white"/>
                </a:solidFill>
                <a:latin typeface="Verdana" pitchFamily="34" charset="0"/>
              </a:rPr>
              <a:t>16.05.2018</a:t>
            </a:r>
            <a:endParaRPr lang="et-EE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6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7" y="166256"/>
            <a:ext cx="11064240" cy="781396"/>
          </a:xfrm>
        </p:spPr>
        <p:txBody>
          <a:bodyPr anchor="ctr">
            <a:noAutofit/>
          </a:bodyPr>
          <a:lstStyle/>
          <a:p>
            <a:r>
              <a:rPr lang="fr-FR" altLang="et-E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Nordica – </a:t>
            </a:r>
            <a:r>
              <a:rPr lang="et-EE" altLang="et-EE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multifunktsionaalne</a:t>
            </a:r>
            <a:r>
              <a:rPr lang="et-EE" altLang="et-EE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lennuettevõte</a:t>
            </a:r>
            <a:endParaRPr lang="et-EE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1022466"/>
            <a:ext cx="5943600" cy="4998824"/>
          </a:xfrm>
        </p:spPr>
        <p:txBody>
          <a:bodyPr>
            <a:noAutofit/>
          </a:bodyPr>
          <a:lstStyle/>
          <a:p>
            <a:pPr marL="214313" indent="-214313">
              <a:buBlip>
                <a:blip r:embed="rId3"/>
              </a:buBlip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 Aviation Group („Nordica“</a:t>
            </a: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kaubamärk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asutati Eesti Vabariigi Valitsuse otsusega 2015.a 25. s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eptemb</a:t>
            </a:r>
            <a:r>
              <a:rPr lang="et-EE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ril</a:t>
            </a:r>
            <a:r>
              <a:rPr lang="et-E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eesmärgiga tagada Eestile vajalikud lennuühendused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>
              <a:buBlip>
                <a:blip r:embed="rId3"/>
              </a:buBlip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Nordica </a:t>
            </a:r>
            <a:r>
              <a:rPr lang="et-E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äriplaan nägi ette ka lennundusteenuste ekspordi kolmandatele osapooltele kommertsriski võtmata</a:t>
            </a:r>
          </a:p>
          <a:p>
            <a:pPr marL="214313" indent="-214313">
              <a:buBlip>
                <a:blip r:embed="rId3"/>
              </a:buBlip>
            </a:pPr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t-EE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manik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t-E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Eesti Vabariik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(100%)</a:t>
            </a:r>
          </a:p>
          <a:p>
            <a:pPr marL="214313" indent="-214313">
              <a:buBlip>
                <a:blip r:embed="rId3"/>
              </a:buBlip>
            </a:pPr>
            <a:r>
              <a:rPr lang="et-E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Lennukipark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t-E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lennukit Tallinnas: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CR9, 1 CRJ7, </a:t>
            </a:r>
            <a:r>
              <a:rPr lang="et-E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AT7</a:t>
            </a:r>
            <a:endParaRPr lang="et-E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>
              <a:buBlip>
                <a:blip r:embed="rId3"/>
              </a:buBlip>
            </a:pP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lennukit Varssavis, Kopenhaagenis ja Groningenis: 5 CR9, 1 CR7, 4 AT7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13" indent="-214313">
              <a:buBlip>
                <a:blip r:embed="rId3"/>
              </a:buBlip>
            </a:pPr>
            <a:r>
              <a:rPr lang="et-EE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Numbreid</a:t>
            </a:r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(2017):</a:t>
            </a:r>
          </a:p>
          <a:p>
            <a:pPr marL="557213" lvl="1" indent="-214313"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~620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tuhat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reisijat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Tallinn</a:t>
            </a:r>
            <a:r>
              <a:rPr lang="et-E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~20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tuhat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lendu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otselennu sihtkohta 2018 suvel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>
              <a:buBlip>
                <a:blip r:embed="rId3"/>
              </a:buBlip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t-E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allhanke</a:t>
            </a: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partnerit (LOT ja SAS)</a:t>
            </a:r>
          </a:p>
          <a:p>
            <a:pPr marL="557213" lvl="1" indent="-214313">
              <a:buBlip>
                <a:blip r:embed="rId3"/>
              </a:buBlip>
            </a:pPr>
            <a:r>
              <a:rPr lang="et-E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kohalikust omavalitsusest klienti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ORB, GRQ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237738" y="1019912"/>
            <a:ext cx="3627313" cy="2676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t-EE" sz="1350" b="1" dirty="0" err="1">
                <a:solidFill>
                  <a:prstClr val="white"/>
                </a:solidFill>
                <a:latin typeface="Verdana"/>
              </a:rPr>
              <a:t>Nordica</a:t>
            </a:r>
            <a:r>
              <a:rPr lang="et-EE" sz="1350" b="1" dirty="0">
                <a:solidFill>
                  <a:prstClr val="white"/>
                </a:solidFill>
                <a:latin typeface="Verdana"/>
              </a:rPr>
              <a:t> ajajoon</a:t>
            </a:r>
          </a:p>
        </p:txBody>
      </p:sp>
      <p:sp>
        <p:nvSpPr>
          <p:cNvPr id="10" name="Arrow: Pentagon 9"/>
          <p:cNvSpPr/>
          <p:nvPr/>
        </p:nvSpPr>
        <p:spPr>
          <a:xfrm rot="5400000">
            <a:off x="6070995" y="1679536"/>
            <a:ext cx="1155595" cy="822110"/>
          </a:xfrm>
          <a:prstGeom prst="homePlate">
            <a:avLst>
              <a:gd name="adj" fmla="val 2209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t-EE" sz="1350" b="1" dirty="0">
                <a:solidFill>
                  <a:prstClr val="white"/>
                </a:solidFill>
                <a:latin typeface="Verdana"/>
              </a:rPr>
              <a:t>2015</a:t>
            </a:r>
          </a:p>
        </p:txBody>
      </p:sp>
      <p:sp>
        <p:nvSpPr>
          <p:cNvPr id="12" name="Arrow: Chevron 11"/>
          <p:cNvSpPr/>
          <p:nvPr/>
        </p:nvSpPr>
        <p:spPr>
          <a:xfrm rot="5400000">
            <a:off x="5607827" y="3173606"/>
            <a:ext cx="2081931" cy="822110"/>
          </a:xfrm>
          <a:prstGeom prst="chevron">
            <a:avLst>
              <a:gd name="adj" fmla="val 251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t-EE" sz="1350" b="1" dirty="0">
                <a:solidFill>
                  <a:prstClr val="white"/>
                </a:solidFill>
                <a:latin typeface="Verdana"/>
              </a:rPr>
              <a:t>2016</a:t>
            </a:r>
          </a:p>
        </p:txBody>
      </p:sp>
      <p:sp>
        <p:nvSpPr>
          <p:cNvPr id="13" name="Arrow: Chevron 12"/>
          <p:cNvSpPr/>
          <p:nvPr/>
        </p:nvSpPr>
        <p:spPr>
          <a:xfrm rot="5400000">
            <a:off x="5834147" y="4909093"/>
            <a:ext cx="1629292" cy="822110"/>
          </a:xfrm>
          <a:prstGeom prst="chevron">
            <a:avLst>
              <a:gd name="adj" fmla="val 2614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t-EE" sz="1350" b="1" dirty="0">
                <a:solidFill>
                  <a:prstClr val="white"/>
                </a:solidFill>
                <a:latin typeface="Verdana"/>
              </a:rPr>
              <a:t>2017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059848" y="1558092"/>
            <a:ext cx="3372695" cy="2882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t-EE" sz="1300" b="1" dirty="0">
                <a:solidFill>
                  <a:srgbClr val="1D448D"/>
                </a:solidFill>
              </a:rPr>
              <a:t>15’ oktoober: </a:t>
            </a:r>
            <a:r>
              <a:rPr lang="et-EE" sz="1300" dirty="0">
                <a:solidFill>
                  <a:srgbClr val="1D448D"/>
                </a:solidFill>
              </a:rPr>
              <a:t>EV valitsus asutas </a:t>
            </a:r>
            <a:r>
              <a:rPr lang="et-EE" sz="1300" dirty="0" err="1">
                <a:solidFill>
                  <a:srgbClr val="1D448D"/>
                </a:solidFill>
              </a:rPr>
              <a:t>Nordic</a:t>
            </a:r>
            <a:r>
              <a:rPr lang="et-EE" sz="1300" dirty="0">
                <a:solidFill>
                  <a:srgbClr val="1D448D"/>
                </a:solidFill>
              </a:rPr>
              <a:t> </a:t>
            </a:r>
            <a:r>
              <a:rPr lang="et-EE" sz="1300" dirty="0" err="1">
                <a:solidFill>
                  <a:srgbClr val="1D448D"/>
                </a:solidFill>
              </a:rPr>
              <a:t>Aviation</a:t>
            </a:r>
            <a:r>
              <a:rPr lang="et-EE" sz="1300" dirty="0">
                <a:solidFill>
                  <a:srgbClr val="1D448D"/>
                </a:solidFill>
              </a:rPr>
              <a:t> </a:t>
            </a:r>
            <a:r>
              <a:rPr lang="et-EE" sz="1300" dirty="0" err="1">
                <a:solidFill>
                  <a:srgbClr val="1D448D"/>
                </a:solidFill>
              </a:rPr>
              <a:t>Group</a:t>
            </a:r>
            <a:r>
              <a:rPr lang="et-EE" sz="1300" dirty="0">
                <a:solidFill>
                  <a:srgbClr val="1D448D"/>
                </a:solidFill>
              </a:rPr>
              <a:t> AS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>
                <a:solidFill>
                  <a:srgbClr val="1D448D"/>
                </a:solidFill>
              </a:rPr>
              <a:t>15’ november: </a:t>
            </a:r>
            <a:r>
              <a:rPr lang="et-EE" sz="1300" dirty="0">
                <a:solidFill>
                  <a:srgbClr val="1D448D"/>
                </a:solidFill>
              </a:rPr>
              <a:t>Koostöös </a:t>
            </a:r>
            <a:r>
              <a:rPr lang="et-EE" sz="1300" dirty="0" err="1">
                <a:solidFill>
                  <a:srgbClr val="1D448D"/>
                </a:solidFill>
              </a:rPr>
              <a:t>Adria</a:t>
            </a:r>
            <a:r>
              <a:rPr lang="et-EE" sz="1300" dirty="0">
                <a:solidFill>
                  <a:srgbClr val="1D448D"/>
                </a:solidFill>
              </a:rPr>
              <a:t> </a:t>
            </a:r>
            <a:r>
              <a:rPr lang="et-EE" sz="1300" dirty="0" err="1">
                <a:solidFill>
                  <a:srgbClr val="1D448D"/>
                </a:solidFill>
              </a:rPr>
              <a:t>Airways’iga</a:t>
            </a:r>
            <a:r>
              <a:rPr lang="et-EE" sz="1300" dirty="0">
                <a:solidFill>
                  <a:srgbClr val="1D448D"/>
                </a:solidFill>
              </a:rPr>
              <a:t> alustati kommertslende Tallinnast ning </a:t>
            </a:r>
            <a:r>
              <a:rPr lang="et-EE" sz="1300" dirty="0" err="1">
                <a:solidFill>
                  <a:srgbClr val="1D448D"/>
                </a:solidFill>
              </a:rPr>
              <a:t>Örebrost</a:t>
            </a:r>
            <a:r>
              <a:rPr lang="et-EE" sz="1300" dirty="0">
                <a:solidFill>
                  <a:srgbClr val="1D448D"/>
                </a:solidFill>
              </a:rPr>
              <a:t> (ORB-CPH) </a:t>
            </a:r>
            <a:endParaRPr lang="et-EE" sz="1300" dirty="0" smtClean="0">
              <a:solidFill>
                <a:srgbClr val="1D448D"/>
              </a:solidFill>
            </a:endParaRP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 smtClean="0">
                <a:solidFill>
                  <a:srgbClr val="1D448D"/>
                </a:solidFill>
              </a:rPr>
              <a:t>16</a:t>
            </a:r>
            <a:r>
              <a:rPr lang="et-EE" sz="1300" b="1" dirty="0">
                <a:solidFill>
                  <a:srgbClr val="1D448D"/>
                </a:solidFill>
              </a:rPr>
              <a:t>’ veebruar: </a:t>
            </a:r>
            <a:r>
              <a:rPr lang="et-EE" sz="1300" dirty="0">
                <a:solidFill>
                  <a:srgbClr val="1D448D"/>
                </a:solidFill>
              </a:rPr>
              <a:t>omandati lennutegevuse sertifikaat (AOC)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>
                <a:solidFill>
                  <a:srgbClr val="1D448D"/>
                </a:solidFill>
              </a:rPr>
              <a:t>16’ august: </a:t>
            </a:r>
            <a:r>
              <a:rPr lang="et-EE" sz="1300" dirty="0">
                <a:solidFill>
                  <a:srgbClr val="1D448D"/>
                </a:solidFill>
              </a:rPr>
              <a:t>omandati IOSA (IATA </a:t>
            </a:r>
            <a:r>
              <a:rPr lang="et-EE" sz="1300" dirty="0" err="1">
                <a:solidFill>
                  <a:srgbClr val="1D448D"/>
                </a:solidFill>
              </a:rPr>
              <a:t>Operational</a:t>
            </a:r>
            <a:r>
              <a:rPr lang="et-EE" sz="1300" dirty="0">
                <a:solidFill>
                  <a:srgbClr val="1D448D"/>
                </a:solidFill>
              </a:rPr>
              <a:t> </a:t>
            </a:r>
            <a:r>
              <a:rPr lang="et-EE" sz="1300" dirty="0" err="1">
                <a:solidFill>
                  <a:srgbClr val="1D448D"/>
                </a:solidFill>
              </a:rPr>
              <a:t>Safety</a:t>
            </a:r>
            <a:r>
              <a:rPr lang="et-EE" sz="1300" dirty="0">
                <a:solidFill>
                  <a:srgbClr val="1D448D"/>
                </a:solidFill>
              </a:rPr>
              <a:t> Audit) sertifikaat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>
                <a:solidFill>
                  <a:srgbClr val="1D448D"/>
                </a:solidFill>
              </a:rPr>
              <a:t>16’ s</a:t>
            </a:r>
            <a:r>
              <a:rPr lang="en-US" sz="1300" b="1" dirty="0" err="1">
                <a:solidFill>
                  <a:srgbClr val="1D448D"/>
                </a:solidFill>
              </a:rPr>
              <a:t>eptember</a:t>
            </a:r>
            <a:r>
              <a:rPr lang="et-EE" sz="1300" b="1" dirty="0">
                <a:solidFill>
                  <a:srgbClr val="1D448D"/>
                </a:solidFill>
              </a:rPr>
              <a:t>: </a:t>
            </a:r>
            <a:r>
              <a:rPr lang="et-EE" sz="1300" dirty="0">
                <a:solidFill>
                  <a:srgbClr val="1D448D"/>
                </a:solidFill>
              </a:rPr>
              <a:t>kliendina lisandus</a:t>
            </a:r>
            <a:r>
              <a:rPr lang="et-EE" sz="1300" b="1" dirty="0">
                <a:solidFill>
                  <a:srgbClr val="1D448D"/>
                </a:solidFill>
              </a:rPr>
              <a:t> </a:t>
            </a:r>
            <a:r>
              <a:rPr lang="et-EE" sz="1300" dirty="0">
                <a:solidFill>
                  <a:srgbClr val="1D448D"/>
                </a:solidFill>
              </a:rPr>
              <a:t>Groningen lennujaam (GRQ-CPH)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>
                <a:solidFill>
                  <a:srgbClr val="1D448D"/>
                </a:solidFill>
              </a:rPr>
              <a:t>16’ november: </a:t>
            </a:r>
            <a:r>
              <a:rPr lang="et-EE" sz="1300" dirty="0">
                <a:solidFill>
                  <a:srgbClr val="1D448D"/>
                </a:solidFill>
              </a:rPr>
              <a:t>Alustati koostööd LOT Polish </a:t>
            </a:r>
            <a:r>
              <a:rPr lang="et-EE" sz="1300" dirty="0" err="1" smtClean="0">
                <a:solidFill>
                  <a:srgbClr val="1D448D"/>
                </a:solidFill>
              </a:rPr>
              <a:t>Airlines’iga</a:t>
            </a:r>
            <a:endParaRPr lang="et-EE" sz="1300" dirty="0" smtClean="0">
              <a:solidFill>
                <a:srgbClr val="1D448D"/>
              </a:solidFill>
            </a:endParaRP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 smtClean="0">
                <a:solidFill>
                  <a:srgbClr val="1D448D"/>
                </a:solidFill>
              </a:rPr>
              <a:t>17</a:t>
            </a:r>
            <a:r>
              <a:rPr lang="et-EE" sz="1300" b="1" dirty="0">
                <a:solidFill>
                  <a:srgbClr val="1D448D"/>
                </a:solidFill>
              </a:rPr>
              <a:t>’ veebruar: </a:t>
            </a:r>
            <a:r>
              <a:rPr lang="et-EE" sz="1300" dirty="0">
                <a:solidFill>
                  <a:srgbClr val="1D448D"/>
                </a:solidFill>
              </a:rPr>
              <a:t>Müüdi 49% Regional </a:t>
            </a:r>
            <a:r>
              <a:rPr lang="et-EE" sz="1300" dirty="0" err="1">
                <a:solidFill>
                  <a:srgbClr val="1D448D"/>
                </a:solidFill>
              </a:rPr>
              <a:t>Jet’ist</a:t>
            </a:r>
            <a:r>
              <a:rPr lang="et-EE" sz="1300" dirty="0">
                <a:solidFill>
                  <a:srgbClr val="1D448D"/>
                </a:solidFill>
              </a:rPr>
              <a:t> LOT-ile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>
                <a:solidFill>
                  <a:srgbClr val="1D448D"/>
                </a:solidFill>
              </a:rPr>
              <a:t>17’ august:</a:t>
            </a:r>
            <a:r>
              <a:rPr lang="et-EE" sz="1300" dirty="0">
                <a:solidFill>
                  <a:srgbClr val="1D448D"/>
                </a:solidFill>
              </a:rPr>
              <a:t> alustati koostööd </a:t>
            </a:r>
            <a:r>
              <a:rPr lang="et-EE" sz="1300" dirty="0" err="1">
                <a:solidFill>
                  <a:srgbClr val="1D448D"/>
                </a:solidFill>
              </a:rPr>
              <a:t>SAS-iga</a:t>
            </a:r>
            <a:endParaRPr lang="et-EE" sz="1300" b="1" dirty="0">
              <a:solidFill>
                <a:srgbClr val="1D448D"/>
              </a:solidFill>
            </a:endParaRPr>
          </a:p>
          <a:p>
            <a:pPr marL="171446" indent="-171446" defTabSz="685783">
              <a:spcBef>
                <a:spcPts val="750"/>
              </a:spcBef>
            </a:pPr>
            <a:r>
              <a:rPr lang="et-EE" sz="1300" b="1" dirty="0">
                <a:solidFill>
                  <a:srgbClr val="1D448D"/>
                </a:solidFill>
              </a:rPr>
              <a:t>17’ n</a:t>
            </a:r>
            <a:r>
              <a:rPr lang="en-US" sz="1300" b="1" dirty="0" err="1">
                <a:solidFill>
                  <a:srgbClr val="1D448D"/>
                </a:solidFill>
              </a:rPr>
              <a:t>ovember</a:t>
            </a:r>
            <a:r>
              <a:rPr lang="et-EE" sz="1300" b="1" dirty="0">
                <a:solidFill>
                  <a:srgbClr val="1D448D"/>
                </a:solidFill>
              </a:rPr>
              <a:t>: </a:t>
            </a:r>
            <a:r>
              <a:rPr lang="et-EE" sz="1300" dirty="0">
                <a:solidFill>
                  <a:srgbClr val="1D448D"/>
                </a:solidFill>
              </a:rPr>
              <a:t>teavitati avalikkust võimalikust kasumist </a:t>
            </a:r>
            <a:r>
              <a:rPr lang="en-US" sz="1300" dirty="0">
                <a:solidFill>
                  <a:srgbClr val="1D448D"/>
                </a:solidFill>
              </a:rPr>
              <a:t>2017</a:t>
            </a:r>
            <a:r>
              <a:rPr lang="et-EE" sz="1300" dirty="0">
                <a:solidFill>
                  <a:srgbClr val="1D448D"/>
                </a:solidFill>
              </a:rPr>
              <a:t>.a </a:t>
            </a:r>
          </a:p>
          <a:p>
            <a:pPr marL="0" indent="0" defTabSz="685783">
              <a:spcBef>
                <a:spcPts val="750"/>
              </a:spcBef>
              <a:buNone/>
            </a:pPr>
            <a:endParaRPr lang="et-EE" sz="900" dirty="0">
              <a:solidFill>
                <a:srgbClr val="1D4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8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6633"/>
            <a:ext cx="7886700" cy="720081"/>
          </a:xfrm>
        </p:spPr>
        <p:txBody>
          <a:bodyPr>
            <a:normAutofit/>
          </a:bodyPr>
          <a:lstStyle/>
          <a:p>
            <a:r>
              <a:rPr lang="et-EE" dirty="0" smtClean="0"/>
              <a:t>Nordic Aviation Group 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822" y="908721"/>
            <a:ext cx="8150618" cy="53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8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et-EE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9795" y="257696"/>
            <a:ext cx="8177763" cy="70658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4000" dirty="0">
                <a:solidFill>
                  <a:srgbClr val="1D448D"/>
                </a:solidFill>
                <a:latin typeface="Verdana"/>
              </a:rPr>
              <a:t>Nordica </a:t>
            </a:r>
            <a:r>
              <a:rPr lang="et-EE" sz="4000" dirty="0">
                <a:solidFill>
                  <a:srgbClr val="1D448D"/>
                </a:solidFill>
                <a:latin typeface="Verdana"/>
              </a:rPr>
              <a:t>äriplaani kokkuvõte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21724"/>
            <a:ext cx="10515599" cy="485463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>
              <a:spcBef>
                <a:spcPts val="750"/>
              </a:spcBef>
              <a:buBlip>
                <a:blip r:embed="rId3"/>
              </a:buBlip>
            </a:pPr>
            <a:r>
              <a:rPr lang="et-EE" sz="2600" dirty="0">
                <a:solidFill>
                  <a:srgbClr val="1D448D"/>
                </a:solidFill>
                <a:latin typeface="Verdana"/>
              </a:rPr>
              <a:t>Reisijate vedu regulaarliinidel</a:t>
            </a:r>
            <a:endParaRPr lang="en-US" sz="2600" dirty="0">
              <a:solidFill>
                <a:srgbClr val="1D448D"/>
              </a:solidFill>
              <a:latin typeface="Verdana"/>
            </a:endParaRPr>
          </a:p>
          <a:p>
            <a:pPr marL="685800" lvl="1" indent="-342900" defTabSz="685800">
              <a:spcBef>
                <a:spcPts val="375"/>
              </a:spcBef>
              <a:buBlip>
                <a:blip r:embed="rId3"/>
              </a:buBlip>
            </a:pPr>
            <a:r>
              <a:rPr lang="et-EE" sz="2600" dirty="0">
                <a:solidFill>
                  <a:srgbClr val="1D448D"/>
                </a:solidFill>
                <a:latin typeface="Verdana"/>
              </a:rPr>
              <a:t>Ühendada Eesti Euroopaga</a:t>
            </a:r>
            <a:r>
              <a:rPr lang="en-US" sz="2600" dirty="0">
                <a:solidFill>
                  <a:srgbClr val="1D448D"/>
                </a:solidFill>
                <a:latin typeface="Verdana"/>
              </a:rPr>
              <a:t> </a:t>
            </a:r>
          </a:p>
          <a:p>
            <a:pPr marL="685800" lvl="1" indent="-342900" defTabSz="685800">
              <a:spcBef>
                <a:spcPts val="375"/>
              </a:spcBef>
              <a:buBlip>
                <a:blip r:embed="rId3"/>
              </a:buBlip>
            </a:pPr>
            <a:r>
              <a:rPr lang="et-EE" sz="2600" dirty="0">
                <a:solidFill>
                  <a:srgbClr val="1D448D"/>
                </a:solidFill>
                <a:latin typeface="Verdana"/>
              </a:rPr>
              <a:t>Pakkuda kvaliteetset ja usaldusväärset teenust</a:t>
            </a:r>
            <a:r>
              <a:rPr lang="en-US" sz="2600" dirty="0">
                <a:solidFill>
                  <a:srgbClr val="1D448D"/>
                </a:solidFill>
                <a:latin typeface="Verdana"/>
              </a:rPr>
              <a:t/>
            </a:r>
            <a:br>
              <a:rPr lang="en-US" sz="2600" dirty="0">
                <a:solidFill>
                  <a:srgbClr val="1D448D"/>
                </a:solidFill>
                <a:latin typeface="Verdana"/>
              </a:rPr>
            </a:br>
            <a:endParaRPr lang="en-US" sz="2600" dirty="0">
              <a:solidFill>
                <a:srgbClr val="1D448D"/>
              </a:solidFill>
              <a:latin typeface="Verdana"/>
            </a:endParaRPr>
          </a:p>
          <a:p>
            <a:pPr marL="342900" indent="-342900" defTabSz="685800">
              <a:spcBef>
                <a:spcPts val="750"/>
              </a:spcBef>
              <a:buBlip>
                <a:blip r:embed="rId3"/>
              </a:buBlip>
            </a:pPr>
            <a:r>
              <a:rPr lang="et-EE" sz="2600" dirty="0">
                <a:solidFill>
                  <a:srgbClr val="1D448D"/>
                </a:solidFill>
                <a:latin typeface="Verdana"/>
              </a:rPr>
              <a:t>Opereerida regionaalseid lende teistele lennufirmadele (</a:t>
            </a:r>
            <a:r>
              <a:rPr lang="et-EE" sz="2600" i="1" dirty="0">
                <a:solidFill>
                  <a:srgbClr val="1D448D"/>
                </a:solidFill>
                <a:latin typeface="Verdana"/>
              </a:rPr>
              <a:t>ACMI </a:t>
            </a:r>
            <a:r>
              <a:rPr lang="et-EE" sz="2600" i="1" dirty="0" err="1">
                <a:solidFill>
                  <a:srgbClr val="1D448D"/>
                </a:solidFill>
                <a:latin typeface="Verdana"/>
              </a:rPr>
              <a:t>provider</a:t>
            </a:r>
            <a:r>
              <a:rPr lang="et-EE" sz="2600" dirty="0">
                <a:solidFill>
                  <a:srgbClr val="1D448D"/>
                </a:solidFill>
                <a:latin typeface="Verdana"/>
              </a:rPr>
              <a:t>)</a:t>
            </a:r>
            <a:endParaRPr lang="en-US" sz="2600" dirty="0">
              <a:solidFill>
                <a:srgbClr val="1D448D"/>
              </a:solidFill>
              <a:latin typeface="Verdana"/>
            </a:endParaRPr>
          </a:p>
          <a:p>
            <a:pPr marL="685800" lvl="1" indent="-342900" defTabSz="685800">
              <a:spcBef>
                <a:spcPts val="375"/>
              </a:spcBef>
              <a:buBlip>
                <a:blip r:embed="rId3"/>
              </a:buBlip>
            </a:pPr>
            <a:r>
              <a:rPr lang="en-US" sz="2600" dirty="0">
                <a:solidFill>
                  <a:srgbClr val="1D448D"/>
                </a:solidFill>
                <a:latin typeface="Verdana"/>
              </a:rPr>
              <a:t>Nordica Regional Jet </a:t>
            </a:r>
            <a:r>
              <a:rPr lang="et-EE" sz="2600" dirty="0">
                <a:solidFill>
                  <a:srgbClr val="1D448D"/>
                </a:solidFill>
                <a:latin typeface="Verdana"/>
              </a:rPr>
              <a:t>pakub väga konkurentsivõimelist tootmisplatvormi</a:t>
            </a:r>
            <a:r>
              <a:rPr lang="en-US" sz="2600" dirty="0">
                <a:solidFill>
                  <a:srgbClr val="1D448D"/>
                </a:solidFill>
                <a:latin typeface="Verdana"/>
              </a:rPr>
              <a:t> </a:t>
            </a:r>
          </a:p>
          <a:p>
            <a:pPr marL="685800" lvl="1" indent="-342900" defTabSz="685800">
              <a:spcBef>
                <a:spcPts val="375"/>
              </a:spcBef>
              <a:buBlip>
                <a:blip r:embed="rId3"/>
              </a:buBlip>
            </a:pPr>
            <a:r>
              <a:rPr lang="et-EE" sz="2600" dirty="0">
                <a:solidFill>
                  <a:srgbClr val="1D448D"/>
                </a:solidFill>
                <a:latin typeface="Verdana"/>
              </a:rPr>
              <a:t>Olla kuluefektiivne ja kõrge kvaliteediga partner lennufirmadele</a:t>
            </a:r>
          </a:p>
          <a:p>
            <a:pPr marL="342900" lvl="1" defTabSz="685800">
              <a:spcBef>
                <a:spcPts val="375"/>
              </a:spcBef>
            </a:pPr>
            <a:endParaRPr lang="et-EE" sz="2600" dirty="0">
              <a:solidFill>
                <a:srgbClr val="1D448D"/>
              </a:solidFill>
              <a:latin typeface="Verdana"/>
            </a:endParaRPr>
          </a:p>
          <a:p>
            <a:pPr marL="342900" indent="-342900" defTabSz="685800">
              <a:spcBef>
                <a:spcPts val="750"/>
              </a:spcBef>
              <a:buBlip>
                <a:blip r:embed="rId3"/>
              </a:buBlip>
            </a:pPr>
            <a:r>
              <a:rPr lang="et-EE" sz="2600" dirty="0">
                <a:solidFill>
                  <a:srgbClr val="1D448D"/>
                </a:solidFill>
                <a:latin typeface="Verdana"/>
              </a:rPr>
              <a:t>Teenindada erinevate riikide ja omavalitsuste tellitavaid nn. PSO lennuliine</a:t>
            </a:r>
          </a:p>
          <a:p>
            <a:pPr marL="342900" indent="-342900" defTabSz="685800">
              <a:spcBef>
                <a:spcPts val="750"/>
              </a:spcBef>
              <a:buBlip>
                <a:blip r:embed="rId3"/>
              </a:buBlip>
            </a:pPr>
            <a:endParaRPr lang="et-EE" sz="2600" dirty="0">
              <a:solidFill>
                <a:srgbClr val="1D448D"/>
              </a:solidFill>
              <a:latin typeface="Verdana"/>
            </a:endParaRPr>
          </a:p>
          <a:p>
            <a:pPr marL="342900" indent="-342900" defTabSz="685800">
              <a:spcBef>
                <a:spcPts val="750"/>
              </a:spcBef>
              <a:buBlip>
                <a:blip r:embed="rId3"/>
              </a:buBlip>
            </a:pPr>
            <a:r>
              <a:rPr lang="et-EE" sz="2600" dirty="0">
                <a:solidFill>
                  <a:srgbClr val="1D448D"/>
                </a:solidFill>
                <a:latin typeface="Verdana"/>
              </a:rPr>
              <a:t>Pakkuda erinevaid teisi lennundusteenuseid</a:t>
            </a:r>
            <a:r>
              <a:rPr lang="en-US" sz="1800" dirty="0">
                <a:solidFill>
                  <a:srgbClr val="1D448D"/>
                </a:solidFill>
                <a:latin typeface="Verdana"/>
              </a:rPr>
              <a:t/>
            </a:r>
            <a:br>
              <a:rPr lang="en-US" sz="1800" dirty="0">
                <a:solidFill>
                  <a:srgbClr val="1D448D"/>
                </a:solidFill>
                <a:latin typeface="Verdana"/>
              </a:rPr>
            </a:br>
            <a:endParaRPr lang="en-US" sz="1800" dirty="0">
              <a:solidFill>
                <a:srgbClr val="1D448D"/>
              </a:solidFill>
              <a:latin typeface="Verdana"/>
            </a:endParaRPr>
          </a:p>
          <a:p>
            <a:pPr marL="342900" indent="-342900" defTabSz="685800">
              <a:spcBef>
                <a:spcPts val="750"/>
              </a:spcBef>
              <a:buBlip>
                <a:blip r:embed="rId3"/>
              </a:buBlip>
            </a:pPr>
            <a:endParaRPr lang="en-US" sz="1800" dirty="0">
              <a:solidFill>
                <a:srgbClr val="1D448D"/>
              </a:solidFill>
              <a:latin typeface="Verdana"/>
            </a:endParaRPr>
          </a:p>
          <a:p>
            <a:pPr marL="342900" indent="-342900" defTabSz="685800">
              <a:spcBef>
                <a:spcPts val="750"/>
              </a:spcBef>
              <a:buBlip>
                <a:blip r:embed="rId3"/>
              </a:buBlip>
            </a:pPr>
            <a:endParaRPr lang="en-US" sz="1800" dirty="0">
              <a:solidFill>
                <a:srgbClr val="1D448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3214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283B94-B9F6-48CB-9616-73D2B16C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5580"/>
          </a:xfrm>
        </p:spPr>
        <p:txBody>
          <a:bodyPr anchor="ctr">
            <a:normAutofit/>
          </a:bodyPr>
          <a:lstStyle/>
          <a:p>
            <a:r>
              <a:rPr lang="et-EE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Innovatiivne ärimudel jätkusuutlikkuse aluseks</a:t>
            </a:r>
            <a:endParaRPr lang="et-EE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C5570D-FEB4-4362-9AB0-77B7FD191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18" y="1450706"/>
            <a:ext cx="6337308" cy="1615181"/>
          </a:xfrm>
        </p:spPr>
        <p:txBody>
          <a:bodyPr>
            <a:no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Nordica: virtuaalne kommertsplatvormi ärimudel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võlmaldamaks </a:t>
            </a: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keskenduda turundusele ja müügile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Lennundustegevus koondatud Nordica tütarettevõttesse Regional Jeti</a:t>
            </a: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Lennukid hangitud liisingpartnertitelt pika- ja lühiajaliste liisingutena</a:t>
            </a: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Kommertsplatvorm sisse ostetud allhankes LOT-lt, mis tagab rahvusvahelise partnervõrgustiku koos Star Alliance-i liikmelisusega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5D8926-7783-4626-B974-CDBFDDD4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29" y="2494241"/>
            <a:ext cx="4112946" cy="2638004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1E3EA31-E1C2-43C4-B7B5-D79DF2C9B8AC}"/>
              </a:ext>
            </a:extLst>
          </p:cNvPr>
          <p:cNvSpPr/>
          <p:nvPr/>
        </p:nvSpPr>
        <p:spPr>
          <a:xfrm rot="5400000">
            <a:off x="4815042" y="3983808"/>
            <a:ext cx="4276273" cy="28062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2BE68C-1C1D-45AE-AE70-D97B745A7CFD}"/>
              </a:ext>
            </a:extLst>
          </p:cNvPr>
          <p:cNvSpPr/>
          <p:nvPr/>
        </p:nvSpPr>
        <p:spPr>
          <a:xfrm>
            <a:off x="6988322" y="1653003"/>
            <a:ext cx="4879828" cy="3568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Äriplaani kohane ootus aastal 2015</a:t>
            </a:r>
            <a:endParaRPr lang="et-EE" b="1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5E3C0-4448-4CF0-BED2-3E7B3289A1A8}"/>
              </a:ext>
            </a:extLst>
          </p:cNvPr>
          <p:cNvSpPr txBox="1"/>
          <p:nvPr/>
        </p:nvSpPr>
        <p:spPr>
          <a:xfrm>
            <a:off x="230819" y="3120745"/>
            <a:ext cx="64781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Jet: ühine lennuteenuseid pakkuv tootmis-platvorm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saavutamaks </a:t>
            </a: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kuluefektiivsust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</a:t>
            </a: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mastaapi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Koostöö LOTi kui strateegilise äripartneriga RJ arendamisel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Kulusünergiad partneritega ühtsel platvormil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Jätkuv fookus uute klientide leidmiseks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98670-36DD-4BBD-BC18-2BB2EB9268E7}"/>
              </a:ext>
            </a:extLst>
          </p:cNvPr>
          <p:cNvSpPr txBox="1"/>
          <p:nvPr/>
        </p:nvSpPr>
        <p:spPr>
          <a:xfrm>
            <a:off x="339870" y="4409677"/>
            <a:ext cx="6260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Sisseostetud teenused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kõik teenused, kus ettevõte </a:t>
            </a: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 oma piisavat mastaapi, ostetakse sisse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Lennutegevuses kriitilised, kuid mastaabitundlikud teenused nagu näiteks lennukite hooldus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maapealne teenindus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toitlustus jmt. ostetakse sisse allhanke vormis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Blip>
                <a:blip r:embed="rId2"/>
              </a:buBlip>
            </a:pPr>
            <a:r>
              <a:rPr lang="et-E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Pidev sisseostetud teenuste pakettide ülevaatamine leidmaks võimalikke kuluefektiivsusi nende tekkimisel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977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5" grpId="0" animBg="1"/>
      <p:bldP spid="16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4BC0F-0F17-4387-956B-81FE41A7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98" y="2420888"/>
            <a:ext cx="4225609" cy="26999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283B94-B9F6-48CB-9616-73D2B16C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116632"/>
            <a:ext cx="11405062" cy="1080120"/>
          </a:xfrm>
        </p:spPr>
        <p:txBody>
          <a:bodyPr anchor="ctr">
            <a:normAutofit/>
          </a:bodyPr>
          <a:lstStyle/>
          <a:p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Põhitegevuse tugev areng </a:t>
            </a:r>
            <a:r>
              <a:rPr lang="et-E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lõi baasi </a:t>
            </a:r>
            <a:r>
              <a:rPr lang="et-EE" sz="28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majandusaasta </a:t>
            </a:r>
            <a:r>
              <a:rPr lang="et-EE" sz="28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kasumile</a:t>
            </a:r>
            <a:endParaRPr lang="et-E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C5570D-FEB4-4362-9AB0-77B7FD191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2" y="1111096"/>
            <a:ext cx="5968538" cy="1309792"/>
          </a:xfrm>
        </p:spPr>
        <p:txBody>
          <a:bodyPr>
            <a:noAutofit/>
          </a:bodyPr>
          <a:lstStyle/>
          <a:p>
            <a:pPr marL="214313" indent="-214313">
              <a:buBlip>
                <a:blip r:embed="rId3"/>
              </a:buBlip>
            </a:pPr>
            <a:r>
              <a:rPr lang="et-E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Edukas kommertstegevus Tallinnas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>
              <a:buBlip>
                <a:blip r:embed="rId3">
                  <a:extLst/>
                </a:blip>
              </a:buBlip>
            </a:pP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Tugev majanduskasv ja ELi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eesistumise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positiivne mõju äriliinidele</a:t>
            </a:r>
          </a:p>
          <a:p>
            <a:pPr marL="557213" lvl="1" indent="-214313">
              <a:buBlip>
                <a:blip r:embed="rId3">
                  <a:extLst/>
                </a:blip>
              </a:buBlip>
            </a:pP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Vihmane suvi tõstis suvesihtkohtade atraktiivsust „leisure“ segmendis</a:t>
            </a:r>
          </a:p>
          <a:p>
            <a:pPr marL="557213" lvl="1" indent="-214313">
              <a:buBlip>
                <a:blip r:embed="rId3">
                  <a:extLst/>
                </a:blip>
              </a:buBlip>
            </a:pP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Jätkuvalt madal maailmaturu kütusehind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1E3EA31-E1C2-43C4-B7B5-D79DF2C9B8AC}"/>
              </a:ext>
            </a:extLst>
          </p:cNvPr>
          <p:cNvSpPr/>
          <p:nvPr/>
        </p:nvSpPr>
        <p:spPr>
          <a:xfrm rot="5400000">
            <a:off x="5619683" y="3863028"/>
            <a:ext cx="3207205" cy="210469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t-EE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2BE68C-1C1D-45AE-AE70-D97B745A7CFD}"/>
              </a:ext>
            </a:extLst>
          </p:cNvPr>
          <p:cNvSpPr/>
          <p:nvPr/>
        </p:nvSpPr>
        <p:spPr>
          <a:xfrm>
            <a:off x="7257011" y="1361867"/>
            <a:ext cx="4197927" cy="67178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t-EE" sz="2000" b="1" dirty="0">
                <a:solidFill>
                  <a:prstClr val="white"/>
                </a:solidFill>
                <a:latin typeface="Verdana"/>
              </a:rPr>
              <a:t>2017 </a:t>
            </a:r>
            <a:r>
              <a:rPr lang="et-EE" sz="2000" b="1" dirty="0">
                <a:solidFill>
                  <a:prstClr val="white"/>
                </a:solidFill>
                <a:latin typeface="Verdana"/>
              </a:rPr>
              <a:t>jõuti kasumisse</a:t>
            </a:r>
            <a:endParaRPr lang="et-EE" sz="2000" b="1" baseline="3000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5FEDB-A83C-47F5-909A-C11EE421060F}"/>
              </a:ext>
            </a:extLst>
          </p:cNvPr>
          <p:cNvSpPr/>
          <p:nvPr/>
        </p:nvSpPr>
        <p:spPr>
          <a:xfrm>
            <a:off x="7968209" y="5229201"/>
            <a:ext cx="288032" cy="342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t-EE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FB7EB-AD03-4516-87FF-CCEE85FD7154}"/>
              </a:ext>
            </a:extLst>
          </p:cNvPr>
          <p:cNvSpPr/>
          <p:nvPr/>
        </p:nvSpPr>
        <p:spPr>
          <a:xfrm>
            <a:off x="7968209" y="5682347"/>
            <a:ext cx="288032" cy="3436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t-EE" sz="135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0784C-E2D3-426E-A85B-68EF292CBBC3}"/>
              </a:ext>
            </a:extLst>
          </p:cNvPr>
          <p:cNvSpPr txBox="1"/>
          <p:nvPr/>
        </p:nvSpPr>
        <p:spPr>
          <a:xfrm>
            <a:off x="8256242" y="5285904"/>
            <a:ext cx="3006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t-EE" sz="1400" b="1" dirty="0">
                <a:solidFill>
                  <a:srgbClr val="000000"/>
                </a:solidFill>
                <a:latin typeface="Verdana"/>
              </a:rPr>
              <a:t>Ootus äriplaani alusel</a:t>
            </a:r>
            <a:endParaRPr lang="en-US" sz="1400" b="1" dirty="0">
              <a:solidFill>
                <a:srgbClr val="000000"/>
              </a:solidFill>
              <a:latin typeface="Verdana"/>
            </a:endParaRPr>
          </a:p>
          <a:p>
            <a:pPr defTabSz="685800"/>
            <a:endParaRPr lang="en-US" sz="1400" b="1" dirty="0">
              <a:solidFill>
                <a:srgbClr val="000000"/>
              </a:solidFill>
              <a:latin typeface="Verdana"/>
            </a:endParaRPr>
          </a:p>
          <a:p>
            <a:pPr defTabSz="685800"/>
            <a:r>
              <a:rPr lang="en-US" sz="1400" b="1" dirty="0" err="1">
                <a:solidFill>
                  <a:srgbClr val="000000"/>
                </a:solidFill>
                <a:latin typeface="Verdana"/>
              </a:rPr>
              <a:t>Tegelik</a:t>
            </a:r>
            <a:endParaRPr lang="et-EE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9155C-761B-4F00-8DFE-6E8203757B04}"/>
              </a:ext>
            </a:extLst>
          </p:cNvPr>
          <p:cNvSpPr txBox="1"/>
          <p:nvPr/>
        </p:nvSpPr>
        <p:spPr>
          <a:xfrm>
            <a:off x="432262" y="2771989"/>
            <a:ext cx="57580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Blip>
                <a:blip r:embed="rId3"/>
              </a:buBlip>
            </a:pPr>
            <a:r>
              <a:rPr lang="et-EE" b="1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Regional Jeti üle ootuste kiire areng</a:t>
            </a:r>
            <a:endParaRPr lang="en-US" b="1" dirty="0">
              <a:solidFill>
                <a:srgbClr val="1D448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 defTabSz="685800">
              <a:buBlip>
                <a:blip r:embed="rId3">
                  <a:extLst/>
                </a:blip>
              </a:buBlip>
            </a:pPr>
            <a:r>
              <a:rPr lang="et-EE" sz="16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LOTi kui partneri mahtude lisandumine RJ tellimustesse (I-IIIkv 2017)</a:t>
            </a:r>
            <a:endParaRPr lang="en-US" sz="1600" dirty="0">
              <a:solidFill>
                <a:srgbClr val="1D448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 defTabSz="685800">
              <a:buBlip>
                <a:blip r:embed="rId3">
                  <a:extLst/>
                </a:blip>
              </a:buBlip>
            </a:pPr>
            <a:r>
              <a:rPr lang="et-EE" sz="16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SAS hanke võit ja tegevuse algus (september-oktoober 2017)</a:t>
            </a:r>
          </a:p>
          <a:p>
            <a:pPr marL="557213" lvl="1" indent="-214313" defTabSz="685800">
              <a:buBlip>
                <a:blip r:embed="rId3">
                  <a:extLst/>
                </a:blip>
              </a:buBlip>
            </a:pPr>
            <a:r>
              <a:rPr lang="et-EE" sz="16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Nordica täiendavate tellimuste täitmine</a:t>
            </a:r>
            <a:endParaRPr lang="en-US" sz="1600" dirty="0">
              <a:solidFill>
                <a:srgbClr val="1D448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089B3-E54C-43BA-8F00-8D6B47D1CB23}"/>
              </a:ext>
            </a:extLst>
          </p:cNvPr>
          <p:cNvSpPr txBox="1"/>
          <p:nvPr/>
        </p:nvSpPr>
        <p:spPr>
          <a:xfrm>
            <a:off x="432262" y="4372427"/>
            <a:ext cx="5968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Blip>
                <a:blip r:embed="rId3"/>
              </a:buBlip>
            </a:pPr>
            <a:r>
              <a:rPr lang="et-EE" b="1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Kulustrukturi oodatust kiirem paranemine ja sünergiate realiseerimine</a:t>
            </a:r>
            <a:endParaRPr lang="en-US" b="1" dirty="0">
              <a:solidFill>
                <a:srgbClr val="1D448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213" lvl="1" indent="-214313" defTabSz="685800">
              <a:buBlip>
                <a:blip r:embed="rId3">
                  <a:extLst/>
                </a:blip>
              </a:buBlip>
            </a:pPr>
            <a:r>
              <a:rPr lang="et-EE" sz="16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Mahuefektid kommerts- ja allhanketegevusest</a:t>
            </a:r>
          </a:p>
          <a:p>
            <a:pPr marL="557213" lvl="1" indent="-214313" defTabSz="685800">
              <a:buBlip>
                <a:blip r:embed="rId3">
                  <a:extLst/>
                </a:blip>
              </a:buBlip>
            </a:pPr>
            <a:r>
              <a:rPr lang="et-EE" sz="16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Realiseeritud sünergiad koostöös LOTiga</a:t>
            </a:r>
          </a:p>
          <a:p>
            <a:pPr marL="557213" lvl="1" indent="-214313" defTabSz="685800">
              <a:buBlip>
                <a:blip r:embed="rId3">
                  <a:extLst/>
                </a:blip>
              </a:buBlip>
            </a:pPr>
            <a:r>
              <a:rPr lang="et-EE" sz="1600" dirty="0">
                <a:solidFill>
                  <a:srgbClr val="1D44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Täiendavad tuluallikad muudest tegevustest (sealhulgas ühekordse iseloomuga tehingutest)</a:t>
            </a:r>
          </a:p>
        </p:txBody>
      </p:sp>
    </p:spTree>
    <p:extLst>
      <p:ext uri="{BB962C8B-B14F-4D97-AF65-F5344CB8AC3E}">
        <p14:creationId xmlns:p14="http://schemas.microsoft.com/office/powerpoint/2010/main" val="31830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5" grpId="0" animBg="1"/>
      <p:bldP spid="16" grpId="0" animBg="1"/>
      <p:bldP spid="4" grpId="0" animBg="1"/>
      <p:bldP spid="10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A0786-1169-480D-83FB-951D6B3117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8676" y="382311"/>
          <a:ext cx="11921966" cy="5837653"/>
        </p:xfrm>
        <a:graphic>
          <a:graphicData uri="http://schemas.openxmlformats.org/drawingml/2006/table">
            <a:tbl>
              <a:tblPr/>
              <a:tblGrid>
                <a:gridCol w="662651">
                  <a:extLst>
                    <a:ext uri="{9D8B030D-6E8A-4147-A177-3AD203B41FA5}">
                      <a16:colId xmlns:a16="http://schemas.microsoft.com/office/drawing/2014/main" val="4244163933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3433655177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1924765997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2762000831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1047892010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4097610169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2808303523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802840868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4019370884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3536504353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2161547318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613694749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873124996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3266128229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75575983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3242215296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1569948946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593809922"/>
                    </a:ext>
                  </a:extLst>
                </a:gridCol>
                <a:gridCol w="591585">
                  <a:extLst>
                    <a:ext uri="{9D8B030D-6E8A-4147-A177-3AD203B41FA5}">
                      <a16:colId xmlns:a16="http://schemas.microsoft.com/office/drawing/2014/main" val="172730015"/>
                    </a:ext>
                  </a:extLst>
                </a:gridCol>
                <a:gridCol w="593505">
                  <a:extLst>
                    <a:ext uri="{9D8B030D-6E8A-4147-A177-3AD203B41FA5}">
                      <a16:colId xmlns:a16="http://schemas.microsoft.com/office/drawing/2014/main" val="861142710"/>
                    </a:ext>
                  </a:extLst>
                </a:gridCol>
              </a:tblGrid>
              <a:tr h="15240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672267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93479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494735"/>
                  </a:ext>
                </a:extLst>
              </a:tr>
              <a:tr h="15240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33137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613021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76142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670419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46588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414080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64786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38336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9913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54172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83239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66154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956418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35591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277219"/>
                  </a:ext>
                </a:extLst>
              </a:tr>
              <a:tr h="16598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96684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15731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264077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66621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329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219596"/>
                  </a:ext>
                </a:extLst>
              </a:tr>
              <a:tr h="165985"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8" marR="6468" marT="6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56429"/>
                  </a:ext>
                </a:extLst>
              </a:tr>
              <a:tr h="152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Lennuki kasutus</a:t>
                      </a:r>
                    </a:p>
                  </a:txBody>
                  <a:tcPr marL="6468" marR="6468" marT="6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IV 2015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 2016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II 2016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III 2016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IV 2016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 2017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II 2017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III 2017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IV 2017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72962"/>
                  </a:ext>
                </a:extLst>
              </a:tr>
              <a:tr h="16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832374"/>
                  </a:ext>
                </a:extLst>
              </a:tr>
              <a:tr h="15240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NORDICA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13619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LOT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CA1E2E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702768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SAS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979945"/>
                  </a:ext>
                </a:extLst>
              </a:tr>
              <a:tr h="1584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teised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B044B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22856"/>
                  </a:ext>
                </a:extLst>
              </a:tr>
              <a:tr h="16598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varu -mnt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8" marR="6468" marT="6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23809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901D46B-88DD-4705-BCC3-AA2B9B0B65F6}"/>
              </a:ext>
            </a:extLst>
          </p:cNvPr>
          <p:cNvSpPr txBox="1">
            <a:spLocks/>
          </p:cNvSpPr>
          <p:nvPr/>
        </p:nvSpPr>
        <p:spPr>
          <a:xfrm>
            <a:off x="-42538" y="172097"/>
            <a:ext cx="10515600" cy="12695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rgbClr val="1220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3600" b="1" dirty="0"/>
              <a:t>Nordica / RJ lennukipargi areng</a:t>
            </a:r>
            <a:r>
              <a:rPr lang="et-EE" sz="3600" dirty="0"/>
              <a:t/>
            </a:r>
            <a:br>
              <a:rPr lang="et-EE" sz="3600" dirty="0"/>
            </a:br>
            <a:r>
              <a:rPr lang="en-US" sz="2400" b="1" dirty="0"/>
              <a:t>2015-201</a:t>
            </a:r>
            <a:r>
              <a:rPr lang="et-EE" sz="2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792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283B94-B9F6-48CB-9616-73D2B16C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5580"/>
          </a:xfrm>
        </p:spPr>
        <p:txBody>
          <a:bodyPr anchor="ctr">
            <a:normAutofit/>
          </a:bodyPr>
          <a:lstStyle/>
          <a:p>
            <a:r>
              <a:rPr lang="et-EE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Kui </a:t>
            </a:r>
            <a:r>
              <a:rPr lang="fi-FI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Nordica kommerts</a:t>
            </a:r>
            <a:r>
              <a:rPr lang="et-EE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lennu</a:t>
            </a:r>
            <a:r>
              <a:rPr lang="fi-FI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tegevus </a:t>
            </a:r>
            <a:r>
              <a:rPr lang="et-EE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Tallinnas on kasvanud ~</a:t>
            </a:r>
            <a:r>
              <a:rPr lang="fi-FI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40%+ …</a:t>
            </a:r>
            <a:endParaRPr lang="et-EE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7430F4-FEB5-4669-9680-D10EB50E1696}"/>
              </a:ext>
            </a:extLst>
          </p:cNvPr>
          <p:cNvSpPr txBox="1">
            <a:spLocks/>
          </p:cNvSpPr>
          <p:nvPr/>
        </p:nvSpPr>
        <p:spPr>
          <a:xfrm>
            <a:off x="4790068" y="6090082"/>
            <a:ext cx="3459378" cy="692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200" dirty="0"/>
              <a:t>______________________________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t-EE" sz="800" i="1" dirty="0"/>
              <a:t>Märkus: sisaldab ka TLL-WAW liini stati.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B7FEB7-F734-40C1-812A-15F8A67D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35" y="2006863"/>
            <a:ext cx="9993746" cy="4190784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6D79E7-A156-4F2B-BD87-3E04030AB41F}"/>
              </a:ext>
            </a:extLst>
          </p:cNvPr>
          <p:cNvSpPr/>
          <p:nvPr/>
        </p:nvSpPr>
        <p:spPr>
          <a:xfrm>
            <a:off x="1068390" y="1450706"/>
            <a:ext cx="4879828" cy="3568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Lendude arv okt’16 vs okt’17</a:t>
            </a:r>
            <a:endParaRPr lang="et-EE" b="1" baseline="300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EEF676-CA7F-4390-9AB2-444B747ABA17}"/>
              </a:ext>
            </a:extLst>
          </p:cNvPr>
          <p:cNvSpPr/>
          <p:nvPr/>
        </p:nvSpPr>
        <p:spPr>
          <a:xfrm>
            <a:off x="6178408" y="1450706"/>
            <a:ext cx="4879828" cy="3568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Lennutundide arv okt’16 vs okt’17</a:t>
            </a:r>
            <a:endParaRPr lang="et-EE" b="1" baseline="300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EFEAB6E-5E10-47CF-8AE1-93C1B7DBE49A}"/>
              </a:ext>
            </a:extLst>
          </p:cNvPr>
          <p:cNvSpPr/>
          <p:nvPr/>
        </p:nvSpPr>
        <p:spPr>
          <a:xfrm rot="20144754">
            <a:off x="2693338" y="2663107"/>
            <a:ext cx="1485289" cy="857250"/>
          </a:xfrm>
          <a:prstGeom prst="rightArrow">
            <a:avLst>
              <a:gd name="adj1" fmla="val 67778"/>
              <a:gd name="adj2" fmla="val 577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+46%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CC93AD6-EB7E-4F96-8A97-8471ADAF203B}"/>
              </a:ext>
            </a:extLst>
          </p:cNvPr>
          <p:cNvSpPr/>
          <p:nvPr/>
        </p:nvSpPr>
        <p:spPr>
          <a:xfrm rot="20144754">
            <a:off x="7913038" y="2314050"/>
            <a:ext cx="1485289" cy="857250"/>
          </a:xfrm>
          <a:prstGeom prst="rightArrow">
            <a:avLst>
              <a:gd name="adj1" fmla="val 67778"/>
              <a:gd name="adj2" fmla="val 577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+37%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16FBE7F-7A0B-428B-AB08-CBE5F600D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09" y="5262566"/>
            <a:ext cx="499534" cy="4995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A5951B1-C53B-4F36-B8F8-ACBD54B28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34" y="5234564"/>
            <a:ext cx="499534" cy="4995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6EF359-D08F-4432-8837-163AAF28B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984" y="5262566"/>
            <a:ext cx="499534" cy="4995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0DABEA-5AD2-4042-AF4C-F1FAA7A9C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809" y="5234564"/>
            <a:ext cx="499534" cy="4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6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DB3D5-BEDA-4A68-A848-21839EE09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85" y="2063750"/>
            <a:ext cx="9992829" cy="4190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283B94-B9F6-48CB-9616-73D2B16C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5580"/>
          </a:xfrm>
        </p:spPr>
        <p:txBody>
          <a:bodyPr anchor="ctr">
            <a:normAutofit/>
          </a:bodyPr>
          <a:lstStyle/>
          <a:p>
            <a:r>
              <a:rPr lang="fi-FI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t-EE" altLang="et-E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siis eksportlennutegevuse kasv ulatub ~400%ni 2017. aastal</a:t>
            </a:r>
            <a:endParaRPr lang="et-EE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6D79E7-A156-4F2B-BD87-3E04030AB41F}"/>
              </a:ext>
            </a:extLst>
          </p:cNvPr>
          <p:cNvSpPr/>
          <p:nvPr/>
        </p:nvSpPr>
        <p:spPr>
          <a:xfrm>
            <a:off x="1068390" y="1450706"/>
            <a:ext cx="4879828" cy="3568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Lendude arv okt’16 vs okt’17</a:t>
            </a:r>
            <a:endParaRPr lang="et-EE" b="1" baseline="300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EEF676-CA7F-4390-9AB2-444B747ABA17}"/>
              </a:ext>
            </a:extLst>
          </p:cNvPr>
          <p:cNvSpPr/>
          <p:nvPr/>
        </p:nvSpPr>
        <p:spPr>
          <a:xfrm>
            <a:off x="6178408" y="1450706"/>
            <a:ext cx="4879828" cy="3568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Lennutundide arv okt’16 vs okt’17</a:t>
            </a:r>
            <a:endParaRPr lang="et-EE" b="1" baseline="300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EFEAB6E-5E10-47CF-8AE1-93C1B7DBE49A}"/>
              </a:ext>
            </a:extLst>
          </p:cNvPr>
          <p:cNvSpPr/>
          <p:nvPr/>
        </p:nvSpPr>
        <p:spPr>
          <a:xfrm rot="18839544">
            <a:off x="2499610" y="3698770"/>
            <a:ext cx="1610380" cy="857250"/>
          </a:xfrm>
          <a:prstGeom prst="rightArrow">
            <a:avLst>
              <a:gd name="adj1" fmla="val 67778"/>
              <a:gd name="adj2" fmla="val 577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+428%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CC93AD6-EB7E-4F96-8A97-8471ADAF203B}"/>
              </a:ext>
            </a:extLst>
          </p:cNvPr>
          <p:cNvSpPr/>
          <p:nvPr/>
        </p:nvSpPr>
        <p:spPr>
          <a:xfrm rot="18839544">
            <a:off x="7719310" y="3349713"/>
            <a:ext cx="1610380" cy="857250"/>
          </a:xfrm>
          <a:prstGeom prst="rightArrow">
            <a:avLst>
              <a:gd name="adj1" fmla="val 67778"/>
              <a:gd name="adj2" fmla="val 5777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/>
              <a:t>+368%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9F4DF-D049-4698-9303-6F4CD76F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754" y="3714687"/>
            <a:ext cx="535414" cy="241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388D80-688C-4374-A7B3-55D39FCA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111" y="3810269"/>
            <a:ext cx="535414" cy="241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E8103-38FB-4655-9AA8-914CCE951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875" y="5058802"/>
            <a:ext cx="483172" cy="483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80B58C-A4EC-463B-B1CD-428C3E8F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232" y="5058802"/>
            <a:ext cx="483172" cy="4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283B94-B9F6-48CB-9616-73D2B16C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2880"/>
            <a:ext cx="7886700" cy="789709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Regional ACMI operators in Europe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E5215B-FD30-4B66-A86A-FC88BE25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2" y="972589"/>
            <a:ext cx="4848997" cy="4813069"/>
          </a:xfrm>
        </p:spPr>
        <p:txBody>
          <a:bodyPr>
            <a:noAutofit/>
          </a:bodyPr>
          <a:lstStyle/>
          <a:p>
            <a:pPr marL="271463" indent="-271463">
              <a:spcAft>
                <a:spcPts val="375"/>
              </a:spcAft>
              <a:buBlip>
                <a:blip r:embed="rId2"/>
              </a:buBlip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Nostrum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HQ: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Valencia, Spain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AC: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 (27xCR7, 9xCR9, 7xCR2, 6x AT7-6) 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Clients: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Iberia, Lufthansa, Binter, SAS, Croatia</a:t>
            </a:r>
          </a:p>
          <a:p>
            <a:pPr marL="271463" indent="-271463">
              <a:spcAft>
                <a:spcPts val="375"/>
              </a:spcAft>
              <a:buBlip>
                <a:blip r:embed="rId2"/>
              </a:buBlip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Flybe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HQ: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Exeter, UK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AC: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 (53xQ400, 9xE195, 11xE175, 5x AT7-6) 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Clients: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SAS</a:t>
            </a:r>
          </a:p>
          <a:p>
            <a:pPr marL="271463" indent="-271463">
              <a:spcAft>
                <a:spcPts val="375"/>
              </a:spcAft>
              <a:buBlip>
                <a:blip r:embed="rId2"/>
              </a:buBlip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Cityjet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HQ: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Dublin, Ireliand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AC: 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 (15xAvro RJ85, 6xSSJ100, 22xCR9) </a:t>
            </a:r>
          </a:p>
          <a:p>
            <a:pPr marL="614363" lvl="1" indent="-271463"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Clients:</a:t>
            </a:r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Air France, KLM, SAS, Brussels</a:t>
            </a:r>
          </a:p>
          <a:p>
            <a:pPr marL="271463" indent="-271463">
              <a:spcAft>
                <a:spcPts val="375"/>
              </a:spcAft>
              <a:buBlip>
                <a:blip r:embed="rId2"/>
              </a:buBlip>
            </a:pPr>
            <a:endParaRPr lang="et-EE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indent="-271463">
              <a:spcAft>
                <a:spcPts val="375"/>
              </a:spcAft>
              <a:buBlip>
                <a:blip r:embed="rId2"/>
              </a:buBlip>
            </a:pPr>
            <a:endParaRPr lang="pt-BR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809517-E05A-4825-8ABC-E7C9E0304DB7}"/>
              </a:ext>
            </a:extLst>
          </p:cNvPr>
          <p:cNvSpPr txBox="1">
            <a:spLocks/>
          </p:cNvSpPr>
          <p:nvPr/>
        </p:nvSpPr>
        <p:spPr>
          <a:xfrm>
            <a:off x="6167439" y="972589"/>
            <a:ext cx="3743323" cy="43213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12208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defTabSz="685800">
              <a:spcBef>
                <a:spcPts val="750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BMI International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HQ: 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East Midlands, UK</a:t>
            </a: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AC: 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(4xE135, 16xE145) </a:t>
            </a: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Clients: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Brussels, SAS, Nordica</a:t>
            </a:r>
          </a:p>
          <a:p>
            <a:pPr marL="271463" indent="-271463" defTabSz="685800">
              <a:spcBef>
                <a:spcPts val="750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NoRRA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HQ: 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Helsinki, Finland</a:t>
            </a: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AC: 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(11xAT7-5, 12xE190) </a:t>
            </a: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Clients: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Finnair</a:t>
            </a:r>
          </a:p>
          <a:p>
            <a:pPr marL="271463" indent="-271463" defTabSz="685800">
              <a:spcBef>
                <a:spcPts val="750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Adria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HQ: 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Brnik, Slovenia</a:t>
            </a: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AC: 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(3xA319, 3xCR7, 9xCR9) </a:t>
            </a:r>
          </a:p>
          <a:p>
            <a:pPr marL="614363" lvl="1" indent="-271463" defTabSz="685800">
              <a:spcBef>
                <a:spcPts val="375"/>
              </a:spcBef>
              <a:spcAft>
                <a:spcPts val="375"/>
              </a:spcAft>
              <a:buBlip>
                <a:blip r:embed="rId2"/>
              </a:buBlip>
            </a:pPr>
            <a:r>
              <a:rPr lang="et-EE" sz="1600" b="1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Clients:</a:t>
            </a:r>
            <a:r>
              <a:rPr lang="et-EE" sz="1600" dirty="0">
                <a:solidFill>
                  <a:srgbClr val="1D44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Eurowings, Luxair, Austrian</a:t>
            </a:r>
          </a:p>
          <a:p>
            <a:pPr marL="271463" indent="-271463" defTabSz="685800">
              <a:spcBef>
                <a:spcPts val="750"/>
              </a:spcBef>
              <a:spcAft>
                <a:spcPts val="375"/>
              </a:spcAft>
              <a:buBlip>
                <a:blip r:embed="rId2"/>
              </a:buBlip>
            </a:pPr>
            <a:endParaRPr lang="et-EE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indent="-271463" defTabSz="685800">
              <a:spcBef>
                <a:spcPts val="750"/>
              </a:spcBef>
              <a:spcAft>
                <a:spcPts val="375"/>
              </a:spcAft>
              <a:buBlip>
                <a:blip r:embed="rId2"/>
              </a:buBlip>
            </a:pPr>
            <a:endParaRPr lang="pt-BR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56A893-7309-4431-BE0C-445C46AA5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831272"/>
            <a:ext cx="1259201" cy="8901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953B6A-799E-492D-90FE-730EEDC2A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4041263"/>
            <a:ext cx="1697788" cy="12526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CD63D1-B0D1-4C21-96F3-A21F37684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37" y="2731046"/>
            <a:ext cx="1701805" cy="7675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A1EB5E-8E3A-4157-9C09-F808C053F7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2731046"/>
            <a:ext cx="1244939" cy="880618"/>
          </a:xfrm>
          <a:prstGeom prst="rect">
            <a:avLst/>
          </a:prstGeom>
        </p:spPr>
      </p:pic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E63AA6E3-A1FD-4A2A-BB5B-7EDD55449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37" y="3852271"/>
            <a:ext cx="1701805" cy="14586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81EAC3-027C-44FD-A415-9215BF3B1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42" y="840254"/>
            <a:ext cx="1728480" cy="11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5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476673"/>
            <a:ext cx="78867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Regional Jet</a:t>
            </a:r>
            <a:r>
              <a:rPr lang="et-EE" dirty="0" smtClean="0"/>
              <a:t>-i lennud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412776"/>
          <a:ext cx="9144000" cy="458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84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301626"/>
            <a:ext cx="8280920" cy="751111"/>
          </a:xfrm>
        </p:spPr>
        <p:txBody>
          <a:bodyPr/>
          <a:lstStyle/>
          <a:p>
            <a:r>
              <a:rPr lang="et-EE" dirty="0" smtClean="0"/>
              <a:t>Maailma lennunduse areng </a:t>
            </a:r>
            <a:br>
              <a:rPr lang="et-EE" dirty="0" smtClean="0"/>
            </a:br>
            <a:r>
              <a:rPr lang="et-EE" sz="1000" dirty="0">
                <a:hlinkClick r:id="rId2"/>
              </a:rPr>
              <a:t>www.iata.org/economics</a:t>
            </a:r>
            <a:r>
              <a:rPr lang="et-EE" sz="1000" dirty="0"/>
              <a:t> 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48" y="1052737"/>
            <a:ext cx="8946740" cy="5190121"/>
          </a:xfrm>
        </p:spPr>
      </p:pic>
      <p:sp>
        <p:nvSpPr>
          <p:cNvPr id="3" name="TextBox 2"/>
          <p:cNvSpPr txBox="1"/>
          <p:nvPr/>
        </p:nvSpPr>
        <p:spPr>
          <a:xfrm>
            <a:off x="2947187" y="473864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Lennuliiklus kahekordistub iga 15 aastaga</a:t>
            </a:r>
          </a:p>
        </p:txBody>
      </p:sp>
    </p:spTree>
    <p:extLst>
      <p:ext uri="{BB962C8B-B14F-4D97-AF65-F5344CB8AC3E}">
        <p14:creationId xmlns:p14="http://schemas.microsoft.com/office/powerpoint/2010/main" val="269739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67"/>
          </a:xfrm>
        </p:spPr>
      </p:pic>
      <p:sp>
        <p:nvSpPr>
          <p:cNvPr id="6" name="TextBox 5"/>
          <p:cNvSpPr txBox="1"/>
          <p:nvPr/>
        </p:nvSpPr>
        <p:spPr>
          <a:xfrm>
            <a:off x="532015" y="1042946"/>
            <a:ext cx="5311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t-EE" sz="2700" b="1" dirty="0" err="1">
                <a:solidFill>
                  <a:prstClr val="white"/>
                </a:solidFill>
                <a:latin typeface="Candara" panose="020E0502030303020204" pitchFamily="34" charset="0"/>
              </a:rPr>
              <a:t>Nordica</a:t>
            </a:r>
            <a:r>
              <a:rPr lang="et-EE" sz="2700" b="1" dirty="0">
                <a:solidFill>
                  <a:prstClr val="white"/>
                </a:solidFill>
                <a:latin typeface="Candara" panose="020E0502030303020204" pitchFamily="34" charset="0"/>
              </a:rPr>
              <a:t> saavutused kahe aastaga:</a:t>
            </a:r>
          </a:p>
        </p:txBody>
      </p:sp>
      <p:sp>
        <p:nvSpPr>
          <p:cNvPr id="8" name="Rectangle 7"/>
          <p:cNvSpPr/>
          <p:nvPr/>
        </p:nvSpPr>
        <p:spPr>
          <a:xfrm>
            <a:off x="532015" y="1629492"/>
            <a:ext cx="476023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Blip>
                <a:blip r:embed="rId3"/>
              </a:buBlip>
            </a:pP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21</a:t>
            </a:r>
            <a:r>
              <a:rPr lang="en-US" sz="21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anose="020E0502030303020204" pitchFamily="34" charset="0"/>
              </a:rPr>
              <a:t>otsesihtkohta</a:t>
            </a: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 2018.a suvel</a:t>
            </a:r>
          </a:p>
          <a:p>
            <a:pPr marL="214313" indent="-214313" defTabSz="685800">
              <a:buBlip>
                <a:blip r:embed="rId3"/>
              </a:buBlip>
            </a:pP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18 lennukit</a:t>
            </a:r>
          </a:p>
          <a:p>
            <a:pPr marL="214313" indent="-214313" defTabSz="685800">
              <a:buBlip>
                <a:blip r:embed="rId3"/>
              </a:buBlip>
            </a:pP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Üle 5 tegutsemisbaasi</a:t>
            </a:r>
          </a:p>
          <a:p>
            <a:pPr marL="214313" indent="-214313" defTabSz="685800">
              <a:buBlip>
                <a:blip r:embed="rId3"/>
              </a:buBlip>
            </a:pP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Üle poole käibest teenuste ekspordist</a:t>
            </a:r>
          </a:p>
          <a:p>
            <a:pPr marL="214313" indent="-214313" defTabSz="685800">
              <a:buBlip>
                <a:blip r:embed="rId3"/>
              </a:buBlip>
            </a:pP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I</a:t>
            </a:r>
            <a:r>
              <a:rPr lang="en-US" sz="2100" dirty="0" err="1">
                <a:solidFill>
                  <a:prstClr val="white"/>
                </a:solidFill>
                <a:latin typeface="Candara" panose="020E0502030303020204" pitchFamily="34" charset="0"/>
              </a:rPr>
              <a:t>ga</a:t>
            </a:r>
            <a:r>
              <a:rPr lang="en-US" sz="2100" dirty="0">
                <a:solidFill>
                  <a:prstClr val="white"/>
                </a:solidFill>
                <a:latin typeface="Candara" panose="020E0502030303020204" pitchFamily="34" charset="0"/>
              </a:rPr>
              <a:t> 4. </a:t>
            </a:r>
            <a:r>
              <a:rPr lang="en-US" sz="2100" dirty="0" err="1">
                <a:solidFill>
                  <a:prstClr val="white"/>
                </a:solidFill>
                <a:latin typeface="Candara" panose="020E0502030303020204" pitchFamily="34" charset="0"/>
              </a:rPr>
              <a:t>reisija</a:t>
            </a:r>
            <a:r>
              <a:rPr lang="en-US" sz="21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anose="020E0502030303020204" pitchFamily="34" charset="0"/>
              </a:rPr>
              <a:t>lendab</a:t>
            </a:r>
            <a:r>
              <a:rPr lang="en-US" sz="21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anose="020E0502030303020204" pitchFamily="34" charset="0"/>
              </a:rPr>
              <a:t>Tallinnast</a:t>
            </a:r>
            <a:r>
              <a:rPr lang="en-US" sz="2100" dirty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en-US" sz="2100" dirty="0" err="1">
                <a:solidFill>
                  <a:prstClr val="white"/>
                </a:solidFill>
                <a:latin typeface="Candara" panose="020E0502030303020204" pitchFamily="34" charset="0"/>
              </a:rPr>
              <a:t>Nordicaga</a:t>
            </a:r>
            <a:endParaRPr lang="et-EE" sz="2100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marL="214313" indent="-214313" defTabSz="685800">
              <a:buBlip>
                <a:blip r:embed="rId3"/>
              </a:buBlip>
            </a:pPr>
            <a:r>
              <a:rPr lang="et-EE" sz="2100" dirty="0" smtClean="0">
                <a:solidFill>
                  <a:prstClr val="white"/>
                </a:solidFill>
                <a:latin typeface="Candara" panose="020E0502030303020204" pitchFamily="34" charset="0"/>
              </a:rPr>
              <a:t>Ligi 450 </a:t>
            </a: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töötaja</a:t>
            </a:r>
          </a:p>
          <a:p>
            <a:pPr marL="214313" indent="-214313" defTabSz="685800">
              <a:buBlip>
                <a:blip r:embed="rId3"/>
              </a:buBlip>
            </a:pP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621 tuhat reisijat 2017.a</a:t>
            </a:r>
          </a:p>
          <a:p>
            <a:pPr marL="214313" indent="-214313" defTabSz="685800">
              <a:buBlip>
                <a:blip r:embed="rId3"/>
              </a:buBlip>
            </a:pPr>
            <a:r>
              <a:rPr lang="et-EE" sz="2100" dirty="0">
                <a:solidFill>
                  <a:prstClr val="white"/>
                </a:solidFill>
                <a:latin typeface="Candara" panose="020E0502030303020204" pitchFamily="34" charset="0"/>
              </a:rPr>
              <a:t>2017.a lõpetati kasumiga</a:t>
            </a:r>
            <a:endParaRPr lang="et-EE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7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2" y="404664"/>
            <a:ext cx="10756669" cy="750805"/>
          </a:xfrm>
        </p:spPr>
        <p:txBody>
          <a:bodyPr anchor="ctr">
            <a:normAutofit/>
          </a:bodyPr>
          <a:lstStyle/>
          <a:p>
            <a:r>
              <a:rPr lang="et-EE" altLang="et-EE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Nordica</a:t>
            </a:r>
            <a:r>
              <a:rPr lang="et-EE" altLang="et-EE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reisijate arv ja turuosa Tallinnas</a:t>
            </a:r>
            <a:endParaRPr lang="et-EE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B9B96A-2FA9-4D54-9DB9-3272ADBC2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692720"/>
              </p:ext>
            </p:extLst>
          </p:nvPr>
        </p:nvGraphicFramePr>
        <p:xfrm>
          <a:off x="83127" y="2160269"/>
          <a:ext cx="5722917" cy="397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DB4770-D79F-4095-8DBC-9E42DCE1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355201"/>
              </p:ext>
            </p:extLst>
          </p:nvPr>
        </p:nvGraphicFramePr>
        <p:xfrm>
          <a:off x="6096001" y="2160270"/>
          <a:ext cx="5774574" cy="397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1219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5" y="365125"/>
            <a:ext cx="10799885" cy="725121"/>
          </a:xfrm>
        </p:spPr>
        <p:txBody>
          <a:bodyPr>
            <a:normAutofit/>
          </a:bodyPr>
          <a:lstStyle/>
          <a:p>
            <a:r>
              <a:rPr lang="et-EE" sz="3600" dirty="0">
                <a:latin typeface="Candara" panose="020E0502030303020204" pitchFamily="34" charset="0"/>
              </a:rPr>
              <a:t>Nordica vs teised – kuhu jääb </a:t>
            </a:r>
            <a:r>
              <a:rPr lang="en-US" sz="3600" dirty="0" err="1">
                <a:latin typeface="Candara" panose="020E0502030303020204" pitchFamily="34" charset="0"/>
              </a:rPr>
              <a:t>pileti</a:t>
            </a:r>
            <a:r>
              <a:rPr lang="et-EE" sz="3600" dirty="0">
                <a:latin typeface="Candara" panose="020E0502030303020204" pitchFamily="34" charset="0"/>
              </a:rPr>
              <a:t>raha?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915" y="1792819"/>
            <a:ext cx="6204151" cy="3729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7749" y="1313424"/>
            <a:ext cx="4908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Eeldused: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Pileti hind 100€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Lennukitüüp CRJ 900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Lennuki täituvus 70%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Arvesse võetud kõik lennuväljade ning navigatsiooniga seotud kulud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Lennuväljadena kasutatud TLL, ARN, BRU, KBP, MUC, VIE keskmisi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Märkused: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Teiste sihtkohtade, erineva lennukite täituvuse ning muude kriteeriumite puhul võib tulemus erineda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Arvestatud pole teisi ostetud teenuseid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välis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-lennujaamades, sest eeldatavalt ostavad teised ettevõtted samu teenuseid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TLL-s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7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FD3A-3E10-471E-B01A-AA1ED4834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F2581-52BF-4BD2-822F-B9DF2CBAE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4D8EB-FCE0-4DED-98A5-1496092EC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"/>
            <a:ext cx="12192000" cy="6850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B85D85-2B2D-4289-BB70-4E6E758F08D0}"/>
              </a:ext>
            </a:extLst>
          </p:cNvPr>
          <p:cNvSpPr txBox="1"/>
          <p:nvPr/>
        </p:nvSpPr>
        <p:spPr>
          <a:xfrm>
            <a:off x="1524000" y="6241533"/>
            <a:ext cx="1109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NORDICA - VABADUS LENNATA EESTI MOODI</a:t>
            </a:r>
            <a:endParaRPr lang="et-E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4881-22FA-474E-9AB2-9C60AFCB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04664"/>
            <a:ext cx="8119814" cy="936104"/>
          </a:xfrm>
        </p:spPr>
        <p:txBody>
          <a:bodyPr>
            <a:normAutofit fontScale="90000"/>
          </a:bodyPr>
          <a:lstStyle/>
          <a:p>
            <a:r>
              <a:rPr lang="en-US" dirty="0"/>
              <a:t>Nordica </a:t>
            </a:r>
            <a:r>
              <a:rPr lang="et-EE" dirty="0" smtClean="0"/>
              <a:t>vastutab kogu LO8000 koodiseeria lendude kommertstegevuse eest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340C-6F11-4DDC-BFFC-6616D227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98" y="1471353"/>
            <a:ext cx="5785658" cy="4663440"/>
          </a:xfrm>
        </p:spPr>
        <p:txBody>
          <a:bodyPr>
            <a:normAutofit lnSpcReduction="10000"/>
          </a:bodyPr>
          <a:lstStyle/>
          <a:p>
            <a:pPr marL="214313" indent="-214313">
              <a:buBlip>
                <a:blip r:embed="rId2"/>
              </a:buBlip>
            </a:pPr>
            <a:r>
              <a:rPr lang="en-US" sz="2625" b="1" dirty="0"/>
              <a:t>Nordica </a:t>
            </a:r>
            <a:r>
              <a:rPr lang="et-EE" sz="2625" b="1" dirty="0"/>
              <a:t>vastutusvaldkond: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Tulude juhtimine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Liinivõrgu planeerimine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Müük ja turundus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Kliendisuhtlus ja piletikassad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Klientide kaebused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Lennuoperatsioonid (lennukid, meeskonnad jne</a:t>
            </a:r>
            <a:r>
              <a:rPr lang="en-US" dirty="0" smtClean="0"/>
              <a:t>)</a:t>
            </a:r>
            <a:endParaRPr lang="et-EE" dirty="0" smtClean="0"/>
          </a:p>
          <a:p>
            <a:pPr marL="214313" indent="-214313">
              <a:buBlip>
                <a:blip r:embed="rId2"/>
              </a:buBlip>
            </a:pPr>
            <a:r>
              <a:rPr lang="et-EE" sz="2625" b="1" dirty="0"/>
              <a:t>Tegevused, mida teostab LOT (Nordica järelevalvel)</a:t>
            </a:r>
            <a:r>
              <a:rPr lang="en-US" sz="2625" b="1" dirty="0"/>
              <a:t>:</a:t>
            </a:r>
            <a:endParaRPr lang="et-EE" sz="2625" b="1" dirty="0"/>
          </a:p>
          <a:p>
            <a:pPr marL="557213" lvl="1" indent="-214313">
              <a:buBlip>
                <a:blip r:embed="rId2"/>
              </a:buBlip>
            </a:pPr>
            <a:r>
              <a:rPr lang="en-US" dirty="0" err="1" smtClean="0"/>
              <a:t>Sl</a:t>
            </a:r>
            <a:r>
              <a:rPr lang="et-EE" dirty="0" smtClean="0"/>
              <a:t>ottide juhtimine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Hinnastamine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Suhted partnerlennufirmadega (</a:t>
            </a:r>
            <a:r>
              <a:rPr lang="et-EE" i="1" dirty="0" err="1" smtClean="0"/>
              <a:t>interline</a:t>
            </a:r>
            <a:r>
              <a:rPr lang="et-EE" i="1" dirty="0" smtClean="0"/>
              <a:t>, </a:t>
            </a:r>
            <a:r>
              <a:rPr lang="et-EE" i="1" dirty="0" err="1" smtClean="0"/>
              <a:t>code-share</a:t>
            </a:r>
            <a:r>
              <a:rPr lang="et-EE" i="1" dirty="0" smtClean="0"/>
              <a:t>, SPA </a:t>
            </a:r>
            <a:r>
              <a:rPr lang="et-EE" dirty="0" smtClean="0"/>
              <a:t>jne)</a:t>
            </a:r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Arveldused partnerite ja </a:t>
            </a:r>
            <a:r>
              <a:rPr lang="et-EE" i="1" dirty="0" err="1" smtClean="0"/>
              <a:t>Clearinghouse’ga</a:t>
            </a:r>
            <a:endParaRPr lang="et-EE" i="1" dirty="0" smtClean="0"/>
          </a:p>
          <a:p>
            <a:pPr marL="557213" lvl="1" indent="-214313">
              <a:buBlip>
                <a:blip r:embed="rId2"/>
              </a:buBlip>
            </a:pPr>
            <a:r>
              <a:rPr lang="et-EE" dirty="0" smtClean="0"/>
              <a:t>Maapealne teenindus ja kütus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E63C7-0800-47CA-A6D0-E73A8704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55" y="1887805"/>
            <a:ext cx="6038015" cy="35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116378"/>
            <a:ext cx="8087816" cy="806335"/>
          </a:xfrm>
        </p:spPr>
        <p:txBody>
          <a:bodyPr>
            <a:normAutofit/>
          </a:bodyPr>
          <a:lstStyle/>
          <a:p>
            <a:r>
              <a:rPr lang="et-EE" dirty="0" smtClean="0">
                <a:latin typeface="+mn-lt"/>
              </a:rPr>
              <a:t>Lennufirmade koondkasum</a:t>
            </a:r>
            <a:br>
              <a:rPr lang="et-EE" dirty="0" smtClean="0">
                <a:latin typeface="+mn-lt"/>
              </a:rPr>
            </a:br>
            <a:r>
              <a:rPr lang="et-EE" sz="1000" dirty="0">
                <a:latin typeface="+mn-lt"/>
                <a:hlinkClick r:id="rId2"/>
              </a:rPr>
              <a:t>www.iata.org/economics</a:t>
            </a:r>
            <a:r>
              <a:rPr lang="et-EE" sz="1000" dirty="0">
                <a:latin typeface="+mn-lt"/>
              </a:rPr>
              <a:t> </a:t>
            </a:r>
            <a:endParaRPr lang="et-EE" dirty="0">
              <a:latin typeface="+mn-lt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5316" y="1046909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505"/>
            <a:ext cx="10515600" cy="806335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accent1"/>
                </a:solidFill>
              </a:rPr>
              <a:t>Lennufirmade kasumlikkus regiooniti </a:t>
            </a:r>
            <a:r>
              <a:rPr lang="et-EE" sz="1000" dirty="0">
                <a:solidFill>
                  <a:srgbClr val="006666"/>
                </a:solidFill>
                <a:hlinkClick r:id="rId2"/>
              </a:rPr>
              <a:t>www.iata.org/economics</a:t>
            </a:r>
            <a:r>
              <a:rPr lang="et-EE" sz="1000" dirty="0">
                <a:solidFill>
                  <a:srgbClr val="006666"/>
                </a:solidFill>
              </a:rPr>
              <a:t> </a:t>
            </a:r>
            <a:endParaRPr lang="et-E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2292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974"/>
            <a:ext cx="2915816" cy="198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5191"/>
            <a:ext cx="2908811" cy="1977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5" y="4289503"/>
            <a:ext cx="2908811" cy="1985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7395" y="1072567"/>
            <a:ext cx="8537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chemeClr val="accent1"/>
                </a:solidFill>
                <a:latin typeface="Arial"/>
              </a:rPr>
              <a:t>Pankrotimenetlus algas 2.05.2017, räägitud on </a:t>
            </a:r>
            <a:r>
              <a:rPr lang="et-EE" sz="2000" dirty="0" err="1">
                <a:solidFill>
                  <a:schemeClr val="accent1"/>
                </a:solidFill>
                <a:latin typeface="Arial"/>
              </a:rPr>
              <a:t>easyJeti</a:t>
            </a:r>
            <a:r>
              <a:rPr lang="et-EE" sz="2000" dirty="0">
                <a:solidFill>
                  <a:schemeClr val="accent1"/>
                </a:solidFill>
                <a:latin typeface="Arial"/>
              </a:rPr>
              <a:t> ja </a:t>
            </a:r>
            <a:r>
              <a:rPr lang="et-EE" sz="2000" dirty="0" err="1">
                <a:solidFill>
                  <a:schemeClr val="accent1"/>
                </a:solidFill>
                <a:latin typeface="Arial"/>
              </a:rPr>
              <a:t>Ryanairi</a:t>
            </a:r>
            <a:r>
              <a:rPr lang="et-EE" sz="2000" dirty="0">
                <a:solidFill>
                  <a:schemeClr val="accent1"/>
                </a:solidFill>
                <a:latin typeface="Arial"/>
              </a:rPr>
              <a:t> huvist, kuid see pole realiseerunud. Protsess venib, otsus lükati 2018.a sügisesse. Tegevust on senini riigi poolt finantseeritud. Taasriigistamine välistatud, EL algatas uurimise.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7394" y="2784528"/>
            <a:ext cx="8537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chemeClr val="accent1"/>
                </a:solidFill>
                <a:latin typeface="Arial"/>
              </a:rPr>
              <a:t>15.08.2017 esitati pankrotiavaldus. Saksa riigi likviidsusabi, lennud lõpetati 28.10.2017. Enamuse varadest omandasid easyJet ja Lufthansa. Tütarfirma NIKI omandas omaaegne ettevõtte asutaja Niki Lauda </a:t>
            </a:r>
            <a:r>
              <a:rPr lang="et-EE" sz="2000" dirty="0" err="1">
                <a:solidFill>
                  <a:schemeClr val="accent1"/>
                </a:solidFill>
                <a:latin typeface="Arial"/>
              </a:rPr>
              <a:t>Laudamotion</a:t>
            </a:r>
            <a:r>
              <a:rPr lang="et-EE" sz="2000" dirty="0">
                <a:solidFill>
                  <a:schemeClr val="accent1"/>
                </a:solidFill>
                <a:latin typeface="Arial"/>
              </a:rPr>
              <a:t>, enamuse omandas </a:t>
            </a:r>
            <a:r>
              <a:rPr lang="et-EE" sz="2000" dirty="0" err="1">
                <a:solidFill>
                  <a:schemeClr val="accent1"/>
                </a:solidFill>
                <a:latin typeface="Arial"/>
              </a:rPr>
              <a:t>Ryanair</a:t>
            </a:r>
            <a:r>
              <a:rPr lang="et-EE" sz="2000" dirty="0">
                <a:solidFill>
                  <a:schemeClr val="accent1"/>
                </a:solidFill>
                <a:latin typeface="Arial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7394" y="4774472"/>
            <a:ext cx="8470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chemeClr val="accent1"/>
                </a:solidFill>
                <a:latin typeface="Arial"/>
              </a:rPr>
              <a:t>2.10.2017 peatati kogu lennutegevus ja algatati pankrotimenetlust. 100 000 reisijat toodi riigi tellitud lendudega koju tagasi, 300 000 reisijat jäid ilma piletitest ja pakettreisidest.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4182" y="401974"/>
            <a:ext cx="634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/>
              <a:t>2017 suurimad ohvrid</a:t>
            </a:r>
            <a:endParaRPr lang="et-EE" sz="2800" b="1" dirty="0"/>
          </a:p>
        </p:txBody>
      </p:sp>
    </p:spTree>
    <p:extLst>
      <p:ext uri="{BB962C8B-B14F-4D97-AF65-F5344CB8AC3E}">
        <p14:creationId xmlns:p14="http://schemas.microsoft.com/office/powerpoint/2010/main" val="48321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224444"/>
            <a:ext cx="7313612" cy="673331"/>
          </a:xfrm>
        </p:spPr>
        <p:txBody>
          <a:bodyPr/>
          <a:lstStyle/>
          <a:p>
            <a:r>
              <a:rPr lang="et-EE" dirty="0" smtClean="0"/>
              <a:t>Lennundus on tsükliline</a:t>
            </a:r>
            <a:endParaRPr lang="et-EE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2" y="1118917"/>
            <a:ext cx="9144000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40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87174" y="260649"/>
            <a:ext cx="7313613" cy="79208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Lennundustrendid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5574953"/>
              </p:ext>
            </p:extLst>
          </p:nvPr>
        </p:nvGraphicFramePr>
        <p:xfrm>
          <a:off x="1585757" y="3921829"/>
          <a:ext cx="8149516" cy="203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97527" y="1246909"/>
            <a:ext cx="10324408" cy="17955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Blip>
                <a:blip r:embed="rId8"/>
              </a:buBlip>
            </a:pPr>
            <a:r>
              <a:rPr lang="et-EE" dirty="0">
                <a:solidFill>
                  <a:schemeClr val="tx1"/>
                </a:solidFill>
              </a:rPr>
              <a:t>Lennunduse de-reguleerimine ja liberaliseerimine„</a:t>
            </a:r>
          </a:p>
          <a:p>
            <a:pPr marL="342900" indent="-342900">
              <a:buBlip>
                <a:blip r:embed="rId8"/>
              </a:buBlip>
            </a:pPr>
            <a:r>
              <a:rPr lang="et-EE" dirty="0">
                <a:solidFill>
                  <a:schemeClr val="tx1"/>
                </a:solidFill>
              </a:rPr>
              <a:t>Avatud taevas“</a:t>
            </a:r>
            <a:r>
              <a:rPr lang="en-US" dirty="0">
                <a:solidFill>
                  <a:schemeClr val="tx1"/>
                </a:solidFill>
              </a:rPr>
              <a:t>: </a:t>
            </a:r>
            <a:endParaRPr lang="et-EE" dirty="0">
              <a:solidFill>
                <a:schemeClr val="tx1"/>
              </a:solidFill>
            </a:endParaRPr>
          </a:p>
          <a:p>
            <a:pPr marL="685800" lvl="1" indent="-342900">
              <a:buBlip>
                <a:blip r:embed="rId8"/>
              </a:buBlip>
            </a:pPr>
            <a:r>
              <a:rPr lang="en-US" dirty="0"/>
              <a:t>USA</a:t>
            </a:r>
            <a:r>
              <a:rPr lang="et-EE" dirty="0"/>
              <a:t>-s</a:t>
            </a:r>
            <a:r>
              <a:rPr lang="en-US" dirty="0"/>
              <a:t> 1978 </a:t>
            </a:r>
            <a:r>
              <a:rPr lang="et-EE" dirty="0" err="1"/>
              <a:t>Southwest</a:t>
            </a:r>
            <a:r>
              <a:rPr lang="et-EE" dirty="0"/>
              <a:t> </a:t>
            </a:r>
            <a:r>
              <a:rPr lang="et-EE" dirty="0" err="1"/>
              <a:t>Airlines</a:t>
            </a:r>
            <a:endParaRPr lang="et-EE" dirty="0"/>
          </a:p>
          <a:p>
            <a:pPr marL="685800" lvl="1" indent="-342900">
              <a:buBlip>
                <a:blip r:embed="rId8"/>
              </a:buBlip>
            </a:pPr>
            <a:r>
              <a:rPr lang="en-US" dirty="0"/>
              <a:t>Euro</a:t>
            </a:r>
            <a:r>
              <a:rPr lang="et-EE" dirty="0"/>
              <a:t>o</a:t>
            </a:r>
            <a:r>
              <a:rPr lang="en-US" dirty="0"/>
              <a:t>p</a:t>
            </a:r>
            <a:r>
              <a:rPr lang="et-EE" dirty="0" err="1"/>
              <a:t>as</a:t>
            </a:r>
            <a:r>
              <a:rPr lang="en-US" dirty="0"/>
              <a:t> 199</a:t>
            </a:r>
            <a:r>
              <a:rPr lang="et-EE" dirty="0"/>
              <a:t>0-ndate algus (1985 </a:t>
            </a:r>
            <a:r>
              <a:rPr lang="et-EE" dirty="0" err="1"/>
              <a:t>Ryanair</a:t>
            </a:r>
            <a:r>
              <a:rPr lang="et-EE" dirty="0"/>
              <a:t>; 1995 </a:t>
            </a:r>
            <a:r>
              <a:rPr lang="et-EE" dirty="0" err="1"/>
              <a:t>easyJet</a:t>
            </a:r>
            <a:r>
              <a:rPr lang="en-US" dirty="0"/>
              <a:t> </a:t>
            </a:r>
          </a:p>
          <a:p>
            <a:pPr marL="685800" lvl="1" indent="-342900">
              <a:buBlip>
                <a:blip r:embed="rId8"/>
              </a:buBlip>
            </a:pPr>
            <a:r>
              <a:rPr lang="et-EE" dirty="0"/>
              <a:t>Euroopa turud avanesid ligi </a:t>
            </a:r>
            <a:r>
              <a:rPr lang="en-US" dirty="0"/>
              <a:t>20 </a:t>
            </a:r>
            <a:r>
              <a:rPr lang="et-EE" dirty="0"/>
              <a:t>aastat hiljem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11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 </a:t>
            </a:r>
            <a:endParaRPr lang="et-EE" dirty="0">
              <a:latin typeface="Candara" panose="020E0502030303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4013" y="301625"/>
            <a:ext cx="7299568" cy="82312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Lennundustrendid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9414059"/>
              </p:ext>
            </p:extLst>
          </p:nvPr>
        </p:nvGraphicFramePr>
        <p:xfrm>
          <a:off x="2071181" y="3727724"/>
          <a:ext cx="8149516" cy="248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064029" y="1308960"/>
            <a:ext cx="10289771" cy="2307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Blip>
                <a:blip r:embed="rId8"/>
              </a:buBlip>
            </a:pPr>
            <a:r>
              <a:rPr lang="et-EE" dirty="0">
                <a:solidFill>
                  <a:schemeClr val="tx1"/>
                </a:solidFill>
              </a:rPr>
              <a:t>Tava- ja odavlennufirmade ärimudelid ühtlustuvad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Blip>
                <a:blip r:embed="rId8"/>
              </a:buBlip>
            </a:pPr>
            <a:r>
              <a:rPr lang="et-EE" dirty="0">
                <a:solidFill>
                  <a:schemeClr val="tx1"/>
                </a:solidFill>
              </a:rPr>
              <a:t>Regionaallendamise sisseost - </a:t>
            </a:r>
            <a:r>
              <a:rPr lang="en-US" dirty="0">
                <a:solidFill>
                  <a:schemeClr val="tx1"/>
                </a:solidFill>
              </a:rPr>
              <a:t>Republic Airways </a:t>
            </a:r>
            <a:r>
              <a:rPr lang="et-EE" dirty="0">
                <a:solidFill>
                  <a:schemeClr val="tx1"/>
                </a:solidFill>
              </a:rPr>
              <a:t>lendab</a:t>
            </a:r>
            <a:r>
              <a:rPr lang="en-US" dirty="0">
                <a:solidFill>
                  <a:schemeClr val="tx1"/>
                </a:solidFill>
              </a:rPr>
              <a:t> 229 </a:t>
            </a:r>
            <a:r>
              <a:rPr lang="et-EE" dirty="0" smtClean="0">
                <a:solidFill>
                  <a:schemeClr val="tx1"/>
                </a:solidFill>
              </a:rPr>
              <a:t>lennukiga:</a:t>
            </a:r>
            <a:endParaRPr lang="en-US" dirty="0">
              <a:solidFill>
                <a:schemeClr val="tx1"/>
              </a:solidFill>
            </a:endParaRPr>
          </a:p>
          <a:p>
            <a:pPr marL="685800" lvl="1" indent="-342900">
              <a:buBlip>
                <a:blip r:embed="rId8"/>
              </a:buBlip>
            </a:pPr>
            <a:r>
              <a:rPr lang="en-US" sz="2000" dirty="0"/>
              <a:t>American - 68 </a:t>
            </a:r>
            <a:r>
              <a:rPr lang="et-EE" sz="2000" dirty="0"/>
              <a:t>lennukit</a:t>
            </a:r>
            <a:endParaRPr lang="en-US" sz="2000" dirty="0"/>
          </a:p>
          <a:p>
            <a:pPr marL="685800" lvl="1" indent="-342900">
              <a:buBlip>
                <a:blip r:embed="rId8"/>
              </a:buBlip>
            </a:pPr>
            <a:r>
              <a:rPr lang="en-US" sz="2000" dirty="0"/>
              <a:t>United – 54 </a:t>
            </a:r>
            <a:r>
              <a:rPr lang="et-EE" sz="2000" dirty="0"/>
              <a:t>lennukit</a:t>
            </a:r>
            <a:endParaRPr lang="en-US" sz="2000" dirty="0"/>
          </a:p>
          <a:p>
            <a:pPr marL="685800" lvl="1" indent="-342900">
              <a:buBlip>
                <a:blip r:embed="rId8"/>
              </a:buBlip>
            </a:pPr>
            <a:r>
              <a:rPr lang="en-US" sz="2000" dirty="0"/>
              <a:t>Delta – 79 </a:t>
            </a:r>
            <a:r>
              <a:rPr lang="et-EE" sz="2000" dirty="0"/>
              <a:t>lennukit</a:t>
            </a:r>
            <a:endParaRPr lang="en-US" sz="2000" dirty="0"/>
          </a:p>
        </p:txBody>
      </p:sp>
      <p:sp>
        <p:nvSpPr>
          <p:cNvPr id="3" name="Left-Right Arrow 2"/>
          <p:cNvSpPr/>
          <p:nvPr/>
        </p:nvSpPr>
        <p:spPr bwMode="auto">
          <a:xfrm>
            <a:off x="7184434" y="3894086"/>
            <a:ext cx="648072" cy="216024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70658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Otseühenduste arv kasvab ja piletihind langeb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1000" dirty="0">
                <a:solidFill>
                  <a:srgbClr val="006666"/>
                </a:solidFill>
                <a:latin typeface="Verdana"/>
                <a:hlinkClick r:id="rId2"/>
              </a:rPr>
              <a:t>www.iata.org/economics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22" y="1039092"/>
            <a:ext cx="9147555" cy="5194909"/>
          </a:xfrm>
        </p:spPr>
      </p:pic>
    </p:spTree>
    <p:extLst>
      <p:ext uri="{BB962C8B-B14F-4D97-AF65-F5344CB8AC3E}">
        <p14:creationId xmlns:p14="http://schemas.microsoft.com/office/powerpoint/2010/main" val="4194590834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nordica">
      <a:dk1>
        <a:srgbClr val="1D448D"/>
      </a:dk1>
      <a:lt1>
        <a:sysClr val="window" lastClr="FFFFFF"/>
      </a:lt1>
      <a:dk2>
        <a:srgbClr val="122084"/>
      </a:dk2>
      <a:lt2>
        <a:srgbClr val="E7E6E6"/>
      </a:lt2>
      <a:accent1>
        <a:srgbClr val="122084"/>
      </a:accent1>
      <a:accent2>
        <a:srgbClr val="CEFFFF"/>
      </a:accent2>
      <a:accent3>
        <a:srgbClr val="1D448D"/>
      </a:accent3>
      <a:accent4>
        <a:srgbClr val="F9F9EE"/>
      </a:accent4>
      <a:accent5>
        <a:srgbClr val="009AE1"/>
      </a:accent5>
      <a:accent6>
        <a:srgbClr val="000000"/>
      </a:accent6>
      <a:hlink>
        <a:srgbClr val="2E75B5"/>
      </a:hlink>
      <a:folHlink>
        <a:srgbClr val="ADB9CA"/>
      </a:folHlink>
    </a:clrScheme>
    <a:fontScheme name="nordic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ordica">
      <a:dk1>
        <a:srgbClr val="1D448D"/>
      </a:dk1>
      <a:lt1>
        <a:sysClr val="window" lastClr="FFFFFF"/>
      </a:lt1>
      <a:dk2>
        <a:srgbClr val="122084"/>
      </a:dk2>
      <a:lt2>
        <a:srgbClr val="E7E6E6"/>
      </a:lt2>
      <a:accent1>
        <a:srgbClr val="122084"/>
      </a:accent1>
      <a:accent2>
        <a:srgbClr val="CEFFFF"/>
      </a:accent2>
      <a:accent3>
        <a:srgbClr val="1D448D"/>
      </a:accent3>
      <a:accent4>
        <a:srgbClr val="F9F9EE"/>
      </a:accent4>
      <a:accent5>
        <a:srgbClr val="009AE1"/>
      </a:accent5>
      <a:accent6>
        <a:srgbClr val="000000"/>
      </a:accent6>
      <a:hlink>
        <a:srgbClr val="2E75B5"/>
      </a:hlink>
      <a:folHlink>
        <a:srgbClr val="ADB9CA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nordica">
      <a:dk1>
        <a:srgbClr val="1D448D"/>
      </a:dk1>
      <a:lt1>
        <a:sysClr val="window" lastClr="FFFFFF"/>
      </a:lt1>
      <a:dk2>
        <a:srgbClr val="122084"/>
      </a:dk2>
      <a:lt2>
        <a:srgbClr val="E7E6E6"/>
      </a:lt2>
      <a:accent1>
        <a:srgbClr val="122084"/>
      </a:accent1>
      <a:accent2>
        <a:srgbClr val="CEFFFF"/>
      </a:accent2>
      <a:accent3>
        <a:srgbClr val="1D448D"/>
      </a:accent3>
      <a:accent4>
        <a:srgbClr val="F9F9EE"/>
      </a:accent4>
      <a:accent5>
        <a:srgbClr val="009AE1"/>
      </a:accent5>
      <a:accent6>
        <a:srgbClr val="000000"/>
      </a:accent6>
      <a:hlink>
        <a:srgbClr val="2E75B5"/>
      </a:hlink>
      <a:folHlink>
        <a:srgbClr val="ADB9CA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nordica">
      <a:dk1>
        <a:srgbClr val="1D448D"/>
      </a:dk1>
      <a:lt1>
        <a:sysClr val="window" lastClr="FFFFFF"/>
      </a:lt1>
      <a:dk2>
        <a:srgbClr val="122084"/>
      </a:dk2>
      <a:lt2>
        <a:srgbClr val="E7E6E6"/>
      </a:lt2>
      <a:accent1>
        <a:srgbClr val="122084"/>
      </a:accent1>
      <a:accent2>
        <a:srgbClr val="CEFFFF"/>
      </a:accent2>
      <a:accent3>
        <a:srgbClr val="1D448D"/>
      </a:accent3>
      <a:accent4>
        <a:srgbClr val="F9F9EE"/>
      </a:accent4>
      <a:accent5>
        <a:srgbClr val="009AE1"/>
      </a:accent5>
      <a:accent6>
        <a:srgbClr val="000000"/>
      </a:accent6>
      <a:hlink>
        <a:srgbClr val="2E75B5"/>
      </a:hlink>
      <a:folHlink>
        <a:srgbClr val="ADB9CA"/>
      </a:folHlink>
    </a:clrScheme>
    <a:fontScheme name="nordic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nordica">
      <a:dk1>
        <a:srgbClr val="1D448D"/>
      </a:dk1>
      <a:lt1>
        <a:sysClr val="window" lastClr="FFFFFF"/>
      </a:lt1>
      <a:dk2>
        <a:srgbClr val="122084"/>
      </a:dk2>
      <a:lt2>
        <a:srgbClr val="E7E6E6"/>
      </a:lt2>
      <a:accent1>
        <a:srgbClr val="122084"/>
      </a:accent1>
      <a:accent2>
        <a:srgbClr val="CEFFFF"/>
      </a:accent2>
      <a:accent3>
        <a:srgbClr val="1D448D"/>
      </a:accent3>
      <a:accent4>
        <a:srgbClr val="F9F9EE"/>
      </a:accent4>
      <a:accent5>
        <a:srgbClr val="009AE1"/>
      </a:accent5>
      <a:accent6>
        <a:srgbClr val="000000"/>
      </a:accent6>
      <a:hlink>
        <a:srgbClr val="2E75B5"/>
      </a:hlink>
      <a:folHlink>
        <a:srgbClr val="ADB9CA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rdica">
    <a:dk1>
      <a:srgbClr val="1D448D"/>
    </a:dk1>
    <a:lt1>
      <a:sysClr val="window" lastClr="FFFFFF"/>
    </a:lt1>
    <a:dk2>
      <a:srgbClr val="122084"/>
    </a:dk2>
    <a:lt2>
      <a:srgbClr val="E7E6E6"/>
    </a:lt2>
    <a:accent1>
      <a:srgbClr val="122084"/>
    </a:accent1>
    <a:accent2>
      <a:srgbClr val="CEFFFF"/>
    </a:accent2>
    <a:accent3>
      <a:srgbClr val="1D448D"/>
    </a:accent3>
    <a:accent4>
      <a:srgbClr val="F9F9EE"/>
    </a:accent4>
    <a:accent5>
      <a:srgbClr val="009AE1"/>
    </a:accent5>
    <a:accent6>
      <a:srgbClr val="000000"/>
    </a:accent6>
    <a:hlink>
      <a:srgbClr val="2E75B5"/>
    </a:hlink>
    <a:folHlink>
      <a:srgbClr val="ADB9CA"/>
    </a:folHlink>
  </a:clrScheme>
</a:themeOverride>
</file>

<file path=ppt/theme/themeOverride2.xml><?xml version="1.0" encoding="utf-8"?>
<a:themeOverride xmlns:a="http://schemas.openxmlformats.org/drawingml/2006/main">
  <a:clrScheme name="nordica">
    <a:dk1>
      <a:srgbClr val="1D448D"/>
    </a:dk1>
    <a:lt1>
      <a:sysClr val="window" lastClr="FFFFFF"/>
    </a:lt1>
    <a:dk2>
      <a:srgbClr val="122084"/>
    </a:dk2>
    <a:lt2>
      <a:srgbClr val="E7E6E6"/>
    </a:lt2>
    <a:accent1>
      <a:srgbClr val="122084"/>
    </a:accent1>
    <a:accent2>
      <a:srgbClr val="CEFFFF"/>
    </a:accent2>
    <a:accent3>
      <a:srgbClr val="1D448D"/>
    </a:accent3>
    <a:accent4>
      <a:srgbClr val="F9F9EE"/>
    </a:accent4>
    <a:accent5>
      <a:srgbClr val="009AE1"/>
    </a:accent5>
    <a:accent6>
      <a:srgbClr val="000000"/>
    </a:accent6>
    <a:hlink>
      <a:srgbClr val="2E75B5"/>
    </a:hlink>
    <a:folHlink>
      <a:srgbClr val="ADB9CA"/>
    </a:folHlink>
  </a:clrScheme>
</a:themeOverride>
</file>

<file path=ppt/theme/themeOverride3.xml><?xml version="1.0" encoding="utf-8"?>
<a:themeOverride xmlns:a="http://schemas.openxmlformats.org/drawingml/2006/main">
  <a:clrScheme name="nordica">
    <a:dk1>
      <a:srgbClr val="1D448D"/>
    </a:dk1>
    <a:lt1>
      <a:sysClr val="window" lastClr="FFFFFF"/>
    </a:lt1>
    <a:dk2>
      <a:srgbClr val="122084"/>
    </a:dk2>
    <a:lt2>
      <a:srgbClr val="E7E6E6"/>
    </a:lt2>
    <a:accent1>
      <a:srgbClr val="122084"/>
    </a:accent1>
    <a:accent2>
      <a:srgbClr val="CEFFFF"/>
    </a:accent2>
    <a:accent3>
      <a:srgbClr val="1D448D"/>
    </a:accent3>
    <a:accent4>
      <a:srgbClr val="F9F9EE"/>
    </a:accent4>
    <a:accent5>
      <a:srgbClr val="009AE1"/>
    </a:accent5>
    <a:accent6>
      <a:srgbClr val="000000"/>
    </a:accent6>
    <a:hlink>
      <a:srgbClr val="2E75B5"/>
    </a:hlink>
    <a:folHlink>
      <a:srgbClr val="ADB9CA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nordica">
    <a:dk1>
      <a:srgbClr val="1D448D"/>
    </a:dk1>
    <a:lt1>
      <a:sysClr val="window" lastClr="FFFFFF"/>
    </a:lt1>
    <a:dk2>
      <a:srgbClr val="122084"/>
    </a:dk2>
    <a:lt2>
      <a:srgbClr val="E7E6E6"/>
    </a:lt2>
    <a:accent1>
      <a:srgbClr val="122084"/>
    </a:accent1>
    <a:accent2>
      <a:srgbClr val="CEFFFF"/>
    </a:accent2>
    <a:accent3>
      <a:srgbClr val="1D448D"/>
    </a:accent3>
    <a:accent4>
      <a:srgbClr val="F9F9EE"/>
    </a:accent4>
    <a:accent5>
      <a:srgbClr val="009AE1"/>
    </a:accent5>
    <a:accent6>
      <a:srgbClr val="000000"/>
    </a:accent6>
    <a:hlink>
      <a:srgbClr val="2E75B5"/>
    </a:hlink>
    <a:folHlink>
      <a:srgbClr val="ADB9CA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1217</Words>
  <Application>Microsoft Office PowerPoint</Application>
  <PresentationFormat>Widescreen</PresentationFormat>
  <Paragraphs>505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Lucida Grande CE</vt:lpstr>
      <vt:lpstr>Roboto</vt:lpstr>
      <vt:lpstr>Verdana</vt:lpstr>
      <vt:lpstr>Wingdings</vt:lpstr>
      <vt:lpstr>5_Office Theme</vt:lpstr>
      <vt:lpstr>1_Office Theme</vt:lpstr>
      <vt:lpstr>2_Office Theme</vt:lpstr>
      <vt:lpstr>4_Office Theme</vt:lpstr>
      <vt:lpstr>3_Office Theme</vt:lpstr>
      <vt:lpstr>Office Theme</vt:lpstr>
      <vt:lpstr>PowerPoint Presentation</vt:lpstr>
      <vt:lpstr>Maailma lennunduse areng  www.iata.org/economics </vt:lpstr>
      <vt:lpstr>Lennufirmade koondkasum www.iata.org/economics </vt:lpstr>
      <vt:lpstr>Lennufirmade kasumlikkus regiooniti www.iata.org/economics </vt:lpstr>
      <vt:lpstr>PowerPoint Presentation</vt:lpstr>
      <vt:lpstr>Lennundus on tsükliline</vt:lpstr>
      <vt:lpstr>PowerPoint Presentation</vt:lpstr>
      <vt:lpstr> </vt:lpstr>
      <vt:lpstr>Otseühenduste arv kasvab ja piletihind langeb www.iata.org/economics</vt:lpstr>
      <vt:lpstr>Nordica – multifunktsionaalne lennuettevõte</vt:lpstr>
      <vt:lpstr>Nordic Aviation Group AS</vt:lpstr>
      <vt:lpstr> </vt:lpstr>
      <vt:lpstr>Innovatiivne ärimudel jätkusuutlikkuse aluseks</vt:lpstr>
      <vt:lpstr>Põhitegevuse tugev areng lõi baasi majandusaasta kasumile</vt:lpstr>
      <vt:lpstr>PowerPoint Presentation</vt:lpstr>
      <vt:lpstr>Kui Nordica kommertslennutegevus Tallinnas on kasvanud ~40%+ …</vt:lpstr>
      <vt:lpstr>…siis eksportlennutegevuse kasv ulatub ~400%ni 2017. aastal</vt:lpstr>
      <vt:lpstr>Regional ACMI operators in Europe</vt:lpstr>
      <vt:lpstr>Regional Jet-i lennud</vt:lpstr>
      <vt:lpstr>PowerPoint Presentation</vt:lpstr>
      <vt:lpstr>Nordica reisijate arv ja turuosa Tallinnas</vt:lpstr>
      <vt:lpstr>Nordica vs teised – kuhu jääb piletiraha?</vt:lpstr>
      <vt:lpstr>PowerPoint Presentation</vt:lpstr>
      <vt:lpstr>Nordica vastutab kogu LO8000 koodiseeria lendude kommertstegevuse eest</vt:lpstr>
    </vt:vector>
  </TitlesOfParts>
  <Company>HITSA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Erki Urva</dc:creator>
  <cp:lastModifiedBy>Erki Urva</cp:lastModifiedBy>
  <cp:revision>12</cp:revision>
  <dcterms:created xsi:type="dcterms:W3CDTF">2018-05-15T07:47:16Z</dcterms:created>
  <dcterms:modified xsi:type="dcterms:W3CDTF">2018-05-16T07:58:25Z</dcterms:modified>
</cp:coreProperties>
</file>